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5" r:id="rId2"/>
    <p:sldId id="307" r:id="rId3"/>
    <p:sldId id="308" r:id="rId4"/>
    <p:sldId id="309" r:id="rId5"/>
    <p:sldId id="310" r:id="rId6"/>
    <p:sldId id="311" r:id="rId7"/>
    <p:sldId id="312" r:id="rId8"/>
    <p:sldId id="313" r:id="rId9"/>
    <p:sldId id="314" r:id="rId10"/>
    <p:sldId id="315" r:id="rId11"/>
    <p:sldId id="316" r:id="rId12"/>
    <p:sldId id="317" r:id="rId13"/>
    <p:sldId id="321" r:id="rId14"/>
    <p:sldId id="322" r:id="rId15"/>
    <p:sldId id="323" r:id="rId16"/>
    <p:sldId id="324" r:id="rId17"/>
    <p:sldId id="325" r:id="rId18"/>
    <p:sldId id="326" r:id="rId19"/>
    <p:sldId id="327" r:id="rId20"/>
    <p:sldId id="328" r:id="rId21"/>
    <p:sldId id="334" r:id="rId22"/>
    <p:sldId id="332" r:id="rId23"/>
    <p:sldId id="333" r:id="rId24"/>
    <p:sldId id="335" r:id="rId25"/>
    <p:sldId id="330" r:id="rId26"/>
    <p:sldId id="329" r:id="rId27"/>
    <p:sldId id="336" r:id="rId28"/>
    <p:sldId id="337" r:id="rId29"/>
    <p:sldId id="338" r:id="rId30"/>
    <p:sldId id="339" r:id="rId31"/>
    <p:sldId id="340" r:id="rId32"/>
    <p:sldId id="341" r:id="rId33"/>
    <p:sldId id="342"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563" autoAdjust="0"/>
  </p:normalViewPr>
  <p:slideViewPr>
    <p:cSldViewPr>
      <p:cViewPr varScale="1">
        <p:scale>
          <a:sx n="93" d="100"/>
          <a:sy n="93" d="100"/>
        </p:scale>
        <p:origin x="2124" y="66"/>
      </p:cViewPr>
      <p:guideLst>
        <p:guide orient="horz" pos="2160"/>
        <p:guide pos="2880"/>
      </p:guideLst>
    </p:cSldViewPr>
  </p:slideViewPr>
  <p:notesTextViewPr>
    <p:cViewPr>
      <p:scale>
        <a:sx n="75" d="100"/>
        <a:sy n="75" d="100"/>
      </p:scale>
      <p:origin x="0" y="0"/>
    </p:cViewPr>
  </p:notesTextViewPr>
  <p:sorterViewPr>
    <p:cViewPr>
      <p:scale>
        <a:sx n="100" d="100"/>
        <a:sy n="100" d="100"/>
      </p:scale>
      <p:origin x="0" y="2952"/>
    </p:cViewPr>
  </p:sorterViewPr>
  <p:notesViewPr>
    <p:cSldViewPr>
      <p:cViewPr varScale="1">
        <p:scale>
          <a:sx n="80" d="100"/>
          <a:sy n="80" d="100"/>
        </p:scale>
        <p:origin x="-197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ss1\RedirFolder$\lmclaurin\My%20Documents\Tetherball%20set%20data.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Tetherball Set vs. Forage Balls</a:t>
            </a:r>
          </a:p>
        </c:rich>
      </c:tx>
      <c:overlay val="0"/>
    </c:title>
    <c:autoTitleDeleted val="0"/>
    <c:plotArea>
      <c:layout/>
      <c:lineChart>
        <c:grouping val="stacked"/>
        <c:varyColors val="0"/>
        <c:ser>
          <c:idx val="0"/>
          <c:order val="0"/>
          <c:tx>
            <c:strRef>
              <c:f>Sheet1!$A$13</c:f>
              <c:strCache>
                <c:ptCount val="1"/>
                <c:pt idx="0">
                  <c:v>Forage Balls</c:v>
                </c:pt>
              </c:strCache>
            </c:strRef>
          </c:tx>
          <c:marker>
            <c:symbol val="square"/>
            <c:size val="7"/>
          </c:marker>
          <c:val>
            <c:numRef>
              <c:f>Sheet1!$A$14:$A$21</c:f>
              <c:numCache>
                <c:formatCode>General</c:formatCode>
                <c:ptCount val="8"/>
                <c:pt idx="0">
                  <c:v>0.503</c:v>
                </c:pt>
                <c:pt idx="1">
                  <c:v>0.60250000000000004</c:v>
                </c:pt>
                <c:pt idx="2">
                  <c:v>0.77150000000000007</c:v>
                </c:pt>
                <c:pt idx="3">
                  <c:v>0.42060000000000008</c:v>
                </c:pt>
                <c:pt idx="4">
                  <c:v>0.32650000000000018</c:v>
                </c:pt>
                <c:pt idx="5">
                  <c:v>1.1800000000000006</c:v>
                </c:pt>
                <c:pt idx="6">
                  <c:v>0.75980000000000036</c:v>
                </c:pt>
                <c:pt idx="7">
                  <c:v>0.5282</c:v>
                </c:pt>
              </c:numCache>
            </c:numRef>
          </c:val>
          <c:smooth val="0"/>
          <c:extLst>
            <c:ext xmlns:c16="http://schemas.microsoft.com/office/drawing/2014/chart" uri="{C3380CC4-5D6E-409C-BE32-E72D297353CC}">
              <c16:uniqueId val="{00000000-5A70-4656-9F64-E5190FE5237D}"/>
            </c:ext>
          </c:extLst>
        </c:ser>
        <c:ser>
          <c:idx val="1"/>
          <c:order val="1"/>
          <c:tx>
            <c:strRef>
              <c:f>Sheet1!$B$13</c:f>
              <c:strCache>
                <c:ptCount val="1"/>
                <c:pt idx="0">
                  <c:v>Tetherball Set</c:v>
                </c:pt>
              </c:strCache>
            </c:strRef>
          </c:tx>
          <c:marker>
            <c:symbol val="circle"/>
            <c:size val="7"/>
          </c:marker>
          <c:val>
            <c:numRef>
              <c:f>Sheet1!$B$14:$B$21</c:f>
              <c:numCache>
                <c:formatCode>General</c:formatCode>
                <c:ptCount val="8"/>
                <c:pt idx="0">
                  <c:v>4.3199999999999985</c:v>
                </c:pt>
                <c:pt idx="1">
                  <c:v>1.35</c:v>
                </c:pt>
                <c:pt idx="2">
                  <c:v>2.0499999999999998</c:v>
                </c:pt>
                <c:pt idx="3">
                  <c:v>5</c:v>
                </c:pt>
                <c:pt idx="4">
                  <c:v>0.75830000000000031</c:v>
                </c:pt>
                <c:pt idx="5">
                  <c:v>2</c:v>
                </c:pt>
                <c:pt idx="6">
                  <c:v>3.18</c:v>
                </c:pt>
                <c:pt idx="7">
                  <c:v>4.4300000000000024</c:v>
                </c:pt>
              </c:numCache>
            </c:numRef>
          </c:val>
          <c:smooth val="0"/>
          <c:extLst>
            <c:ext xmlns:c16="http://schemas.microsoft.com/office/drawing/2014/chart" uri="{C3380CC4-5D6E-409C-BE32-E72D297353CC}">
              <c16:uniqueId val="{00000001-5A70-4656-9F64-E5190FE5237D}"/>
            </c:ext>
          </c:extLst>
        </c:ser>
        <c:dLbls>
          <c:showLegendKey val="0"/>
          <c:showVal val="0"/>
          <c:showCatName val="0"/>
          <c:showSerName val="0"/>
          <c:showPercent val="0"/>
          <c:showBubbleSize val="0"/>
        </c:dLbls>
        <c:marker val="1"/>
        <c:smooth val="0"/>
        <c:axId val="133287936"/>
        <c:axId val="133289856"/>
      </c:lineChart>
      <c:catAx>
        <c:axId val="133287936"/>
        <c:scaling>
          <c:orientation val="minMax"/>
        </c:scaling>
        <c:delete val="0"/>
        <c:axPos val="b"/>
        <c:title>
          <c:tx>
            <c:rich>
              <a:bodyPr/>
              <a:lstStyle/>
              <a:p>
                <a:pPr>
                  <a:defRPr/>
                </a:pPr>
                <a:r>
                  <a:rPr lang="en-US" dirty="0"/>
                  <a:t>Trials (1-8)</a:t>
                </a:r>
              </a:p>
            </c:rich>
          </c:tx>
          <c:overlay val="0"/>
        </c:title>
        <c:majorTickMark val="none"/>
        <c:minorTickMark val="none"/>
        <c:tickLblPos val="nextTo"/>
        <c:crossAx val="133289856"/>
        <c:crosses val="autoZero"/>
        <c:auto val="1"/>
        <c:lblAlgn val="ctr"/>
        <c:lblOffset val="100"/>
        <c:noMultiLvlLbl val="0"/>
      </c:catAx>
      <c:valAx>
        <c:axId val="133289856"/>
        <c:scaling>
          <c:orientation val="minMax"/>
        </c:scaling>
        <c:delete val="0"/>
        <c:axPos val="l"/>
        <c:majorGridlines/>
        <c:title>
          <c:tx>
            <c:rich>
              <a:bodyPr/>
              <a:lstStyle/>
              <a:p>
                <a:pPr>
                  <a:defRPr/>
                </a:pPr>
                <a:r>
                  <a:rPr lang="en-US"/>
                  <a:t>Time (minutes)</a:t>
                </a:r>
              </a:p>
            </c:rich>
          </c:tx>
          <c:overlay val="0"/>
        </c:title>
        <c:numFmt formatCode="General" sourceLinked="1"/>
        <c:majorTickMark val="out"/>
        <c:minorTickMark val="none"/>
        <c:tickLblPos val="nextTo"/>
        <c:crossAx val="133287936"/>
        <c:crosses val="autoZero"/>
        <c:crossBetween val="between"/>
      </c:valAx>
    </c:plotArea>
    <c:legend>
      <c:legendPos val="r"/>
      <c:overlay val="0"/>
    </c:legend>
    <c:plotVisOnly val="1"/>
    <c:dispBlanksAs val="zero"/>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59E0A5-F00F-4DB0-BA09-4E95182A3AB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76BA7553-21B8-4088-B6EF-37335C38F5F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EBE3149-D900-4279-AC56-2DEBFA71A676}" type="datetimeFigureOut">
              <a:rPr lang="en-US"/>
              <a:pPr>
                <a:defRPr/>
              </a:pPr>
              <a:t>9/7/2017</a:t>
            </a:fld>
            <a:endParaRPr lang="en-US"/>
          </a:p>
        </p:txBody>
      </p:sp>
      <p:sp>
        <p:nvSpPr>
          <p:cNvPr id="4" name="Slide Image Placeholder 3">
            <a:extLst>
              <a:ext uri="{FF2B5EF4-FFF2-40B4-BE49-F238E27FC236}">
                <a16:creationId xmlns:a16="http://schemas.microsoft.com/office/drawing/2014/main" id="{20F9C384-DF02-44CE-921A-3F9943583A6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1917BA4-EAF2-4CF0-AAB4-1C4E7608565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BCD5A1D-E22C-44B2-8444-38FD6A54D3C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A6FDF7AB-4241-4162-A065-1CFD15F32A2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05146CD-7411-49C9-A893-EDDEA945138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blogs.disney.com/oh-my-disney/2013/09/30/how-well-do-you-know-finding-nemo/"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natureworldnews.com/articles/303/20121108/sounds-fishy-clownfish-make-calls-show-status.htm" TargetMode="External"/><Relationship Id="rId4" Type="http://schemas.openxmlformats.org/officeDocument/2006/relationships/hyperlink" Target="http://disney.wikia.com/wiki/Moonfish"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AE42E6A1-37DC-40A3-8921-D4CF2784F9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14729595-636A-47AE-A0E1-61B67782BF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-There are not a lot of enrichment ideas for stingrays that are well communicated. Our goal was to create new, more complex enrichment devices that can be easily replicated. Our goal is to share these ideas so that hopefully other touch tanks will easily be able to provide more stimulation for these animals.</a:t>
            </a:r>
          </a:p>
          <a:p>
            <a:pPr>
              <a:spcBef>
                <a:spcPct val="0"/>
              </a:spcBef>
            </a:pPr>
            <a:endParaRPr lang="en-US" altLang="en-US"/>
          </a:p>
          <a:p>
            <a:pPr>
              <a:spcBef>
                <a:spcPct val="0"/>
              </a:spcBef>
            </a:pPr>
            <a:r>
              <a:rPr lang="en-US" altLang="en-US"/>
              <a:t>-A lot of guests that visit a touch tank do not know much about stingrays, so there is a great chance to educate the public. Many guests who see the training sessions or see these animals operating new enrichment devices have left with the new belief that these animals are “more than just a fish” and are actually capable of learning/problem solving. </a:t>
            </a:r>
          </a:p>
          <a:p>
            <a:pPr>
              <a:spcBef>
                <a:spcPct val="0"/>
              </a:spcBef>
            </a:pPr>
            <a:endParaRPr lang="en-US" altLang="en-US"/>
          </a:p>
          <a:p>
            <a:pPr>
              <a:spcBef>
                <a:spcPct val="0"/>
              </a:spcBef>
            </a:pPr>
            <a:r>
              <a:rPr lang="en-US" altLang="en-US"/>
              <a:t>-As we will discuss shortly, enrichment and training have recently been proven to positively affect the cognitive ability in fish. We plan to use these new enrichment ideas to help the animals improve their cognitive ability while also educating the public in an exciting way, which in turn helps promote an exhibit that creates revenue for the zoo. </a:t>
            </a:r>
          </a:p>
          <a:p>
            <a:pPr>
              <a:spcBef>
                <a:spcPct val="0"/>
              </a:spcBef>
            </a:pPr>
            <a:endParaRPr lang="en-US" altLang="en-US"/>
          </a:p>
        </p:txBody>
      </p:sp>
      <p:sp>
        <p:nvSpPr>
          <p:cNvPr id="70660" name="Slide Number Placeholder 3">
            <a:extLst>
              <a:ext uri="{FF2B5EF4-FFF2-40B4-BE49-F238E27FC236}">
                <a16:creationId xmlns:a16="http://schemas.microsoft.com/office/drawing/2014/main" id="{29DC835A-569E-4E64-A55A-509E6599A2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39DF2FA-774E-4A43-8494-93E00AFAF0D0}"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A2B3A646-74B4-40E4-A550-620FF20B3E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A070E588-EEC7-4385-AA44-548E9014E5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In the summer of 2014 our exhibit shut down for maintenance. All animals were moved to temporary holding behind the scenes. Being temporary, this holding tank was circular and did not provide much stimulation. </a:t>
            </a:r>
          </a:p>
          <a:p>
            <a:pPr>
              <a:spcBef>
                <a:spcPct val="0"/>
              </a:spcBef>
            </a:pPr>
            <a:r>
              <a:rPr lang="en-US" altLang="en-US"/>
              <a:t>	-Keepers would enter this tank twice a day for cleaning. After a while we began to notice that the animals were choosing to interact 	with any object that they could, which was mostly the airstones that were connected to the airline tubing. They would swim into the </a:t>
            </a:r>
          </a:p>
          <a:p>
            <a:pPr>
              <a:spcBef>
                <a:spcPct val="0"/>
              </a:spcBef>
            </a:pPr>
            <a:r>
              <a:rPr lang="en-US" altLang="en-US"/>
              <a:t>	airline tubing and would position it in the center of their rostrum, then swim in various directions-which in turn would drag and move 	the airstones around. </a:t>
            </a:r>
          </a:p>
          <a:p>
            <a:pPr>
              <a:spcBef>
                <a:spcPct val="0"/>
              </a:spcBef>
            </a:pPr>
            <a:r>
              <a:rPr lang="en-US" altLang="en-US"/>
              <a:t>              - Some afternoons keepers would weigh down hula hoops while they were in the tank cleaning. Every animal in the tank would                 </a:t>
            </a:r>
          </a:p>
          <a:p>
            <a:pPr>
              <a:spcBef>
                <a:spcPct val="0"/>
              </a:spcBef>
            </a:pPr>
            <a:r>
              <a:rPr lang="en-US" altLang="en-US"/>
              <a:t>               participate in swimming through these hula hoops. </a:t>
            </a:r>
          </a:p>
          <a:p>
            <a:pPr>
              <a:spcBef>
                <a:spcPct val="0"/>
              </a:spcBef>
            </a:pPr>
            <a:endParaRPr lang="en-US" altLang="en-US"/>
          </a:p>
          <a:p>
            <a:pPr>
              <a:spcBef>
                <a:spcPct val="0"/>
              </a:spcBef>
            </a:pPr>
            <a:r>
              <a:rPr lang="en-US" altLang="en-US"/>
              <a:t>It was the observation of these two behaviors that gave keepers the idea to design a new enrichment device for the animals that combined the experience of interacting with the air line tubing and swimming through the hula hoops. </a:t>
            </a:r>
          </a:p>
          <a:p>
            <a:pPr>
              <a:spcBef>
                <a:spcPct val="0"/>
              </a:spcBef>
            </a:pPr>
            <a:endParaRPr lang="en-US" altLang="en-US"/>
          </a:p>
        </p:txBody>
      </p:sp>
      <p:sp>
        <p:nvSpPr>
          <p:cNvPr id="79876" name="Slide Number Placeholder 3">
            <a:extLst>
              <a:ext uri="{FF2B5EF4-FFF2-40B4-BE49-F238E27FC236}">
                <a16:creationId xmlns:a16="http://schemas.microsoft.com/office/drawing/2014/main" id="{38D22DAA-8A2F-482A-8491-826650108F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DE0EBE1-25B3-4A24-9279-739DAC51E8FD}" type="slidenum">
              <a:rPr lang="en-US" altLang="en-US"/>
              <a:pPr/>
              <a:t>13</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6911B65D-F0B7-4BCD-8DF5-EB8C4CFE88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7FC58DD2-26CA-4717-9A57-4FD1C8C3D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far this is the most successful piece of enrichment that has been introduced. This item is safe enough to be placed in the exhibit in the morning and left while keepers proceed with their daily tasks. The animals use this item repeatedly throughout the day and also move it around their exhibit.</a:t>
            </a:r>
          </a:p>
          <a:p>
            <a:pPr>
              <a:spcBef>
                <a:spcPct val="0"/>
              </a:spcBef>
            </a:pPr>
            <a:endParaRPr lang="en-US" altLang="en-US"/>
          </a:p>
        </p:txBody>
      </p:sp>
      <p:sp>
        <p:nvSpPr>
          <p:cNvPr id="80900" name="Slide Number Placeholder 3">
            <a:extLst>
              <a:ext uri="{FF2B5EF4-FFF2-40B4-BE49-F238E27FC236}">
                <a16:creationId xmlns:a16="http://schemas.microsoft.com/office/drawing/2014/main" id="{471DF344-CD4B-4A3C-9284-770723B76B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B60E54F-E02A-48AE-A866-F4780A694CE6}" type="slidenum">
              <a:rPr lang="en-US" altLang="en-US"/>
              <a:pPr/>
              <a:t>14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2AD6BACA-B53C-4A79-A4B2-70B0D2FFAB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F87E5AA8-4C6B-4FFA-862C-956CC8923E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-As previously mentioned, the stingrays would show a lot of interest in swimming through the hula hoops. While reviewing some of the enrichment footage one day we noticed that one particular stingray interacted with the hula hoops very differently than the others, especially the hot pink hula hoop. She would approach the hoop, turn while inside of it, and inspect it with her mouth. After a few seconds of inspection we saw her secure the hoop to her rostrum, pick it up, and carry it away. </a:t>
            </a:r>
          </a:p>
          <a:p>
            <a:pPr>
              <a:spcBef>
                <a:spcPct val="0"/>
              </a:spcBef>
            </a:pPr>
            <a:r>
              <a:rPr lang="en-US" altLang="en-US"/>
              <a:t>	-What was not captured on camera was that she swam away from the rest of the stingrays with the hoop and tried to take the hoop 	under the ladder that the keepers would use for entry to the isolation tank. She did not try this with the yellow or blue hula hoops, 	she would only do this with the hot pink hoop.</a:t>
            </a:r>
          </a:p>
          <a:p>
            <a:pPr>
              <a:spcBef>
                <a:spcPct val="0"/>
              </a:spcBef>
            </a:pPr>
            <a:endParaRPr lang="en-US" altLang="en-US"/>
          </a:p>
          <a:p>
            <a:pPr>
              <a:spcBef>
                <a:spcPct val="0"/>
              </a:spcBef>
            </a:pPr>
            <a:r>
              <a:rPr lang="en-US" altLang="en-US"/>
              <a:t>After seeing the behavior of this stingray with the hula hoop, we began to wonder if her interest could lead to new training and learning tactics, so we began to train her to retrieve the hula hoop on command. </a:t>
            </a:r>
          </a:p>
          <a:p>
            <a:pPr>
              <a:spcBef>
                <a:spcPct val="0"/>
              </a:spcBef>
            </a:pPr>
            <a:endParaRPr lang="en-US" altLang="en-US"/>
          </a:p>
        </p:txBody>
      </p:sp>
      <p:sp>
        <p:nvSpPr>
          <p:cNvPr id="81924" name="Slide Number Placeholder 3">
            <a:extLst>
              <a:ext uri="{FF2B5EF4-FFF2-40B4-BE49-F238E27FC236}">
                <a16:creationId xmlns:a16="http://schemas.microsoft.com/office/drawing/2014/main" id="{6811982E-F754-4312-B63B-5D502BDE9E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A03498E-4B49-4BD4-87F6-9A2C8FB9CD11}" type="slidenum">
              <a:rPr lang="en-US" altLang="en-US"/>
              <a:pPr/>
              <a:t>15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092F9F6E-23C4-4E7F-A12C-6B480A2D3B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22A8665C-70D7-40A2-9F0B-F08EFDE1D3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What we found out was that not only could we train her (“Annie”) to bring consistently retrieve the hula hoop, we could actually introduce similar items for her to retrieve. So far we have only used the hot pink hula hoop and the smaller dive rings because they are the easiest for her to manipulate and carry long distances. </a:t>
            </a:r>
          </a:p>
          <a:p>
            <a:pPr>
              <a:spcBef>
                <a:spcPct val="0"/>
              </a:spcBef>
            </a:pPr>
            <a:endParaRPr lang="en-US" altLang="en-US"/>
          </a:p>
          <a:p>
            <a:pPr>
              <a:spcBef>
                <a:spcPct val="0"/>
              </a:spcBef>
            </a:pPr>
            <a:r>
              <a:rPr lang="en-US" altLang="en-US"/>
              <a:t>After awhile of consistent training a male stingray began to follow Annie during sessions. He began to interfere with sessions and would mimic her behavior. He actually began to steal the hula hoop mid session before she could deliver it to the keeper, but he did not bring the hoop to the keeper. Instead we had to spend time trying to take the hula hoop away from him. While he was never taught to bring the hula hoop on command, keepers do suspect that he was able to associate the hula hoop with reinforcement. </a:t>
            </a:r>
          </a:p>
          <a:p>
            <a:pPr>
              <a:spcBef>
                <a:spcPct val="0"/>
              </a:spcBef>
            </a:pPr>
            <a:endParaRPr lang="en-US" altLang="en-US"/>
          </a:p>
          <a:p>
            <a:pPr>
              <a:spcBef>
                <a:spcPct val="0"/>
              </a:spcBef>
            </a:pPr>
            <a:r>
              <a:rPr lang="en-US" altLang="en-US"/>
              <a:t>To keep this male from intervening in further training sessions with Annie, we developed a separate training program for him. He would not be reinforced for any interference during Annie’s training session, but he could hover nearby and would be reinforced when his target was placed in the water after the session was over. He eventually was able to progress to more advanced training to weave his way through an agility set. </a:t>
            </a:r>
          </a:p>
          <a:p>
            <a:pPr>
              <a:spcBef>
                <a:spcPct val="0"/>
              </a:spcBef>
            </a:pPr>
            <a:endParaRPr lang="en-US" altLang="en-US"/>
          </a:p>
        </p:txBody>
      </p:sp>
      <p:sp>
        <p:nvSpPr>
          <p:cNvPr id="82948" name="Slide Number Placeholder 3">
            <a:extLst>
              <a:ext uri="{FF2B5EF4-FFF2-40B4-BE49-F238E27FC236}">
                <a16:creationId xmlns:a16="http://schemas.microsoft.com/office/drawing/2014/main" id="{3DF4BC70-7A31-4C6C-B44F-F1BBC0C603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D33A5DB-4DB2-4773-8D65-C9EFD08EB440}" type="slidenum">
              <a:rPr lang="en-US" altLang="en-US"/>
              <a:pPr/>
              <a:t>16</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A4E0CA72-6910-4BA7-AE57-B1E582C913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7FEAC761-9459-4A4C-A46A-3B74EF345A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Annie was given access to her training hula hoop one morning for some enrichment. A few minutes later I walked into the bay and saw that she started to bring her hula hoop to the guests at the side of the exhibit. She was able to make the connection of bringing her hula hoop to the people at the side of the tank-something we have never practiced-for a reward. When she did not get a reward from the guests she took her hula hoop back to the middle of the exhibit. I gave her the hand signal to bring it back and she brought it to the side of the tank again for a reward. We will be working on this more often now to see if it can become consistent. This is a good example of how enrichment can stimulate </a:t>
            </a:r>
          </a:p>
        </p:txBody>
      </p:sp>
      <p:sp>
        <p:nvSpPr>
          <p:cNvPr id="83972" name="Slide Number Placeholder 3">
            <a:extLst>
              <a:ext uri="{FF2B5EF4-FFF2-40B4-BE49-F238E27FC236}">
                <a16:creationId xmlns:a16="http://schemas.microsoft.com/office/drawing/2014/main" id="{0FCC4114-27D9-4ABD-BF2A-55C33ED6B3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6396EE3-B597-40C1-BC11-A4360E38D741}" type="slidenum">
              <a:rPr lang="en-US" altLang="en-US"/>
              <a:pPr/>
              <a:t>17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53A756EA-55CA-46CC-A8E7-7CAB751EFF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B7280CD5-ADE8-44C2-8FCC-D254F9F14C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Annie was already comfortable swimming to the keeper to pick up the dive ring and follow the keeper with it. Keepers decided to take her training to the next level and attached an underwater camera to the ring. The camera was harnessed to the ring with string. </a:t>
            </a:r>
          </a:p>
          <a:p>
            <a:pPr>
              <a:spcBef>
                <a:spcPct val="0"/>
              </a:spcBef>
            </a:pPr>
            <a:endParaRPr lang="en-US" altLang="en-US"/>
          </a:p>
          <a:p>
            <a:pPr>
              <a:spcBef>
                <a:spcPct val="0"/>
              </a:spcBef>
            </a:pPr>
            <a:r>
              <a:rPr lang="en-US" altLang="en-US"/>
              <a:t>During the first training session, the camera was off. The keeper was waiting to gauge the animal’s reaction to the additional shape and weight to an item that she was used to carrying. Annie approached the ring and camera without slowing down or hesitating, slid her rostrum through the middle, and followed the keeper. The camera was turned on for the second attempt, and Annie behaved the same way and followed her trainer. By the third attempt, Annie picked up the camera-but instead of following the trainer she calmly turned away and swam around the tank. The keeper gave the cue to return after the first loop, and Annie returned the camera to receive her reward. By the fourth attempt, Annie was leisurely swimming multiple loops around the tank for minutes at a time while carrying the camera.</a:t>
            </a:r>
          </a:p>
          <a:p>
            <a:pPr>
              <a:spcBef>
                <a:spcPct val="0"/>
              </a:spcBef>
            </a:pPr>
            <a:endParaRPr lang="en-US" altLang="en-US"/>
          </a:p>
          <a:p>
            <a:pPr>
              <a:spcBef>
                <a:spcPct val="0"/>
              </a:spcBef>
            </a:pPr>
            <a:r>
              <a:rPr lang="en-US" altLang="en-US"/>
              <a:t>Two other stingrays (Phil and another female named Ellie) have followed Annie during these sessions and have also learned to wear this camera. The other female is more comfortable with it than the male and even follows the exact same cues that Annie is given during sessions. This other female-named Ellie-had never been taught retrieval before, everything she has picked up has been from watching Annie.</a:t>
            </a:r>
          </a:p>
          <a:p>
            <a:pPr>
              <a:spcBef>
                <a:spcPct val="0"/>
              </a:spcBef>
            </a:pPr>
            <a:endParaRPr lang="en-US" altLang="en-US"/>
          </a:p>
        </p:txBody>
      </p:sp>
      <p:sp>
        <p:nvSpPr>
          <p:cNvPr id="84996" name="Slide Number Placeholder 3">
            <a:extLst>
              <a:ext uri="{FF2B5EF4-FFF2-40B4-BE49-F238E27FC236}">
                <a16:creationId xmlns:a16="http://schemas.microsoft.com/office/drawing/2014/main" id="{2D772480-BFA9-475C-A057-320BE357BD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DCF61E4-A192-4413-8427-A19B4EBEFBE9}" type="slidenum">
              <a:rPr lang="en-US" altLang="en-US"/>
              <a:pPr/>
              <a:t>18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E0019FE-C8C6-4166-BB26-9346A69263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295ADEF0-CCB7-497C-A8FE-48DC0941D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With no furniture in our touch tank, our stingrays would spend all of their time swimming in one large circle. We decided to build something that would encourage them to explore their space differently. The agility set was introduced with the intent to encourage the stingrays to swim through at different angles to break up their monotonous swim pattern. </a:t>
            </a:r>
          </a:p>
          <a:p>
            <a:pPr>
              <a:spcBef>
                <a:spcPct val="0"/>
              </a:spcBef>
            </a:pPr>
            <a:endParaRPr lang="en-US" altLang="en-US"/>
          </a:p>
          <a:p>
            <a:pPr>
              <a:spcBef>
                <a:spcPct val="0"/>
              </a:spcBef>
            </a:pPr>
            <a:r>
              <a:rPr lang="en-US" altLang="en-US"/>
              <a:t>This concept was taken a step further after seeing the success of training with Annie and Phil, the interfering male mentioned from before. When the keeper first introduced the agility set to the tank she walked through the poles in the same pattern as the dog in this picture to demonstrate the concept of the device to viewers. When she turned around she realized that the two stingrays from training sessions were weaving through with her and following her. While Annie’s training sessions are still focusing on retrieval, she was also able to successfully learn to use the agility set. Phil, the male, has also been successfully trained to use the agility set. </a:t>
            </a:r>
          </a:p>
          <a:p>
            <a:pPr>
              <a:spcBef>
                <a:spcPct val="0"/>
              </a:spcBef>
            </a:pPr>
            <a:endParaRPr lang="en-US" altLang="en-US"/>
          </a:p>
        </p:txBody>
      </p:sp>
      <p:sp>
        <p:nvSpPr>
          <p:cNvPr id="86020" name="Slide Number Placeholder 3">
            <a:extLst>
              <a:ext uri="{FF2B5EF4-FFF2-40B4-BE49-F238E27FC236}">
                <a16:creationId xmlns:a16="http://schemas.microsoft.com/office/drawing/2014/main" id="{41BEB874-A833-4E1C-87E2-1D16870454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121E6FE-D604-4A47-BF1E-25732DF47DCE}" type="slidenum">
              <a:rPr lang="en-US" altLang="en-US"/>
              <a:pPr/>
              <a:t>19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E2ACC0DC-DDCA-4DBC-A10E-87559A063F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A6AB2EE5-A4A7-43D7-9586-12F526F5D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decided that creating a painting machine would be a type of foraging enrichment that could also be used to promote the exhibit. The food is placed into the forage ball at the end of the machine. When the animals try to get food out of this foraging ball they push on the PVC pipe, which in turn moves the brush that is above the water. This is an activity that guests love to watch. </a:t>
            </a:r>
          </a:p>
          <a:p>
            <a:pPr>
              <a:spcBef>
                <a:spcPct val="0"/>
              </a:spcBef>
            </a:pPr>
            <a:endParaRPr lang="en-US" altLang="en-US"/>
          </a:p>
          <a:p>
            <a:pPr>
              <a:spcBef>
                <a:spcPct val="0"/>
              </a:spcBef>
            </a:pPr>
            <a:endParaRPr lang="en-US" altLang="en-US"/>
          </a:p>
        </p:txBody>
      </p:sp>
      <p:sp>
        <p:nvSpPr>
          <p:cNvPr id="87044" name="Slide Number Placeholder 3">
            <a:extLst>
              <a:ext uri="{FF2B5EF4-FFF2-40B4-BE49-F238E27FC236}">
                <a16:creationId xmlns:a16="http://schemas.microsoft.com/office/drawing/2014/main" id="{AEF82AC2-432C-4474-90EA-952E6DB5FE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5E283E7-147C-42BC-8EA3-F52145AD9B02}" type="slidenum">
              <a:rPr lang="en-US" altLang="en-US"/>
              <a:pPr/>
              <a:t>20</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BB9771DB-E6A9-47CA-9470-66F20A938B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3BB349B8-4410-481C-91EA-A75A1B0C7D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Before the enrichment and training program started at the Zoo, the average birth rate was around 5 pups per year. In 2014 we had our first season with 16 births, and in 2015 we had our second successful season of 15 births. </a:t>
            </a:r>
          </a:p>
          <a:p>
            <a:pPr>
              <a:spcBef>
                <a:spcPct val="0"/>
              </a:spcBef>
            </a:pPr>
            <a:endParaRPr lang="en-US" altLang="en-US"/>
          </a:p>
          <a:p>
            <a:pPr>
              <a:spcBef>
                <a:spcPct val="0"/>
              </a:spcBef>
            </a:pPr>
            <a:r>
              <a:rPr lang="en-US" altLang="en-US"/>
              <a:t>Having to consecutive years with almost the same number of pups allowed us to observe a lot of behavioral differences during the rearing process. In 2014 we housed the 16 pups in a 10,000 gallon isolation tank behind the scenes. This tank allowed the pups to have a lot of space to move around in away from the adults and made it easy to monitor the amount of food being eaten by each pup. The isolation tank did not have any substrate or furniture, so foraging behavior was limited and burying behavior was not a possibility. Pups were given access to dive rings as hula hoop enrichment but were not taught how to use them. Keepers left food around the hoops so that the pups would become used to them and learn to use them on their own.  Keepers also began to regularly socialize and train the pups to hand feed about a month after birth, and pups were becoming consistent at hand feeding around 3 months of age. Most pups being housed in the isolation tank were skittish around keepers, which is what made teaching to hand feed a longer process. </a:t>
            </a:r>
          </a:p>
          <a:p>
            <a:pPr>
              <a:spcBef>
                <a:spcPct val="0"/>
              </a:spcBef>
            </a:pPr>
            <a:r>
              <a:rPr lang="en-US" altLang="en-US"/>
              <a:t>	-Most importantly in this pup season, there were a few pups that exhibited a spyhopping behavior. They would move up and down the sides of the tank just at the water surface and 	would repeat this behavior throughout the day. This caused the animals to rub their ventral sides on the walls of the tank and to get abrasions. When inspecting the water quality and 	life support system we could find nothing wrong, and since a small number of the population was exhibiting this behavior we began to believe that this was an abnormal or stress 	behavior. One case became severe enough that a pup seemed to have open sores on his ventral side (but he would not stop the behavior). We came up with a solution to this case, </a:t>
            </a:r>
          </a:p>
          <a:p>
            <a:pPr>
              <a:spcBef>
                <a:spcPct val="0"/>
              </a:spcBef>
            </a:pPr>
            <a:r>
              <a:rPr lang="en-US" altLang="en-US"/>
              <a:t>	which I will mention on the next slide. </a:t>
            </a:r>
          </a:p>
          <a:p>
            <a:pPr>
              <a:spcBef>
                <a:spcPct val="0"/>
              </a:spcBef>
            </a:pPr>
            <a:endParaRPr lang="en-US" altLang="en-US"/>
          </a:p>
          <a:p>
            <a:pPr>
              <a:spcBef>
                <a:spcPct val="0"/>
              </a:spcBef>
            </a:pPr>
            <a:r>
              <a:rPr lang="en-US" altLang="en-US"/>
              <a:t>So in 2015 we tried something different with our second largest population of pups. We set up a nursery on exhibit so the pups were separate from the adults but still had a substrate to bury in. All pups placed in the nursery immediately after birth spent the entire first day burying in the substrate-except for the one part of the day where the keeper would socialize with them. Socializing began on the first day. Keepers would enter the nursery and held the dive rings similar to the hula hoops for the adults, and taught the pups how to use them. At first the pups were nervous about using the rings, but after a few turns they learned to curl their wings up and swim through. This was a positive learning experience for the animal and a stress free way to begin to socialize with keepers. With this new method keepers also decided to see what would happen if food was offered by hand right away. Pups began hand feeding and approaching keepers for food regularly as early as four days old. The spyhopping behavior seen in the previous year’s population of pups had been completely eliminated, and all pups were very consistent and comfortable with being hand fed and touched before being send to their next facility. </a:t>
            </a:r>
          </a:p>
          <a:p>
            <a:pPr>
              <a:spcBef>
                <a:spcPct val="0"/>
              </a:spcBef>
            </a:pPr>
            <a:endParaRPr lang="en-US" altLang="en-US"/>
          </a:p>
        </p:txBody>
      </p:sp>
      <p:sp>
        <p:nvSpPr>
          <p:cNvPr id="88068" name="Slide Number Placeholder 3">
            <a:extLst>
              <a:ext uri="{FF2B5EF4-FFF2-40B4-BE49-F238E27FC236}">
                <a16:creationId xmlns:a16="http://schemas.microsoft.com/office/drawing/2014/main" id="{9C08ADC8-B523-4669-BE18-5F7F16618C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2F6DBA2-483C-4FCE-95F3-4FD87FFE5D83}" type="slidenum">
              <a:rPr lang="en-US" altLang="en-US"/>
              <a:pPr/>
              <a:t>21</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6466FA0B-2FF0-47BA-8A7E-053766A3D1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BCF6FABC-FF4F-40A6-9DFF-F4FBAD8AF9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9092" name="Slide Number Placeholder 3">
            <a:extLst>
              <a:ext uri="{FF2B5EF4-FFF2-40B4-BE49-F238E27FC236}">
                <a16:creationId xmlns:a16="http://schemas.microsoft.com/office/drawing/2014/main" id="{B0D90386-B86E-4895-AE65-C5CED8C6DD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E2882F5-3E1B-4121-B8CC-FECA493CDDA3}" type="slidenum">
              <a:rPr lang="en-US" altLang="en-US"/>
              <a:pPr/>
              <a:t>23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116579F5-FEA9-4F37-931F-8392A39822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95F47970-80F4-4159-BBF0-2F2A6137F1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In passing the Animal Welfare Act , Congress did not intend such extremes to be promoted in the maintenance of captive primates. Therefore, the term species-appropriate behavior has been adopted instead of the more common term, species-typical behavior. </a:t>
            </a:r>
          </a:p>
          <a:p>
            <a:pPr>
              <a:spcBef>
                <a:spcPct val="0"/>
              </a:spcBef>
            </a:pPr>
            <a:endParaRPr lang="en-US" altLang="en-US"/>
          </a:p>
        </p:txBody>
      </p:sp>
      <p:sp>
        <p:nvSpPr>
          <p:cNvPr id="71684" name="Slide Number Placeholder 3">
            <a:extLst>
              <a:ext uri="{FF2B5EF4-FFF2-40B4-BE49-F238E27FC236}">
                <a16:creationId xmlns:a16="http://schemas.microsoft.com/office/drawing/2014/main" id="{C196129F-C8A8-45D8-B43E-908CAB1571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4B310C7-1CB6-4A0E-9A73-B18592604595}" type="slidenum">
              <a:rPr lang="en-US" altLang="en-US"/>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85B98840-8A4C-4983-AC1A-D26B619AE4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84F045E4-CCB3-444D-931A-0E86BF47C9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year we had 16 pups born on exhibit. When the pups are born we acclimate them to our isolation tank behind the scenes. We have noticed that a few of our pups will occasionally “spyhop” along the walls of the tank; an up and down motion against the wall where the animal also ends up rubbing its ventral side. The result of this behavior can be ventral redness and abrasions. Pups that exhibit this behavior the most are likely to have more severe injuries like seen in the picture on the right. This particular pup had the worst abrasions that we have seen so far. </a:t>
            </a:r>
          </a:p>
          <a:p>
            <a:pPr>
              <a:spcBef>
                <a:spcPct val="0"/>
              </a:spcBef>
            </a:pPr>
            <a:endParaRPr lang="en-US" altLang="en-US"/>
          </a:p>
          <a:p>
            <a:pPr>
              <a:spcBef>
                <a:spcPct val="0"/>
              </a:spcBef>
            </a:pPr>
            <a:r>
              <a:rPr lang="en-US" altLang="en-US"/>
              <a:t>After testing water quality on a regular basis we could not find any scientific evidence that could be causing this behavior. Speculating that this may be a developed stereotypic behavior, we decided to try lining the tank with pool noodles. These pool noodles rest at the surface of the water where the pup would normally have access to this spyhopping behavior against the wall. The noodles are a soft surface that physically block the pup from being able to further injure himself by rubbing vertically on the sides of the tank. </a:t>
            </a:r>
          </a:p>
          <a:p>
            <a:pPr>
              <a:spcBef>
                <a:spcPct val="0"/>
              </a:spcBef>
            </a:pPr>
            <a:endParaRPr lang="en-US" altLang="en-US"/>
          </a:p>
          <a:p>
            <a:pPr>
              <a:spcBef>
                <a:spcPct val="0"/>
              </a:spcBef>
            </a:pPr>
            <a:r>
              <a:rPr lang="en-US" altLang="en-US"/>
              <a:t>When we first placed the noodles against the walls of the tank, the pup was trying to search for an open place on the wall where he could do this spyhopping behavior. After awhile of bumping his rostrum on the soft noodles and knowing he could not accomplish this behavior he began to resume a normal stingray swimming behavior and rested on the bottom of the tank for awhile (a behavior commonly seen in young pups). We have yet to see this behavior since the noodles have been in place, so we believe that this has been a successful deterrent for the spyhopping behavior. </a:t>
            </a:r>
          </a:p>
          <a:p>
            <a:pPr>
              <a:spcBef>
                <a:spcPct val="0"/>
              </a:spcBef>
            </a:pPr>
            <a:endParaRPr lang="en-US" altLang="en-US"/>
          </a:p>
        </p:txBody>
      </p:sp>
      <p:sp>
        <p:nvSpPr>
          <p:cNvPr id="90116" name="Slide Number Placeholder 3">
            <a:extLst>
              <a:ext uri="{FF2B5EF4-FFF2-40B4-BE49-F238E27FC236}">
                <a16:creationId xmlns:a16="http://schemas.microsoft.com/office/drawing/2014/main" id="{89AD8ACE-BC6A-42CB-B943-7D5B62FB02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0F2B3BF-1B08-42BB-9EC0-6A16CE2752B9}" type="slidenum">
              <a:rPr lang="en-US" altLang="en-US"/>
              <a:pPr/>
              <a:t>24</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B9EECC19-1738-4180-AD44-4A1C83A9F0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52D5ADA-825C-4640-9691-95732331CBCC}"/>
              </a:ext>
            </a:extLst>
          </p:cNvPr>
          <p:cNvSpPr>
            <a:spLocks noGrp="1"/>
          </p:cNvSpPr>
          <p:nvPr>
            <p:ph type="body" idx="1"/>
          </p:nvPr>
        </p:nvSpPr>
        <p:spPr/>
        <p:txBody>
          <a:bodyPr/>
          <a:lstStyle/>
          <a:p>
            <a:pPr fontAlgn="auto">
              <a:spcBef>
                <a:spcPts val="0"/>
              </a:spcBef>
              <a:spcAft>
                <a:spcPts val="0"/>
              </a:spcAft>
              <a:defRPr/>
            </a:pPr>
            <a:endParaRPr lang="en-US" dirty="0"/>
          </a:p>
          <a:p>
            <a:pPr fontAlgn="auto">
              <a:spcBef>
                <a:spcPts val="0"/>
              </a:spcBef>
              <a:spcAft>
                <a:spcPts val="0"/>
              </a:spcAft>
              <a:defRPr/>
            </a:pPr>
            <a:r>
              <a:rPr lang="en-US" dirty="0"/>
              <a:t>These are some observations that we have consistently noticed within our population as the new enrichment has been introduced. </a:t>
            </a:r>
          </a:p>
          <a:p>
            <a:pPr marL="171450" indent="-171450" fontAlgn="auto">
              <a:spcBef>
                <a:spcPts val="0"/>
              </a:spcBef>
              <a:spcAft>
                <a:spcPts val="0"/>
              </a:spcAft>
              <a:buFontTx/>
              <a:buChar char="-"/>
              <a:defRPr/>
            </a:pPr>
            <a:r>
              <a:rPr lang="en-US" dirty="0"/>
              <a:t>Phil and Annie, the two animals who have had exposure to the most training are the first animals to approach all new enrichment in the tank, even if the first approach is just an inspection behavior. </a:t>
            </a:r>
          </a:p>
          <a:p>
            <a:pPr lvl="1" fontAlgn="auto">
              <a:spcBef>
                <a:spcPts val="0"/>
              </a:spcBef>
              <a:spcAft>
                <a:spcPts val="0"/>
              </a:spcAft>
              <a:defRPr/>
            </a:pPr>
            <a:r>
              <a:rPr lang="en-US" dirty="0"/>
              <a:t>-These same two animals are also the most likely to return to enrichment devices repeatedly, and are always first to figure out how to operate the new enrichment correctly. </a:t>
            </a:r>
          </a:p>
          <a:p>
            <a:pPr lvl="1" fontAlgn="auto">
              <a:spcBef>
                <a:spcPts val="0"/>
              </a:spcBef>
              <a:spcAft>
                <a:spcPts val="0"/>
              </a:spcAft>
              <a:defRPr/>
            </a:pPr>
            <a:r>
              <a:rPr lang="en-US" dirty="0"/>
              <a:t>	-They are also the two most talked about animals in the population of </a:t>
            </a:r>
            <a:r>
              <a:rPr lang="en-US" dirty="0" err="1"/>
              <a:t>cownose</a:t>
            </a:r>
            <a:r>
              <a:rPr lang="en-US" dirty="0"/>
              <a:t> rays, as their behaviors have become increasingly </a:t>
            </a:r>
          </a:p>
          <a:p>
            <a:pPr lvl="1" fontAlgn="auto">
              <a:spcBef>
                <a:spcPts val="0"/>
              </a:spcBef>
              <a:spcAft>
                <a:spcPts val="0"/>
              </a:spcAft>
              <a:defRPr/>
            </a:pPr>
            <a:r>
              <a:rPr lang="en-US" dirty="0"/>
              <a:t>	social with guests over the span of the year where they have received this training. Guests are excited to recognize and interact with </a:t>
            </a:r>
          </a:p>
          <a:p>
            <a:pPr lvl="1" fontAlgn="auto">
              <a:spcBef>
                <a:spcPts val="0"/>
              </a:spcBef>
              <a:spcAft>
                <a:spcPts val="0"/>
              </a:spcAft>
              <a:defRPr/>
            </a:pPr>
            <a:r>
              <a:rPr lang="en-US" dirty="0"/>
              <a:t>	them, keep track of them, return to the exhibit to see them again, and ask our exhibit guides about them. </a:t>
            </a:r>
          </a:p>
          <a:p>
            <a:pPr fontAlgn="auto">
              <a:spcBef>
                <a:spcPts val="0"/>
              </a:spcBef>
              <a:spcAft>
                <a:spcPts val="0"/>
              </a:spcAft>
              <a:defRPr/>
            </a:pPr>
            <a:r>
              <a:rPr lang="en-US" dirty="0"/>
              <a:t>	-The stingrays have been able to go over 30 days without training and not forget any of the steps in their sessions. </a:t>
            </a:r>
          </a:p>
          <a:p>
            <a:pPr fontAlgn="auto">
              <a:spcBef>
                <a:spcPts val="0"/>
              </a:spcBef>
              <a:spcAft>
                <a:spcPts val="0"/>
              </a:spcAft>
              <a:defRPr/>
            </a:pPr>
            <a:r>
              <a:rPr lang="en-US" dirty="0"/>
              <a:t>-On holidays, spring breaks, and other busy times our exhibit can have multiple days in a row where it is at capacity with a constant long line. This constant exposure to guests and touch can cause the animals to form a tight schooling behavior in the middle of the tank, away from the guests’ hands. Some animals exhibit abnormal behaviors like spiraling in the middle of the tank away from animals and guests. Keepers have observed that when the new enrichment items are placed into the exhibit (particularly the carwash), there is an almost instant decrease in this stress based behavior. The animals spend time interacting with the enrichment and eventually resume normal behavior, while periodically returning to interact with the enrichment again. </a:t>
            </a:r>
          </a:p>
          <a:p>
            <a:pPr fontAlgn="auto">
              <a:spcBef>
                <a:spcPts val="0"/>
              </a:spcBef>
              <a:spcAft>
                <a:spcPts val="0"/>
              </a:spcAft>
              <a:defRPr/>
            </a:pPr>
            <a:endParaRPr lang="en-US" dirty="0"/>
          </a:p>
          <a:p>
            <a:pPr fontAlgn="auto">
              <a:spcBef>
                <a:spcPts val="0"/>
              </a:spcBef>
              <a:spcAft>
                <a:spcPts val="0"/>
              </a:spcAft>
              <a:defRPr/>
            </a:pPr>
            <a:r>
              <a:rPr lang="en-US" dirty="0"/>
              <a:t>Keepers are currently developing a training program for the entire population of stingrays to reduce stress in barb trims and other medical procedures. </a:t>
            </a:r>
          </a:p>
          <a:p>
            <a:pPr fontAlgn="auto">
              <a:spcBef>
                <a:spcPts val="0"/>
              </a:spcBef>
              <a:spcAft>
                <a:spcPts val="0"/>
              </a:spcAft>
              <a:defRPr/>
            </a:pPr>
            <a:endParaRPr lang="en-US" dirty="0"/>
          </a:p>
          <a:p>
            <a:pPr fontAlgn="auto">
              <a:spcBef>
                <a:spcPts val="0"/>
              </a:spcBef>
              <a:spcAft>
                <a:spcPts val="0"/>
              </a:spcAft>
              <a:defRPr/>
            </a:pPr>
            <a:endParaRPr lang="en-US" dirty="0"/>
          </a:p>
        </p:txBody>
      </p:sp>
      <p:sp>
        <p:nvSpPr>
          <p:cNvPr id="91140" name="Slide Number Placeholder 3">
            <a:extLst>
              <a:ext uri="{FF2B5EF4-FFF2-40B4-BE49-F238E27FC236}">
                <a16:creationId xmlns:a16="http://schemas.microsoft.com/office/drawing/2014/main" id="{0F88DC1A-E117-4936-ACC5-4379ED9D1D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52011DA-544C-4B91-B88C-F8865D25F2A7}" type="slidenum">
              <a:rPr lang="en-US" altLang="en-US"/>
              <a:pPr/>
              <a:t>25</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90D9DCEA-5927-461B-A9B1-1DFF22FDE1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9A58CF8C-4169-463F-8305-5A6C837F97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have a lot of new and exciting enrichment devices for the stingrays, and we have noticed that guests have enjoyed seeing them when they are interacting with the animals. Since this is a paid experience for guests and we have had such a positive response with our enrichment we have used this for the media </a:t>
            </a:r>
          </a:p>
          <a:p>
            <a:pPr>
              <a:spcBef>
                <a:spcPct val="0"/>
              </a:spcBef>
            </a:pPr>
            <a:endParaRPr lang="en-US" altLang="en-US"/>
          </a:p>
          <a:p>
            <a:pPr>
              <a:spcBef>
                <a:spcPct val="0"/>
              </a:spcBef>
            </a:pPr>
            <a:r>
              <a:rPr lang="en-US" altLang="en-US"/>
              <a:t>We released footage of our training GoPro training sessions with Annie to the Phoenix Zoo’s Facebook page. This video has had over 140,000 views and has been share all over the world. Institutions are beginning to contact us for advice on training elasmobranchs and for advice on enrichment. We have also been contacted for help by institutions who have behavioral or animal welfare issues with their elasmobranchs. Our goal is to show the world that these animals are more intelligent than they are given credit for and to promote the idea that they require more stimulation in captivity, and we are starting to reach people around the world.</a:t>
            </a:r>
          </a:p>
          <a:p>
            <a:pPr>
              <a:spcBef>
                <a:spcPct val="0"/>
              </a:spcBef>
            </a:pPr>
            <a:endParaRPr lang="en-US" altLang="en-US"/>
          </a:p>
        </p:txBody>
      </p:sp>
      <p:sp>
        <p:nvSpPr>
          <p:cNvPr id="92164" name="Slide Number Placeholder 3">
            <a:extLst>
              <a:ext uri="{FF2B5EF4-FFF2-40B4-BE49-F238E27FC236}">
                <a16:creationId xmlns:a16="http://schemas.microsoft.com/office/drawing/2014/main" id="{AFCB6273-31FF-4B36-B59A-ED38BC068C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1712FD8-6419-41AB-AF6C-ABDDE6912867}" type="slidenum">
              <a:rPr lang="en-US" altLang="en-US"/>
              <a:pPr/>
              <a:t>26</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1D8A07C3-398B-4036-B7CD-30ADEE1F38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D21DCF3C-0D2B-4333-8F36-2FE84925C1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Jacksonville Zoo and Gardens recently had its first stingray pup. When contacting our aquarists for information on pup rearing, we mentioned the enrichment that we have done so far with our pups and that the animals are having success in the interactions with the new enrichment. The Jacksonville Zoo is planning on implementing some of our pup enrichment with their newborn pup. This is an excerpt from a press release. We are hopeful that touch tank enrichment will become more common.</a:t>
            </a:r>
          </a:p>
          <a:p>
            <a:pPr>
              <a:spcBef>
                <a:spcPct val="0"/>
              </a:spcBef>
            </a:pPr>
            <a:endParaRPr lang="en-US" altLang="en-US"/>
          </a:p>
          <a:p>
            <a:pPr>
              <a:spcBef>
                <a:spcPct val="0"/>
              </a:spcBef>
            </a:pPr>
            <a:r>
              <a:rPr lang="en-US" altLang="en-US"/>
              <a:t>Aquariums from around the world are now contacting us on enrichment, training, and pup rearing. Our goal is to spread the message that these animals deserve more stimulation in captivity and that they are capable of more than we realize. If we do this then we can improve animal welfare as a whole and we can change the public’s perception of these misunderstood animals.</a:t>
            </a:r>
          </a:p>
        </p:txBody>
      </p:sp>
      <p:sp>
        <p:nvSpPr>
          <p:cNvPr id="93188" name="Slide Number Placeholder 3">
            <a:extLst>
              <a:ext uri="{FF2B5EF4-FFF2-40B4-BE49-F238E27FC236}">
                <a16:creationId xmlns:a16="http://schemas.microsoft.com/office/drawing/2014/main" id="{D18184F3-D7DE-4301-904F-FE6422D848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91104DC-4FAA-46C9-9427-D75B235235A0}" type="slidenum">
              <a:rPr lang="en-US" altLang="en-US"/>
              <a:pPr/>
              <a:t>27</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8533E9E4-4E18-4405-AED0-51D6256114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4C4DCDF4-AB0A-441E-A7BF-703C8E602B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Due to the number of animals in our tank, the ethogram is used in a scan sampling method. After taking observations and defining key behaviors, keepers will begin to use this to evaluate animal behavior with enrichment exposure. </a:t>
            </a:r>
          </a:p>
          <a:p>
            <a:pPr>
              <a:spcBef>
                <a:spcPct val="0"/>
              </a:spcBef>
            </a:pPr>
            <a:endParaRPr lang="en-US" altLang="en-US"/>
          </a:p>
        </p:txBody>
      </p:sp>
      <p:sp>
        <p:nvSpPr>
          <p:cNvPr id="94212" name="Slide Number Placeholder 3">
            <a:extLst>
              <a:ext uri="{FF2B5EF4-FFF2-40B4-BE49-F238E27FC236}">
                <a16:creationId xmlns:a16="http://schemas.microsoft.com/office/drawing/2014/main" id="{5F4FA05D-DF6C-4C07-9A23-46B4BBD518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8456D74-C512-4E91-9DB3-99608DF1A73F}" type="slidenum">
              <a:rPr lang="en-US" altLang="en-US"/>
              <a:pPr/>
              <a:t>31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63C70C4-38A1-4624-B54B-680DC4B747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1836BF4B-6E31-4823-8E9B-16E57FE00B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 recent study done on captive juvenile salmon showed a correlation between enrichment and learning ability. They also found that fish exposed to enrichment made less mistakes in working their way through a maze than those in the control group.  The enriched fish were able to improve upon their accuracy with each trial through the maze and were therefore exiting the maze faster each trial. The control group did not increase their time exiting the maze with each trial like the enriched. </a:t>
            </a:r>
          </a:p>
          <a:p>
            <a:pPr>
              <a:spcBef>
                <a:spcPct val="0"/>
              </a:spcBef>
            </a:pPr>
            <a:endParaRPr lang="en-US" altLang="en-US"/>
          </a:p>
          <a:p>
            <a:pPr>
              <a:spcBef>
                <a:spcPct val="0"/>
              </a:spcBef>
            </a:pPr>
            <a:r>
              <a:rPr lang="en-US" altLang="en-US"/>
              <a:t>There have been similar studies in fish rearing that have concluded that fish exposed to enrichment have decreased aggression, are able to recover faster from stressful situations, improve their social learning skills, and have more flexible schooling responses. </a:t>
            </a:r>
          </a:p>
          <a:p>
            <a:pPr>
              <a:spcBef>
                <a:spcPct val="0"/>
              </a:spcBef>
            </a:pPr>
            <a:endParaRPr lang="en-US" altLang="en-US"/>
          </a:p>
          <a:p>
            <a:pPr>
              <a:spcBef>
                <a:spcPct val="0"/>
              </a:spcBef>
            </a:pPr>
            <a:r>
              <a:rPr lang="en-US" altLang="en-US"/>
              <a:t>Based on the findings in the cognitive ability study, keepers at the Phoenix Zoo began to evaluate the types of stimulation that the cownose rays were exposed to in the touch tank. </a:t>
            </a:r>
          </a:p>
          <a:p>
            <a:pPr>
              <a:spcBef>
                <a:spcPct val="0"/>
              </a:spcBef>
            </a:pPr>
            <a:endParaRPr lang="en-US" altLang="en-US"/>
          </a:p>
        </p:txBody>
      </p:sp>
      <p:sp>
        <p:nvSpPr>
          <p:cNvPr id="72708" name="Slide Number Placeholder 3">
            <a:extLst>
              <a:ext uri="{FF2B5EF4-FFF2-40B4-BE49-F238E27FC236}">
                <a16:creationId xmlns:a16="http://schemas.microsoft.com/office/drawing/2014/main" id="{E531610C-7DC7-44DE-9064-EC8365B173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6F7625E-C55A-4C6E-B207-7F3CE723EF96}"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F34B377A-7AFE-4A17-9825-8BD4D92F9E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2DEE93BA-7E94-4774-AC6D-A8404EFE2A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Fish schooling and fish shoaling are two different behaviors. </a:t>
            </a:r>
          </a:p>
          <a:p>
            <a:pPr>
              <a:spcBef>
                <a:spcPct val="0"/>
              </a:spcBef>
            </a:pPr>
            <a:endParaRPr lang="en-US" altLang="en-US"/>
          </a:p>
          <a:p>
            <a:pPr>
              <a:spcBef>
                <a:spcPct val="0"/>
              </a:spcBef>
            </a:pPr>
            <a:r>
              <a:rPr lang="en-US" altLang="en-US"/>
              <a:t>Schooling behavior is when fish are swimming together in a very tight formation and in a very synchronized manner. If you have at least seen the movie Finding Nemo then you have seen an example of schooling fish. The fish move together quickly in the same direction and synchronized patterns to confuse predators and to minimize their chances of being eaten by larger fish. They are also more likely to find the resources that they need when they are together. </a:t>
            </a:r>
          </a:p>
          <a:p>
            <a:pPr>
              <a:spcBef>
                <a:spcPct val="0"/>
              </a:spcBef>
            </a:pPr>
            <a:endParaRPr lang="en-US" altLang="en-US"/>
          </a:p>
          <a:p>
            <a:pPr>
              <a:spcBef>
                <a:spcPct val="0"/>
              </a:spcBef>
            </a:pPr>
            <a:r>
              <a:rPr lang="en-US" altLang="en-US"/>
              <a:t>Shoaling is a more social behavior in fish. Fish showing a shoaling behavior will swim together following a general direction, but do not always stick closely together like the schooling fish. Individuals of a shoal are more likely to show individual behaviors and do as they please like foraging at different times, resting in sand, etc. Shoals are known to create more of a social benefit to the animals of the group by being an easy way to find mates, forage together as a group (therefore making foraging easier), and to easily detect predators. Fish can choose to switch shoals based on finding more individuals that resemble them. (shoalmates)  Shoaling is a behavior that is very common in the wild but is also a behavior that we tend to not see as much in captivity. Animals prone to shoaling in the wild will be less likely to interact and shoal together because they have an abundance of resources and a lack of predators. Without these two stimulants we would be less likely to see these behaviors in captivity. The study from the previous slide mentions that fish exposed to enrichment have more flexible shoaling responses. This means that enrichment could be used to bring out these natural behaviors in fish in captivity. </a:t>
            </a:r>
          </a:p>
          <a:p>
            <a:pPr>
              <a:spcBef>
                <a:spcPct val="0"/>
              </a:spcBef>
            </a:pPr>
            <a:endParaRPr lang="en-US" altLang="en-US"/>
          </a:p>
          <a:p>
            <a:pPr>
              <a:spcBef>
                <a:spcPct val="0"/>
              </a:spcBef>
            </a:pPr>
            <a:r>
              <a:rPr lang="en-US" altLang="en-US"/>
              <a:t>Shoaling fish often find “shoalmates”, which are fish that they consistently follow that have a similar appearance (size, color). We have noticed within our own population of cownose stingrays that Phil began to closely follow Annie. Both of these animals have incredibly similar physical features. The following behavior began during training sessions as he tried to get to the food that Annie had access to. These two animals are often seen swimming together and will follow each other when the keeper is in the tank. This would support the idea that the training enrichment has encouraged a shoaling behavior between these two animals in particular. </a:t>
            </a:r>
          </a:p>
          <a:p>
            <a:pPr>
              <a:spcBef>
                <a:spcPct val="0"/>
              </a:spcBef>
            </a:pPr>
            <a:endParaRPr lang="en-US" altLang="en-US"/>
          </a:p>
          <a:p>
            <a:pPr>
              <a:spcBef>
                <a:spcPct val="0"/>
              </a:spcBef>
            </a:pPr>
            <a:r>
              <a:rPr lang="en-US" altLang="en-US"/>
              <a:t>Picture credit:</a:t>
            </a:r>
            <a:r>
              <a:rPr lang="en-US" altLang="en-US">
                <a:hlinkClick r:id="rId3"/>
              </a:rPr>
              <a:t>http://blogs.disney.com/oh-my-disney/2013/09/30/how-well-do-you-know-finding-nemo/</a:t>
            </a:r>
            <a:r>
              <a:rPr lang="en-US" altLang="en-US"/>
              <a:t> </a:t>
            </a:r>
          </a:p>
          <a:p>
            <a:pPr>
              <a:spcBef>
                <a:spcPct val="0"/>
              </a:spcBef>
            </a:pPr>
            <a:endParaRPr lang="en-US" altLang="en-US"/>
          </a:p>
          <a:p>
            <a:pPr>
              <a:spcBef>
                <a:spcPct val="0"/>
              </a:spcBef>
            </a:pPr>
            <a:r>
              <a:rPr lang="en-US" altLang="en-US"/>
              <a:t>Picture credit: </a:t>
            </a:r>
            <a:r>
              <a:rPr lang="en-US" altLang="en-US" u="sng">
                <a:hlinkClick r:id="rId4"/>
              </a:rPr>
              <a:t>http://disney.wikia.com/wiki/Moonfish</a:t>
            </a:r>
            <a:r>
              <a:rPr lang="en-US" altLang="en-US"/>
              <a:t> </a:t>
            </a:r>
          </a:p>
          <a:p>
            <a:pPr>
              <a:spcBef>
                <a:spcPct val="0"/>
              </a:spcBef>
            </a:pPr>
            <a:endParaRPr lang="en-US" altLang="en-US"/>
          </a:p>
          <a:p>
            <a:pPr>
              <a:spcBef>
                <a:spcPct val="0"/>
              </a:spcBef>
            </a:pPr>
            <a:r>
              <a:rPr lang="en-US" altLang="en-US"/>
              <a:t>Picture credit: </a:t>
            </a:r>
            <a:r>
              <a:rPr lang="en-US" altLang="en-US">
                <a:hlinkClick r:id="rId5"/>
              </a:rPr>
              <a:t>http://www.natureworldnews.com/articles/303/20121108/sounds-fishy-clownfish-make-calls-show-status.htm</a:t>
            </a:r>
            <a:r>
              <a:rPr lang="en-US" altLang="en-US"/>
              <a:t> </a:t>
            </a:r>
          </a:p>
          <a:p>
            <a:pPr>
              <a:spcBef>
                <a:spcPct val="0"/>
              </a:spcBef>
            </a:pPr>
            <a:endParaRPr lang="en-US" altLang="en-US"/>
          </a:p>
          <a:p>
            <a:pPr>
              <a:spcBef>
                <a:spcPct val="0"/>
              </a:spcBef>
            </a:pPr>
            <a:endParaRPr lang="en-US" altLang="en-US"/>
          </a:p>
          <a:p>
            <a:pPr>
              <a:spcBef>
                <a:spcPct val="0"/>
              </a:spcBef>
            </a:pPr>
            <a:endParaRPr lang="en-US" altLang="en-US"/>
          </a:p>
        </p:txBody>
      </p:sp>
      <p:sp>
        <p:nvSpPr>
          <p:cNvPr id="73732" name="Slide Number Placeholder 3">
            <a:extLst>
              <a:ext uri="{FF2B5EF4-FFF2-40B4-BE49-F238E27FC236}">
                <a16:creationId xmlns:a16="http://schemas.microsoft.com/office/drawing/2014/main" id="{FA1D3479-D5E4-434A-94CF-EE56DC13DE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4EC6086-4DFD-44A4-8C8E-4599AE31D830}" type="slidenum">
              <a:rPr lang="en-US" altLang="en-US"/>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A8ECC99-CBAC-45F1-AA74-557358F37B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E95283BA-039F-42A6-9B4C-98EEFF36A2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en-US" altLang="en-US"/>
              <a:t>Exhibits can be designed for elasmobranch species based off of a few different concepts: </a:t>
            </a:r>
          </a:p>
          <a:p>
            <a:pPr marL="0" lvl="1">
              <a:spcBef>
                <a:spcPct val="0"/>
              </a:spcBef>
            </a:pPr>
            <a:r>
              <a:rPr lang="en-US" altLang="en-US"/>
              <a:t>	-What does each species need? Pelagic, benthic, semi-pelagic, and other species of elasmobranchs have specialized needs that are </a:t>
            </a:r>
          </a:p>
          <a:p>
            <a:pPr marL="0" lvl="1">
              <a:spcBef>
                <a:spcPct val="0"/>
              </a:spcBef>
            </a:pPr>
            <a:r>
              <a:rPr lang="en-US" altLang="en-US"/>
              <a:t>	taken into account when designing exhibits. </a:t>
            </a:r>
          </a:p>
          <a:p>
            <a:pPr marL="0" lvl="1">
              <a:spcBef>
                <a:spcPct val="0"/>
              </a:spcBef>
            </a:pPr>
            <a:r>
              <a:rPr lang="en-US" altLang="en-US"/>
              <a:t>	- There are many exhibits that are designed to mimic a natural environment for these species and promote natural behaviors. 	But captivity gives us certain limitations on creating a natural environment, making it very difficult or almost impossible to have an 	exact replication. </a:t>
            </a:r>
          </a:p>
          <a:p>
            <a:pPr marL="0" lvl="1">
              <a:spcBef>
                <a:spcPct val="0"/>
              </a:spcBef>
            </a:pPr>
            <a:r>
              <a:rPr lang="en-US" altLang="en-US"/>
              <a:t>	-There are many touch tanks with the same appearance like the one in this picture from the Phoenix Zoo. Touch tanks are 	undeniably a great interaction experience for guests and a great source of revenue for many facilities, but it is not impossible for the 	designs of these exhibits to have an affect on the behavior of the animals living in them.  </a:t>
            </a:r>
          </a:p>
          <a:p>
            <a:pPr marL="0" lvl="1">
              <a:spcBef>
                <a:spcPct val="0"/>
              </a:spcBef>
            </a:pPr>
            <a:r>
              <a:rPr lang="en-US" altLang="en-US"/>
              <a:t>                         -For example: Pelagic animals are accustomed to shallow water, being touched, and surface or hand feeding multiple times a </a:t>
            </a:r>
          </a:p>
          <a:p>
            <a:pPr marL="0" lvl="1">
              <a:spcBef>
                <a:spcPct val="0"/>
              </a:spcBef>
            </a:pPr>
            <a:r>
              <a:rPr lang="en-US" altLang="en-US"/>
              <a:t>                         day. It is doubtful that a cownose ray would be used to hand feeding and constant human interaction in the open ocean. </a:t>
            </a:r>
          </a:p>
          <a:p>
            <a:pPr marL="0" lvl="1">
              <a:spcBef>
                <a:spcPct val="0"/>
              </a:spcBef>
            </a:pPr>
            <a:r>
              <a:rPr lang="en-US" altLang="en-US"/>
              <a:t>There has been some research on rearing and domestication of fish and how this has affected brain development. When researching more about the affect that an environment can have on fish, we learned that there have been comparative studies on closely related species of cichlids in the African Rift Valley lakes have been revealed that environmental factors cause a rapid change in the sensory processing structures of the fish brain. </a:t>
            </a:r>
          </a:p>
          <a:p>
            <a:pPr marL="0" lvl="1">
              <a:spcBef>
                <a:spcPct val="0"/>
              </a:spcBef>
            </a:pPr>
            <a:r>
              <a:rPr lang="en-US" altLang="en-US"/>
              <a:t>While there has not been a lot of documentation on stingray behavior specifically in a touch tank environment, the elasmobranch husbandry manual states:</a:t>
            </a:r>
          </a:p>
          <a:p>
            <a:pPr>
              <a:spcBef>
                <a:spcPct val="0"/>
              </a:spcBef>
            </a:pPr>
            <a:r>
              <a:rPr lang="en-US" altLang="en-US"/>
              <a:t>Providing enrichment for elasmobranchs and achieving or increasing the incidence of natural behaviors can be a challenge. What precisely</a:t>
            </a:r>
          </a:p>
          <a:p>
            <a:pPr>
              <a:spcBef>
                <a:spcPct val="0"/>
              </a:spcBef>
            </a:pPr>
            <a:r>
              <a:rPr lang="pt-BR" altLang="en-US"/>
              <a:t>constitutes natural behavior for elasmobranchs </a:t>
            </a:r>
            <a:r>
              <a:rPr lang="en-US" altLang="en-US"/>
              <a:t>is often subjective and open to debate.</a:t>
            </a:r>
          </a:p>
          <a:p>
            <a:pPr>
              <a:spcBef>
                <a:spcPct val="0"/>
              </a:spcBef>
            </a:pPr>
            <a:r>
              <a:rPr lang="en-US" altLang="en-US"/>
              <a:t>So with the promotion of natural behavior already being a challenge in captivity and there also being a challenge of determining typical elasmobranch behavior, what can we learn from touch tank elasmobranch behavior and how can it be influenced by different stimulants?</a:t>
            </a:r>
          </a:p>
          <a:p>
            <a:pPr marL="0" lvl="1">
              <a:spcBef>
                <a:spcPct val="0"/>
              </a:spcBef>
            </a:pPr>
            <a:endParaRPr lang="en-US" altLang="en-US"/>
          </a:p>
          <a:p>
            <a:pPr>
              <a:spcBef>
                <a:spcPct val="0"/>
              </a:spcBef>
            </a:pPr>
            <a:r>
              <a:rPr lang="en-US" altLang="en-US"/>
              <a:t>Photo credit: http://www.dailyherald.com/storyimage/DA/20130322/entlife/703229992/EP/1/6/EP-703229992.jpg&amp;updated=201303212251&amp;MaxW=800&amp;maxH=800&amp;updated=201303212251&amp;noborder</a:t>
            </a:r>
          </a:p>
          <a:p>
            <a:pPr>
              <a:spcBef>
                <a:spcPct val="0"/>
              </a:spcBef>
            </a:pPr>
            <a:endParaRPr lang="en-US" altLang="en-US"/>
          </a:p>
        </p:txBody>
      </p:sp>
      <p:sp>
        <p:nvSpPr>
          <p:cNvPr id="74756" name="Slide Number Placeholder 3">
            <a:extLst>
              <a:ext uri="{FF2B5EF4-FFF2-40B4-BE49-F238E27FC236}">
                <a16:creationId xmlns:a16="http://schemas.microsoft.com/office/drawing/2014/main" id="{8F195C6A-123E-43DC-A0A1-545178B021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918CD57-4D27-4A02-A8F4-FE728B5EEFF5}" type="slidenum">
              <a:rPr lang="en-US" altLang="en-US"/>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FE00F5F-F116-4B4C-9B3F-04BE4FD52C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590FE433-5F9E-472D-9695-3045FD64E6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Finding information about captive elasmobranch behavior, particularly cownose ray behavior, can be challenging. There either have not been sufficient studies done to evaluate their behavior in touch tanks or this information is not easily accessible for caretakers.</a:t>
            </a:r>
          </a:p>
          <a:p>
            <a:pPr>
              <a:spcBef>
                <a:spcPct val="0"/>
              </a:spcBef>
            </a:pPr>
            <a:r>
              <a:rPr lang="en-US" altLang="en-US"/>
              <a:t>	-There are some ethograms that have been created for shark species and also for manta rays. Keepers reviewed various shark and 	manta ray ethograms but realized that these ethograms did not help evaluate the behaviors seen in our population of cownose rays. </a:t>
            </a:r>
          </a:p>
          <a:p>
            <a:pPr>
              <a:spcBef>
                <a:spcPct val="0"/>
              </a:spcBef>
            </a:pPr>
            <a:r>
              <a:rPr lang="en-US" altLang="en-US"/>
              <a:t>	-Based on a lack of information for the questions that we wanted to answer, we decided to create our own ethogram. </a:t>
            </a:r>
          </a:p>
          <a:p>
            <a:pPr>
              <a:spcBef>
                <a:spcPct val="0"/>
              </a:spcBef>
            </a:pPr>
            <a:r>
              <a:rPr lang="en-US" altLang="en-US"/>
              <a:t>		-The ethogram that was created was based on specific behaviors seen in the population of cownose rays inhabiting the 		touch tank at the Phoenix Zoo.</a:t>
            </a:r>
          </a:p>
          <a:p>
            <a:pPr>
              <a:spcBef>
                <a:spcPct val="0"/>
              </a:spcBef>
            </a:pPr>
            <a:endParaRPr lang="en-US" altLang="en-US"/>
          </a:p>
        </p:txBody>
      </p:sp>
      <p:sp>
        <p:nvSpPr>
          <p:cNvPr id="75780" name="Slide Number Placeholder 3">
            <a:extLst>
              <a:ext uri="{FF2B5EF4-FFF2-40B4-BE49-F238E27FC236}">
                <a16:creationId xmlns:a16="http://schemas.microsoft.com/office/drawing/2014/main" id="{F6F952FF-E249-4A96-AAC3-9D018925B5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1C9CDA2-D702-4215-B69E-9A2BB03AC089}" type="slidenum">
              <a:rPr lang="en-US" altLang="en-US"/>
              <a:pPr/>
              <a:t>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152492E-5083-4AA4-BD34-EA52D4D8A4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5EB28E1-1115-4F96-8AA0-DF762663A0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r>
              <a:rPr lang="en-US" altLang="en-US"/>
              <a:t>The following behaviors are an excerpt from the ethogram designed for the population of cownose rays at the Phoenix Zoo.</a:t>
            </a:r>
          </a:p>
          <a:p>
            <a:pPr>
              <a:spcBef>
                <a:spcPct val="0"/>
              </a:spcBef>
            </a:pPr>
            <a:r>
              <a:rPr lang="en-US" altLang="en-US"/>
              <a:t>Out of the behaviors that we have seen with our population of rays, these are some that we see consistently during enrichment. </a:t>
            </a:r>
          </a:p>
          <a:p>
            <a:pPr>
              <a:spcBef>
                <a:spcPct val="0"/>
              </a:spcBef>
            </a:pPr>
            <a:endParaRPr lang="en-US" altLang="en-US"/>
          </a:p>
          <a:p>
            <a:pPr>
              <a:spcBef>
                <a:spcPct val="0"/>
              </a:spcBef>
            </a:pPr>
            <a:r>
              <a:rPr lang="en-US" altLang="en-US"/>
              <a:t>The behaviors that you see listed here are behaviors that we began to pick up on after videotaping their behavior. We noticed that they would inspect new objects primarily by bumping with their rostrums or brushing/touching with their pectoral fins. Some individuals that seemed to spend more time with certain objects would begin to very slowly inspect with their mouths; we would see the lobes protrude and move slowly around the object, especially when no food was involved. </a:t>
            </a:r>
          </a:p>
          <a:p>
            <a:pPr>
              <a:spcBef>
                <a:spcPct val="0"/>
              </a:spcBef>
            </a:pPr>
            <a:r>
              <a:rPr lang="en-US" altLang="en-US"/>
              <a:t>We also noticed a correlation between animals exhibiting this oral inspection behavior and figuring out how to use the object. They were not only more likely to figure out how to properly use the object, they were more likely to interact with the object repeatedly as described in our ‘favored use’ behavior. </a:t>
            </a:r>
          </a:p>
          <a:p>
            <a:pPr>
              <a:spcBef>
                <a:spcPct val="0"/>
              </a:spcBef>
            </a:pPr>
            <a:endParaRPr lang="en-US" altLang="en-US"/>
          </a:p>
          <a:p>
            <a:pPr>
              <a:spcBef>
                <a:spcPct val="0"/>
              </a:spcBef>
            </a:pPr>
            <a:r>
              <a:rPr lang="en-US" altLang="en-US"/>
              <a:t>Based on the consistency in these correlations we have seen between interaction with enrichment and these particular behaviors, keepers decided that these are the most desired behaviors to enrich in our population of cownose rays. </a:t>
            </a:r>
          </a:p>
          <a:p>
            <a:pPr>
              <a:spcBef>
                <a:spcPct val="0"/>
              </a:spcBef>
            </a:pPr>
            <a:endParaRPr lang="en-US" altLang="en-US"/>
          </a:p>
          <a:p>
            <a:pPr>
              <a:spcBef>
                <a:spcPct val="0"/>
              </a:spcBef>
            </a:pPr>
            <a:endParaRPr lang="en-US" altLang="en-US"/>
          </a:p>
        </p:txBody>
      </p:sp>
      <p:sp>
        <p:nvSpPr>
          <p:cNvPr id="76804" name="Slide Number Placeholder 3">
            <a:extLst>
              <a:ext uri="{FF2B5EF4-FFF2-40B4-BE49-F238E27FC236}">
                <a16:creationId xmlns:a16="http://schemas.microsoft.com/office/drawing/2014/main" id="{30F33440-A66D-46EE-B50D-FBF4F2DEEF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750E759-A3CB-4782-8428-796FE3D85030}" type="slidenum">
              <a:rPr lang="en-US" altLang="en-US"/>
              <a:pPr/>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A4EC7DF-0354-48AF-9563-E9CD7400BB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A850B0F9-FA70-4281-9411-553E6F1BEC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In the left hand column there is a list of enrichment ideas from the elasmobranch husbandry manual. In the right column there is a list of the more common artificial enrichment items that we started working with and eventually developed more ideas from. We have found that PVC pipes are a great source for creating new enrichment structures and are also cost efficient.</a:t>
            </a:r>
          </a:p>
          <a:p>
            <a:pPr>
              <a:spcBef>
                <a:spcPct val="0"/>
              </a:spcBef>
            </a:pPr>
            <a:endParaRPr lang="en-US" altLang="en-US"/>
          </a:p>
        </p:txBody>
      </p:sp>
      <p:sp>
        <p:nvSpPr>
          <p:cNvPr id="77828" name="Slide Number Placeholder 3">
            <a:extLst>
              <a:ext uri="{FF2B5EF4-FFF2-40B4-BE49-F238E27FC236}">
                <a16:creationId xmlns:a16="http://schemas.microsoft.com/office/drawing/2014/main" id="{21497D5F-DD2E-4D3A-8A1C-AE79AE82B9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EEB03AE-A812-4B06-B2D9-DA3CD65726C3}" type="slidenum">
              <a:rPr lang="en-US" altLang="en-US"/>
              <a:pPr/>
              <a:t>10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91E52665-FB94-46D4-980B-61378D5DD3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47E97C8F-A861-429C-9BB8-4E46CB74D1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Keepers recorded the amount of time taken to get food out of the normal foraging ball at an average of 39.85 seconds (.664 min). When this foraging ball is attached to the tetherball set the amount of time taken to get all of the food out averages at 2.88 mins. This is a significant increase in foraging time, showing that this item creates a more challenging way for the animals to use a familiar enrichment item. </a:t>
            </a:r>
          </a:p>
          <a:p>
            <a:pPr>
              <a:spcBef>
                <a:spcPct val="0"/>
              </a:spcBef>
            </a:pPr>
            <a:endParaRPr lang="en-US" altLang="en-US"/>
          </a:p>
        </p:txBody>
      </p:sp>
      <p:sp>
        <p:nvSpPr>
          <p:cNvPr id="78852" name="Slide Number Placeholder 3">
            <a:extLst>
              <a:ext uri="{FF2B5EF4-FFF2-40B4-BE49-F238E27FC236}">
                <a16:creationId xmlns:a16="http://schemas.microsoft.com/office/drawing/2014/main" id="{D66FB9E6-5B15-4B25-ABA0-8804321FA5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8E2364D-9E37-42FD-BE93-B0D4E9A26B66}" type="slidenum">
              <a:rPr lang="en-US" altLang="en-US"/>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C07F713-1269-4C31-AAFC-30460CEBFE12}"/>
              </a:ext>
            </a:extLst>
          </p:cNvPr>
          <p:cNvSpPr>
            <a:spLocks noGrp="1"/>
          </p:cNvSpPr>
          <p:nvPr>
            <p:ph type="dt" sz="half" idx="10"/>
          </p:nvPr>
        </p:nvSpPr>
        <p:spPr/>
        <p:txBody>
          <a:bodyPr/>
          <a:lstStyle>
            <a:lvl1pPr>
              <a:defRPr/>
            </a:lvl1pPr>
          </a:lstStyle>
          <a:p>
            <a:pPr>
              <a:defRPr/>
            </a:pPr>
            <a:fld id="{225B3F9E-8B19-4294-88C8-F7BE21E4857E}" type="datetimeFigureOut">
              <a:rPr lang="en-US"/>
              <a:pPr>
                <a:defRPr/>
              </a:pPr>
              <a:t>9/7/2017</a:t>
            </a:fld>
            <a:endParaRPr lang="en-US"/>
          </a:p>
        </p:txBody>
      </p:sp>
      <p:sp>
        <p:nvSpPr>
          <p:cNvPr id="5" name="Footer Placeholder 4">
            <a:extLst>
              <a:ext uri="{FF2B5EF4-FFF2-40B4-BE49-F238E27FC236}">
                <a16:creationId xmlns:a16="http://schemas.microsoft.com/office/drawing/2014/main" id="{3075EDE8-BC26-42DC-81EA-5C3FBA4F5C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7BD038-4D0D-4F04-8715-650FE9DBCE85}"/>
              </a:ext>
            </a:extLst>
          </p:cNvPr>
          <p:cNvSpPr>
            <a:spLocks noGrp="1"/>
          </p:cNvSpPr>
          <p:nvPr>
            <p:ph type="sldNum" sz="quarter" idx="12"/>
          </p:nvPr>
        </p:nvSpPr>
        <p:spPr/>
        <p:txBody>
          <a:bodyPr/>
          <a:lstStyle>
            <a:lvl1pPr>
              <a:defRPr/>
            </a:lvl1pPr>
          </a:lstStyle>
          <a:p>
            <a:fld id="{FC990657-71D1-41FD-9F03-64EA74C36C25}" type="slidenum">
              <a:rPr lang="en-US" altLang="en-US"/>
              <a:pPr/>
              <a:t>‹#›</a:t>
            </a:fld>
            <a:endParaRPr lang="en-US" altLang="en-US"/>
          </a:p>
        </p:txBody>
      </p:sp>
    </p:spTree>
    <p:extLst>
      <p:ext uri="{BB962C8B-B14F-4D97-AF65-F5344CB8AC3E}">
        <p14:creationId xmlns:p14="http://schemas.microsoft.com/office/powerpoint/2010/main" val="3888561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F5624-F7AC-470B-B068-01FABF1109A7}"/>
              </a:ext>
            </a:extLst>
          </p:cNvPr>
          <p:cNvSpPr>
            <a:spLocks noGrp="1"/>
          </p:cNvSpPr>
          <p:nvPr>
            <p:ph type="dt" sz="half" idx="10"/>
          </p:nvPr>
        </p:nvSpPr>
        <p:spPr/>
        <p:txBody>
          <a:bodyPr/>
          <a:lstStyle>
            <a:lvl1pPr>
              <a:defRPr/>
            </a:lvl1pPr>
          </a:lstStyle>
          <a:p>
            <a:pPr>
              <a:defRPr/>
            </a:pPr>
            <a:fld id="{6A1072F3-414E-4A65-BCCA-0DBEB84691D7}" type="datetimeFigureOut">
              <a:rPr lang="en-US"/>
              <a:pPr>
                <a:defRPr/>
              </a:pPr>
              <a:t>9/7/2017</a:t>
            </a:fld>
            <a:endParaRPr lang="en-US"/>
          </a:p>
        </p:txBody>
      </p:sp>
      <p:sp>
        <p:nvSpPr>
          <p:cNvPr id="5" name="Footer Placeholder 4">
            <a:extLst>
              <a:ext uri="{FF2B5EF4-FFF2-40B4-BE49-F238E27FC236}">
                <a16:creationId xmlns:a16="http://schemas.microsoft.com/office/drawing/2014/main" id="{1A22EABA-FDF3-4E8F-9A3A-EC1F4A7ED2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3188DB-4080-4E9D-938A-B15249C0DF7D}"/>
              </a:ext>
            </a:extLst>
          </p:cNvPr>
          <p:cNvSpPr>
            <a:spLocks noGrp="1"/>
          </p:cNvSpPr>
          <p:nvPr>
            <p:ph type="sldNum" sz="quarter" idx="12"/>
          </p:nvPr>
        </p:nvSpPr>
        <p:spPr/>
        <p:txBody>
          <a:bodyPr/>
          <a:lstStyle>
            <a:lvl1pPr>
              <a:defRPr/>
            </a:lvl1pPr>
          </a:lstStyle>
          <a:p>
            <a:fld id="{0E3C7A25-3837-43E4-BA64-B400FA2968B5}" type="slidenum">
              <a:rPr lang="en-US" altLang="en-US"/>
              <a:pPr/>
              <a:t>‹#›</a:t>
            </a:fld>
            <a:endParaRPr lang="en-US" altLang="en-US"/>
          </a:p>
        </p:txBody>
      </p:sp>
    </p:spTree>
    <p:extLst>
      <p:ext uri="{BB962C8B-B14F-4D97-AF65-F5344CB8AC3E}">
        <p14:creationId xmlns:p14="http://schemas.microsoft.com/office/powerpoint/2010/main" val="2038368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DA8F8-0139-4C53-B965-0DF40D83D9E1}"/>
              </a:ext>
            </a:extLst>
          </p:cNvPr>
          <p:cNvSpPr>
            <a:spLocks noGrp="1"/>
          </p:cNvSpPr>
          <p:nvPr>
            <p:ph type="dt" sz="half" idx="10"/>
          </p:nvPr>
        </p:nvSpPr>
        <p:spPr/>
        <p:txBody>
          <a:bodyPr/>
          <a:lstStyle>
            <a:lvl1pPr>
              <a:defRPr/>
            </a:lvl1pPr>
          </a:lstStyle>
          <a:p>
            <a:pPr>
              <a:defRPr/>
            </a:pPr>
            <a:fld id="{D21DD131-2D8F-4F11-96DE-4157EF276231}" type="datetimeFigureOut">
              <a:rPr lang="en-US"/>
              <a:pPr>
                <a:defRPr/>
              </a:pPr>
              <a:t>9/7/2017</a:t>
            </a:fld>
            <a:endParaRPr lang="en-US"/>
          </a:p>
        </p:txBody>
      </p:sp>
      <p:sp>
        <p:nvSpPr>
          <p:cNvPr id="5" name="Footer Placeholder 4">
            <a:extLst>
              <a:ext uri="{FF2B5EF4-FFF2-40B4-BE49-F238E27FC236}">
                <a16:creationId xmlns:a16="http://schemas.microsoft.com/office/drawing/2014/main" id="{783A297B-2064-4D73-A432-41CFA23DD2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7D953F-1C0F-4CF0-801A-0B4C1202D425}"/>
              </a:ext>
            </a:extLst>
          </p:cNvPr>
          <p:cNvSpPr>
            <a:spLocks noGrp="1"/>
          </p:cNvSpPr>
          <p:nvPr>
            <p:ph type="sldNum" sz="quarter" idx="12"/>
          </p:nvPr>
        </p:nvSpPr>
        <p:spPr/>
        <p:txBody>
          <a:bodyPr/>
          <a:lstStyle>
            <a:lvl1pPr>
              <a:defRPr/>
            </a:lvl1pPr>
          </a:lstStyle>
          <a:p>
            <a:fld id="{FE01BAB5-2468-49BA-9509-A08F2E9A564D}" type="slidenum">
              <a:rPr lang="en-US" altLang="en-US"/>
              <a:pPr/>
              <a:t>‹#›</a:t>
            </a:fld>
            <a:endParaRPr lang="en-US" altLang="en-US"/>
          </a:p>
        </p:txBody>
      </p:sp>
    </p:spTree>
    <p:extLst>
      <p:ext uri="{BB962C8B-B14F-4D97-AF65-F5344CB8AC3E}">
        <p14:creationId xmlns:p14="http://schemas.microsoft.com/office/powerpoint/2010/main" val="1472694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897B8C4-55A4-434B-A396-7072FF99DA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436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6018FAA-6D64-4E27-82BC-96DF0463E1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D7D22CCD-626C-4A93-AE79-CE8E1BF9952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7BC63488-7758-489E-B1CC-57EA8BFEEFE6}"/>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D4E31AAB-C99A-454A-9B36-E895622FFE6E}" type="slidenum">
              <a:rPr lang="en-US" altLang="en-US"/>
              <a:pPr/>
              <a:t>‹#›</a:t>
            </a:fld>
            <a:endParaRPr lang="en-US" altLang="en-US"/>
          </a:p>
        </p:txBody>
      </p:sp>
    </p:spTree>
    <p:extLst>
      <p:ext uri="{BB962C8B-B14F-4D97-AF65-F5344CB8AC3E}">
        <p14:creationId xmlns:p14="http://schemas.microsoft.com/office/powerpoint/2010/main" val="3208429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3CA4CCC-1076-4B6C-8404-BE75A1FBA1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3880FEF-5CE6-4033-8DF6-B9E610A5728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70578FF-7E07-4C21-9FED-893F8BB1EB73}"/>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779B28EA-D6FE-4D8E-A9DF-AA61BDB6F734}" type="slidenum">
              <a:rPr lang="en-US" altLang="en-US"/>
              <a:pPr/>
              <a:t>‹#›</a:t>
            </a:fld>
            <a:endParaRPr lang="en-US" altLang="en-US"/>
          </a:p>
        </p:txBody>
      </p:sp>
    </p:spTree>
    <p:extLst>
      <p:ext uri="{BB962C8B-B14F-4D97-AF65-F5344CB8AC3E}">
        <p14:creationId xmlns:p14="http://schemas.microsoft.com/office/powerpoint/2010/main" val="3991931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F530AAD-CBB7-49E6-BDA2-6A93D1B619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34B8AA89-BE39-453C-8CF3-C105E916A19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1F895F5C-EF33-47A0-84A3-1FCDE971E35A}"/>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D966282C-E7C2-4C20-9ED3-7E1C4E1A99AC}" type="slidenum">
              <a:rPr lang="en-US" altLang="en-US"/>
              <a:pPr/>
              <a:t>‹#›</a:t>
            </a:fld>
            <a:endParaRPr lang="en-US" altLang="en-US"/>
          </a:p>
        </p:txBody>
      </p:sp>
    </p:spTree>
    <p:extLst>
      <p:ext uri="{BB962C8B-B14F-4D97-AF65-F5344CB8AC3E}">
        <p14:creationId xmlns:p14="http://schemas.microsoft.com/office/powerpoint/2010/main" val="2598356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E277CDC-1CCE-446D-B6AD-F207345977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44526254-870E-4CAC-A8AC-B9EBA2753D4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878D3A99-C518-41CD-A90D-CF705C8235CC}"/>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7E161A7A-83E6-4239-AC75-DF668106454F}" type="slidenum">
              <a:rPr lang="en-US" altLang="en-US"/>
              <a:pPr/>
              <a:t>‹#›</a:t>
            </a:fld>
            <a:endParaRPr lang="en-US" altLang="en-US"/>
          </a:p>
        </p:txBody>
      </p:sp>
    </p:spTree>
    <p:extLst>
      <p:ext uri="{BB962C8B-B14F-4D97-AF65-F5344CB8AC3E}">
        <p14:creationId xmlns:p14="http://schemas.microsoft.com/office/powerpoint/2010/main" val="2398161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E5A8B0C-953A-469A-8727-25CF3E2D3C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4072DD57-3DE8-4908-901D-6A8B0AADE5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CD7167CB-AE95-4A3C-AB34-5178B64C51F7}"/>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C8B3F148-10FC-4BE4-97AA-DA66CA54C3A2}" type="slidenum">
              <a:rPr lang="en-US" altLang="en-US"/>
              <a:pPr/>
              <a:t>‹#›</a:t>
            </a:fld>
            <a:endParaRPr lang="en-US" altLang="en-US"/>
          </a:p>
        </p:txBody>
      </p:sp>
    </p:spTree>
    <p:extLst>
      <p:ext uri="{BB962C8B-B14F-4D97-AF65-F5344CB8AC3E}">
        <p14:creationId xmlns:p14="http://schemas.microsoft.com/office/powerpoint/2010/main" val="1856998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F03F77D-1339-4FE7-B701-2EB9DEF280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8CFB43A5-85C4-45AE-8681-4A92BD956A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5EFE75-A5CB-40B0-A34D-414C145A629E}"/>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71CD9A5B-66D6-44D2-B0B8-D1832BF8CFD0}" type="slidenum">
              <a:rPr lang="en-US" altLang="en-US"/>
              <a:pPr/>
              <a:t>‹#›</a:t>
            </a:fld>
            <a:endParaRPr lang="en-US" altLang="en-US"/>
          </a:p>
        </p:txBody>
      </p:sp>
    </p:spTree>
    <p:extLst>
      <p:ext uri="{BB962C8B-B14F-4D97-AF65-F5344CB8AC3E}">
        <p14:creationId xmlns:p14="http://schemas.microsoft.com/office/powerpoint/2010/main" val="417553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78F98FD-C05B-4CD6-B5D6-F44EB33F89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CD940F95-B91E-4F7F-B999-BC00D2F6A41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4C942D54-AFF9-4896-A9F3-9C3ABA8B9A3F}"/>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B9C7E0B4-DEF1-4537-B897-416356747354}" type="slidenum">
              <a:rPr lang="en-US" altLang="en-US"/>
              <a:pPr/>
              <a:t>‹#›</a:t>
            </a:fld>
            <a:endParaRPr lang="en-US" altLang="en-US"/>
          </a:p>
        </p:txBody>
      </p:sp>
    </p:spTree>
    <p:extLst>
      <p:ext uri="{BB962C8B-B14F-4D97-AF65-F5344CB8AC3E}">
        <p14:creationId xmlns:p14="http://schemas.microsoft.com/office/powerpoint/2010/main" val="379002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F1978-AD6A-4C5A-A72D-57A2D629B151}"/>
              </a:ext>
            </a:extLst>
          </p:cNvPr>
          <p:cNvSpPr>
            <a:spLocks noGrp="1"/>
          </p:cNvSpPr>
          <p:nvPr>
            <p:ph type="dt" sz="half" idx="10"/>
          </p:nvPr>
        </p:nvSpPr>
        <p:spPr/>
        <p:txBody>
          <a:bodyPr/>
          <a:lstStyle>
            <a:lvl1pPr>
              <a:defRPr/>
            </a:lvl1pPr>
          </a:lstStyle>
          <a:p>
            <a:pPr>
              <a:defRPr/>
            </a:pPr>
            <a:fld id="{9CD9B8CF-7CCA-404A-922E-8206CB7FD9C1}" type="datetimeFigureOut">
              <a:rPr lang="en-US"/>
              <a:pPr>
                <a:defRPr/>
              </a:pPr>
              <a:t>9/7/2017</a:t>
            </a:fld>
            <a:endParaRPr lang="en-US"/>
          </a:p>
        </p:txBody>
      </p:sp>
      <p:sp>
        <p:nvSpPr>
          <p:cNvPr id="5" name="Footer Placeholder 4">
            <a:extLst>
              <a:ext uri="{FF2B5EF4-FFF2-40B4-BE49-F238E27FC236}">
                <a16:creationId xmlns:a16="http://schemas.microsoft.com/office/drawing/2014/main" id="{6C1F107D-CEB5-4579-9C8B-80C663BFAA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2340CE-5A5D-4F14-A5D0-188B77B58794}"/>
              </a:ext>
            </a:extLst>
          </p:cNvPr>
          <p:cNvSpPr>
            <a:spLocks noGrp="1"/>
          </p:cNvSpPr>
          <p:nvPr>
            <p:ph type="sldNum" sz="quarter" idx="12"/>
          </p:nvPr>
        </p:nvSpPr>
        <p:spPr/>
        <p:txBody>
          <a:bodyPr/>
          <a:lstStyle>
            <a:lvl1pPr>
              <a:defRPr/>
            </a:lvl1pPr>
          </a:lstStyle>
          <a:p>
            <a:fld id="{F23A3672-7FE1-4253-B10D-4A389B0C60A2}" type="slidenum">
              <a:rPr lang="en-US" altLang="en-US"/>
              <a:pPr/>
              <a:t>‹#›</a:t>
            </a:fld>
            <a:endParaRPr lang="en-US" altLang="en-US"/>
          </a:p>
        </p:txBody>
      </p:sp>
    </p:spTree>
    <p:extLst>
      <p:ext uri="{BB962C8B-B14F-4D97-AF65-F5344CB8AC3E}">
        <p14:creationId xmlns:p14="http://schemas.microsoft.com/office/powerpoint/2010/main" val="3853121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872ABE9-079B-4FE2-84B9-F7F2BBB028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A21A17CE-053A-4A1C-BA21-77E125A01A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D21967D9-0B8B-478C-A31C-D7EE1E5B9DCA}"/>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AF390ED6-DB3E-400C-85EB-AE3373216FF1}" type="slidenum">
              <a:rPr lang="en-US" altLang="en-US"/>
              <a:pPr/>
              <a:t>‹#›</a:t>
            </a:fld>
            <a:endParaRPr lang="en-US" altLang="en-US"/>
          </a:p>
        </p:txBody>
      </p:sp>
    </p:spTree>
    <p:extLst>
      <p:ext uri="{BB962C8B-B14F-4D97-AF65-F5344CB8AC3E}">
        <p14:creationId xmlns:p14="http://schemas.microsoft.com/office/powerpoint/2010/main" val="539378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7C708E5-02DD-48AE-9081-A6235FB7E1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962E50F8-8EAE-4ACC-A721-544A88BA22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7F1BCAD7-D6CD-4D28-8DE3-0F845AA5C50D}"/>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B56A0E15-025E-48CF-8702-57912B0EF8B7}" type="slidenum">
              <a:rPr lang="en-US" altLang="en-US"/>
              <a:pPr/>
              <a:t>‹#›</a:t>
            </a:fld>
            <a:endParaRPr lang="en-US" altLang="en-US"/>
          </a:p>
        </p:txBody>
      </p:sp>
    </p:spTree>
    <p:extLst>
      <p:ext uri="{BB962C8B-B14F-4D97-AF65-F5344CB8AC3E}">
        <p14:creationId xmlns:p14="http://schemas.microsoft.com/office/powerpoint/2010/main" val="3631425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9AC1CF0-287C-48E0-99DA-5CF0A4140A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9CEF5919-8400-4555-AFA6-E4886F945A3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C91B156-58A3-45AD-B959-195A5C570B2D}"/>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8B09DC8E-9003-4748-A6D3-C5CD04D7B5E4}" type="slidenum">
              <a:rPr lang="en-US" altLang="en-US"/>
              <a:pPr/>
              <a:t>‹#›</a:t>
            </a:fld>
            <a:endParaRPr lang="en-US" altLang="en-US"/>
          </a:p>
        </p:txBody>
      </p:sp>
    </p:spTree>
    <p:extLst>
      <p:ext uri="{BB962C8B-B14F-4D97-AF65-F5344CB8AC3E}">
        <p14:creationId xmlns:p14="http://schemas.microsoft.com/office/powerpoint/2010/main" val="3850700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CA22A51-5FD8-4284-86BE-D9C8730EDE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ED926EBA-A197-419F-8BE5-6E3832EEE93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571EA6FD-679E-4CD0-9E96-06D460A20D84}"/>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982DDB6D-F936-412C-8091-289BA5559D38}" type="slidenum">
              <a:rPr lang="en-US" altLang="en-US"/>
              <a:pPr/>
              <a:t>‹#›</a:t>
            </a:fld>
            <a:endParaRPr lang="en-US" altLang="en-US"/>
          </a:p>
        </p:txBody>
      </p:sp>
    </p:spTree>
    <p:extLst>
      <p:ext uri="{BB962C8B-B14F-4D97-AF65-F5344CB8AC3E}">
        <p14:creationId xmlns:p14="http://schemas.microsoft.com/office/powerpoint/2010/main" val="257796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905FA8C-C399-4D94-A6BB-AC3FA1F14A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7961B6E5-3BA0-4F11-AC91-706B88DAF5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619FE354-B162-4A2B-9B66-04DB903DEAE0}"/>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E4166A2B-3EB0-48C0-B264-DEBAEE69D1B1}" type="slidenum">
              <a:rPr lang="en-US" altLang="en-US"/>
              <a:pPr/>
              <a:t>‹#›</a:t>
            </a:fld>
            <a:endParaRPr lang="en-US" altLang="en-US"/>
          </a:p>
        </p:txBody>
      </p:sp>
    </p:spTree>
    <p:extLst>
      <p:ext uri="{BB962C8B-B14F-4D97-AF65-F5344CB8AC3E}">
        <p14:creationId xmlns:p14="http://schemas.microsoft.com/office/powerpoint/2010/main" val="2991172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B6A9BFD-CA71-4854-B5E3-561B2B964D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673CAAB-413C-416C-9B18-8C12EB9E93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246FBDBB-0B75-4606-9411-1045ADF2DC3C}"/>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4B86687F-88EA-442E-BA5E-AC453C3BC5F7}" type="slidenum">
              <a:rPr lang="en-US" altLang="en-US"/>
              <a:pPr/>
              <a:t>‹#›</a:t>
            </a:fld>
            <a:endParaRPr lang="en-US" altLang="en-US"/>
          </a:p>
        </p:txBody>
      </p:sp>
    </p:spTree>
    <p:extLst>
      <p:ext uri="{BB962C8B-B14F-4D97-AF65-F5344CB8AC3E}">
        <p14:creationId xmlns:p14="http://schemas.microsoft.com/office/powerpoint/2010/main" val="3105986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BE6EC9C-96C4-4256-BD13-09C749FE5F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4B5AEE9E-43BB-41AA-970B-9C81FFF41E9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E86E6F3-4BAB-4EED-A597-20B5A41710A5}"/>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8CD3CAA5-4CE2-4FCB-A52B-472E9640474D}" type="slidenum">
              <a:rPr lang="en-US" altLang="en-US"/>
              <a:pPr/>
              <a:t>‹#›</a:t>
            </a:fld>
            <a:endParaRPr lang="en-US" altLang="en-US"/>
          </a:p>
        </p:txBody>
      </p:sp>
    </p:spTree>
    <p:extLst>
      <p:ext uri="{BB962C8B-B14F-4D97-AF65-F5344CB8AC3E}">
        <p14:creationId xmlns:p14="http://schemas.microsoft.com/office/powerpoint/2010/main" val="412163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864848-56D1-4BA4-9755-893C40EE83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4AD37FD-D9C2-4F65-BEE5-41C29AB5F5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E3C937A8-90D6-4C69-90F5-6E2974530476}"/>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E9BFDBAB-BF17-41FF-97FC-B3F7AB7560C4}" type="slidenum">
              <a:rPr lang="en-US" altLang="en-US"/>
              <a:pPr/>
              <a:t>‹#›</a:t>
            </a:fld>
            <a:endParaRPr lang="en-US" altLang="en-US"/>
          </a:p>
        </p:txBody>
      </p:sp>
    </p:spTree>
    <p:extLst>
      <p:ext uri="{BB962C8B-B14F-4D97-AF65-F5344CB8AC3E}">
        <p14:creationId xmlns:p14="http://schemas.microsoft.com/office/powerpoint/2010/main" val="1415266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00B785B-BB13-49F4-BB48-C1B0878D7E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DD1D9B6-FE54-4D98-8CDE-8340B3419F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749B949-E917-4FCA-8487-F1BB1123EE1C}"/>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6D10ED1E-0376-4E28-84C5-8476FDED333A}" type="slidenum">
              <a:rPr lang="en-US" altLang="en-US"/>
              <a:pPr/>
              <a:t>‹#›</a:t>
            </a:fld>
            <a:endParaRPr lang="en-US" altLang="en-US"/>
          </a:p>
        </p:txBody>
      </p:sp>
    </p:spTree>
    <p:extLst>
      <p:ext uri="{BB962C8B-B14F-4D97-AF65-F5344CB8AC3E}">
        <p14:creationId xmlns:p14="http://schemas.microsoft.com/office/powerpoint/2010/main" val="3277724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CE57906-9429-45BA-B91B-E6E153520B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B5A1D158-ADB2-4FA7-B3BE-A0157A87AF2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85BF4A7E-1BF6-4746-993B-AC00270D36AB}"/>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A617D279-C500-4F8A-A108-CC464D9F157A}" type="slidenum">
              <a:rPr lang="en-US" altLang="en-US"/>
              <a:pPr/>
              <a:t>‹#›</a:t>
            </a:fld>
            <a:endParaRPr lang="en-US" altLang="en-US"/>
          </a:p>
        </p:txBody>
      </p:sp>
    </p:spTree>
    <p:extLst>
      <p:ext uri="{BB962C8B-B14F-4D97-AF65-F5344CB8AC3E}">
        <p14:creationId xmlns:p14="http://schemas.microsoft.com/office/powerpoint/2010/main" val="50232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EA729E-FC53-4FEF-9002-EAFC968DFE83}"/>
              </a:ext>
            </a:extLst>
          </p:cNvPr>
          <p:cNvSpPr>
            <a:spLocks noGrp="1"/>
          </p:cNvSpPr>
          <p:nvPr>
            <p:ph type="dt" sz="half" idx="10"/>
          </p:nvPr>
        </p:nvSpPr>
        <p:spPr/>
        <p:txBody>
          <a:bodyPr/>
          <a:lstStyle>
            <a:lvl1pPr>
              <a:defRPr/>
            </a:lvl1pPr>
          </a:lstStyle>
          <a:p>
            <a:pPr>
              <a:defRPr/>
            </a:pPr>
            <a:fld id="{4544F042-F898-4E1F-A1D5-0C172D273FC0}" type="datetimeFigureOut">
              <a:rPr lang="en-US"/>
              <a:pPr>
                <a:defRPr/>
              </a:pPr>
              <a:t>9/7/2017</a:t>
            </a:fld>
            <a:endParaRPr lang="en-US"/>
          </a:p>
        </p:txBody>
      </p:sp>
      <p:sp>
        <p:nvSpPr>
          <p:cNvPr id="5" name="Footer Placeholder 4">
            <a:extLst>
              <a:ext uri="{FF2B5EF4-FFF2-40B4-BE49-F238E27FC236}">
                <a16:creationId xmlns:a16="http://schemas.microsoft.com/office/drawing/2014/main" id="{44AB1A5E-6300-4B57-AD45-95B3555577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E9BD4F-43DA-437E-B6AF-6B701742AFF8}"/>
              </a:ext>
            </a:extLst>
          </p:cNvPr>
          <p:cNvSpPr>
            <a:spLocks noGrp="1"/>
          </p:cNvSpPr>
          <p:nvPr>
            <p:ph type="sldNum" sz="quarter" idx="12"/>
          </p:nvPr>
        </p:nvSpPr>
        <p:spPr/>
        <p:txBody>
          <a:bodyPr/>
          <a:lstStyle>
            <a:lvl1pPr>
              <a:defRPr/>
            </a:lvl1pPr>
          </a:lstStyle>
          <a:p>
            <a:fld id="{96E93F5E-1CCB-4B81-BF56-5C3466E0DBDA}" type="slidenum">
              <a:rPr lang="en-US" altLang="en-US"/>
              <a:pPr/>
              <a:t>‹#›</a:t>
            </a:fld>
            <a:endParaRPr lang="en-US" altLang="en-US"/>
          </a:p>
        </p:txBody>
      </p:sp>
    </p:spTree>
    <p:extLst>
      <p:ext uri="{BB962C8B-B14F-4D97-AF65-F5344CB8AC3E}">
        <p14:creationId xmlns:p14="http://schemas.microsoft.com/office/powerpoint/2010/main" val="2898450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3EC3BF4-18A2-43E6-975A-B8EDA8655B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6C370DAC-1D36-43FC-8CC6-F8213F7C2A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70C1337-13D1-407F-ABE6-12C3A45FB9E4}"/>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E8371C92-1ACA-4CF8-9465-A3ECF0CE9E08}" type="slidenum">
              <a:rPr lang="en-US" altLang="en-US"/>
              <a:pPr/>
              <a:t>‹#›</a:t>
            </a:fld>
            <a:endParaRPr lang="en-US" altLang="en-US"/>
          </a:p>
        </p:txBody>
      </p:sp>
    </p:spTree>
    <p:extLst>
      <p:ext uri="{BB962C8B-B14F-4D97-AF65-F5344CB8AC3E}">
        <p14:creationId xmlns:p14="http://schemas.microsoft.com/office/powerpoint/2010/main" val="635422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66122D0-70CA-4294-8758-CCFA9E6862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C318FED1-9592-4775-9F24-C57ABE9E42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6D15257-67BF-414F-ACC3-9DC13872A779}"/>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F4E96C50-DCDC-4FF3-A0ED-8FA2E06418F9}" type="slidenum">
              <a:rPr lang="en-US" altLang="en-US"/>
              <a:pPr/>
              <a:t>‹#›</a:t>
            </a:fld>
            <a:endParaRPr lang="en-US" altLang="en-US"/>
          </a:p>
        </p:txBody>
      </p:sp>
    </p:spTree>
    <p:extLst>
      <p:ext uri="{BB962C8B-B14F-4D97-AF65-F5344CB8AC3E}">
        <p14:creationId xmlns:p14="http://schemas.microsoft.com/office/powerpoint/2010/main" val="2883481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BA04376-4361-4074-A135-B896F99270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D3C3B7C5-EA77-47C7-A367-F1D542FDF9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9048538-B1FF-401B-BCEF-078A5C3BE208}"/>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440B8865-6AB2-4F70-B3BA-B2362E7F2645}" type="slidenum">
              <a:rPr lang="en-US" altLang="en-US"/>
              <a:pPr/>
              <a:t>‹#›</a:t>
            </a:fld>
            <a:endParaRPr lang="en-US" altLang="en-US"/>
          </a:p>
        </p:txBody>
      </p:sp>
    </p:spTree>
    <p:extLst>
      <p:ext uri="{BB962C8B-B14F-4D97-AF65-F5344CB8AC3E}">
        <p14:creationId xmlns:p14="http://schemas.microsoft.com/office/powerpoint/2010/main" val="261985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9D846AD-6193-44CE-A200-FA18C1B794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DF56022F-A006-42E1-8922-B264083DE1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482D223-E4FA-4293-B844-B91D45DCB82A}"/>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A4450FF1-F224-444D-9897-74846A3D491E}" type="slidenum">
              <a:rPr lang="en-US" altLang="en-US"/>
              <a:pPr/>
              <a:t>‹#›</a:t>
            </a:fld>
            <a:endParaRPr lang="en-US" altLang="en-US"/>
          </a:p>
        </p:txBody>
      </p:sp>
    </p:spTree>
    <p:extLst>
      <p:ext uri="{BB962C8B-B14F-4D97-AF65-F5344CB8AC3E}">
        <p14:creationId xmlns:p14="http://schemas.microsoft.com/office/powerpoint/2010/main" val="1299591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9F45033-1B6A-4816-8EE2-F06816C131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20812794-3BBE-4B80-B3A1-5477F80B652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48831503-C764-4010-AEA2-8194EA4C4100}"/>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DD0242AA-57E5-4067-8CC8-9C79BF969EA0}" type="slidenum">
              <a:rPr lang="en-US" altLang="en-US"/>
              <a:pPr/>
              <a:t>‹#›</a:t>
            </a:fld>
            <a:endParaRPr lang="en-US" altLang="en-US"/>
          </a:p>
        </p:txBody>
      </p:sp>
    </p:spTree>
    <p:extLst>
      <p:ext uri="{BB962C8B-B14F-4D97-AF65-F5344CB8AC3E}">
        <p14:creationId xmlns:p14="http://schemas.microsoft.com/office/powerpoint/2010/main" val="741700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587E4BE-F651-4C25-9B11-58AF9DF80A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30E128FA-B5C0-4F39-BF74-AD6F349D17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F2C872D-D11F-400E-8950-AC6E2A4287D9}"/>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D1BB9FC6-01E7-4B5C-9B25-28A6CBAE6DB8}" type="slidenum">
              <a:rPr lang="en-US" altLang="en-US"/>
              <a:pPr/>
              <a:t>‹#›</a:t>
            </a:fld>
            <a:endParaRPr lang="en-US" altLang="en-US"/>
          </a:p>
        </p:txBody>
      </p:sp>
    </p:spTree>
    <p:extLst>
      <p:ext uri="{BB962C8B-B14F-4D97-AF65-F5344CB8AC3E}">
        <p14:creationId xmlns:p14="http://schemas.microsoft.com/office/powerpoint/2010/main" val="3104286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4FBE3DE-B5DA-4F76-9069-33C434AAD0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0191DD02-83DA-478D-AB10-573EA726AE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2A8E6209-5B34-44FD-8B12-5A6A5018282D}"/>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6CCE922A-6E99-491F-925F-C6AD4E4CB3DE}" type="slidenum">
              <a:rPr lang="en-US" altLang="en-US"/>
              <a:pPr/>
              <a:t>‹#›</a:t>
            </a:fld>
            <a:endParaRPr lang="en-US" altLang="en-US"/>
          </a:p>
        </p:txBody>
      </p:sp>
    </p:spTree>
    <p:extLst>
      <p:ext uri="{BB962C8B-B14F-4D97-AF65-F5344CB8AC3E}">
        <p14:creationId xmlns:p14="http://schemas.microsoft.com/office/powerpoint/2010/main" val="3659463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F829454-1870-4BAB-AE19-749EA0DAE8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5CBB242-C9ED-4CE2-9875-BA0A478F72B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7C480935-46CE-4D21-B33D-CA5FE56EB268}"/>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58157593-6953-4EDF-BD02-66000D12B960}" type="slidenum">
              <a:rPr lang="en-US" altLang="en-US"/>
              <a:pPr/>
              <a:t>‹#›</a:t>
            </a:fld>
            <a:endParaRPr lang="en-US" altLang="en-US"/>
          </a:p>
        </p:txBody>
      </p:sp>
    </p:spTree>
    <p:extLst>
      <p:ext uri="{BB962C8B-B14F-4D97-AF65-F5344CB8AC3E}">
        <p14:creationId xmlns:p14="http://schemas.microsoft.com/office/powerpoint/2010/main" val="3835687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A14943A-684B-431C-B521-AA73A4FEB4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D5397216-381F-411E-BFF5-86E82C0C77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5893AECC-831A-4E0A-A6B1-403C3949ABD4}"/>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9869406F-86E8-4152-97B0-5A9CDB12D491}" type="slidenum">
              <a:rPr lang="en-US" altLang="en-US"/>
              <a:pPr/>
              <a:t>‹#›</a:t>
            </a:fld>
            <a:endParaRPr lang="en-US" altLang="en-US"/>
          </a:p>
        </p:txBody>
      </p:sp>
    </p:spTree>
    <p:extLst>
      <p:ext uri="{BB962C8B-B14F-4D97-AF65-F5344CB8AC3E}">
        <p14:creationId xmlns:p14="http://schemas.microsoft.com/office/powerpoint/2010/main" val="965660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7A43BD5-6C34-481A-995B-E861C618CE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0B81F06E-5755-4F35-8E05-35C2353E766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4598130B-3F48-4413-AABD-72170FE55885}"/>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F02ECF0D-48FB-4228-BC14-C972F0F99DF0}" type="slidenum">
              <a:rPr lang="en-US" altLang="en-US"/>
              <a:pPr/>
              <a:t>‹#›</a:t>
            </a:fld>
            <a:endParaRPr lang="en-US" altLang="en-US"/>
          </a:p>
        </p:txBody>
      </p:sp>
    </p:spTree>
    <p:extLst>
      <p:ext uri="{BB962C8B-B14F-4D97-AF65-F5344CB8AC3E}">
        <p14:creationId xmlns:p14="http://schemas.microsoft.com/office/powerpoint/2010/main" val="45257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7BA4D49-C171-4073-B527-81F84BE7E400}"/>
              </a:ext>
            </a:extLst>
          </p:cNvPr>
          <p:cNvSpPr>
            <a:spLocks noGrp="1"/>
          </p:cNvSpPr>
          <p:nvPr>
            <p:ph type="dt" sz="half" idx="10"/>
          </p:nvPr>
        </p:nvSpPr>
        <p:spPr/>
        <p:txBody>
          <a:bodyPr/>
          <a:lstStyle>
            <a:lvl1pPr>
              <a:defRPr/>
            </a:lvl1pPr>
          </a:lstStyle>
          <a:p>
            <a:pPr>
              <a:defRPr/>
            </a:pPr>
            <a:fld id="{40C679FD-2231-4B9E-845A-7F391BC62A93}" type="datetimeFigureOut">
              <a:rPr lang="en-US"/>
              <a:pPr>
                <a:defRPr/>
              </a:pPr>
              <a:t>9/7/2017</a:t>
            </a:fld>
            <a:endParaRPr lang="en-US"/>
          </a:p>
        </p:txBody>
      </p:sp>
      <p:sp>
        <p:nvSpPr>
          <p:cNvPr id="6" name="Footer Placeholder 4">
            <a:extLst>
              <a:ext uri="{FF2B5EF4-FFF2-40B4-BE49-F238E27FC236}">
                <a16:creationId xmlns:a16="http://schemas.microsoft.com/office/drawing/2014/main" id="{AE85D560-F15E-42F4-95B8-D06327A8F6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7CB4EC-3B07-4553-BBA3-8DA4D5C260C5}"/>
              </a:ext>
            </a:extLst>
          </p:cNvPr>
          <p:cNvSpPr>
            <a:spLocks noGrp="1"/>
          </p:cNvSpPr>
          <p:nvPr>
            <p:ph type="sldNum" sz="quarter" idx="12"/>
          </p:nvPr>
        </p:nvSpPr>
        <p:spPr/>
        <p:txBody>
          <a:bodyPr/>
          <a:lstStyle>
            <a:lvl1pPr>
              <a:defRPr/>
            </a:lvl1pPr>
          </a:lstStyle>
          <a:p>
            <a:fld id="{7BE0D797-F89D-4F9B-A6A7-F15850A74F5D}" type="slidenum">
              <a:rPr lang="en-US" altLang="en-US"/>
              <a:pPr/>
              <a:t>‹#›</a:t>
            </a:fld>
            <a:endParaRPr lang="en-US" altLang="en-US"/>
          </a:p>
        </p:txBody>
      </p:sp>
    </p:spTree>
    <p:extLst>
      <p:ext uri="{BB962C8B-B14F-4D97-AF65-F5344CB8AC3E}">
        <p14:creationId xmlns:p14="http://schemas.microsoft.com/office/powerpoint/2010/main" val="7963228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BBBFAB4-46AE-4BFD-B8FA-DB892B5BA2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BA1F34C9-74D4-4026-A2F0-0B1E6F4658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04F43B6-0233-4B57-8FD1-81DDBDF84818}"/>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4C77AE40-72DE-4CE0-A392-93D501562710}" type="slidenum">
              <a:rPr lang="en-US" altLang="en-US"/>
              <a:pPr/>
              <a:t>‹#›</a:t>
            </a:fld>
            <a:endParaRPr lang="en-US" altLang="en-US"/>
          </a:p>
        </p:txBody>
      </p:sp>
    </p:spTree>
    <p:extLst>
      <p:ext uri="{BB962C8B-B14F-4D97-AF65-F5344CB8AC3E}">
        <p14:creationId xmlns:p14="http://schemas.microsoft.com/office/powerpoint/2010/main" val="2438518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21EBAED-0497-4AD2-B5A0-D97093F371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06648B8-5862-4761-8402-01AB62AF51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8C60FBFE-CE70-473B-981F-04D8F4AF7305}"/>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33DE786E-CB2A-4D13-8C76-7AC9D7C53541}" type="slidenum">
              <a:rPr lang="en-US" altLang="en-US"/>
              <a:pPr/>
              <a:t>‹#›</a:t>
            </a:fld>
            <a:endParaRPr lang="en-US" altLang="en-US"/>
          </a:p>
        </p:txBody>
      </p:sp>
    </p:spTree>
    <p:extLst>
      <p:ext uri="{BB962C8B-B14F-4D97-AF65-F5344CB8AC3E}">
        <p14:creationId xmlns:p14="http://schemas.microsoft.com/office/powerpoint/2010/main" val="673301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C5EFE08-371F-4BC9-95B0-351C9E5D05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ED69103-3D9B-4A14-B63D-8AF79203A6C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C82C5F44-69B7-4775-A525-03B851C1C24B}"/>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AE9E1B27-A74F-44ED-A6AF-90221BF3D327}" type="slidenum">
              <a:rPr lang="en-US" altLang="en-US"/>
              <a:pPr/>
              <a:t>‹#›</a:t>
            </a:fld>
            <a:endParaRPr lang="en-US" altLang="en-US"/>
          </a:p>
        </p:txBody>
      </p:sp>
    </p:spTree>
    <p:extLst>
      <p:ext uri="{BB962C8B-B14F-4D97-AF65-F5344CB8AC3E}">
        <p14:creationId xmlns:p14="http://schemas.microsoft.com/office/powerpoint/2010/main" val="804486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423CB3B-F75F-4000-859F-C7EB6DB9FF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9ABD093-A7B1-45C5-AFDF-5F85AF2167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A5E3EAD-6A14-4C00-B560-386124077ED0}"/>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98A83139-8060-4291-B89E-965DC9C85068}" type="slidenum">
              <a:rPr lang="en-US" altLang="en-US"/>
              <a:pPr/>
              <a:t>‹#›</a:t>
            </a:fld>
            <a:endParaRPr lang="en-US" altLang="en-US"/>
          </a:p>
        </p:txBody>
      </p:sp>
    </p:spTree>
    <p:extLst>
      <p:ext uri="{BB962C8B-B14F-4D97-AF65-F5344CB8AC3E}">
        <p14:creationId xmlns:p14="http://schemas.microsoft.com/office/powerpoint/2010/main" val="2663748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7ADB1AB-2D39-4D4A-9DA8-BA0AE4B73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2299C54C-C3F1-45C9-8B97-199823BB77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p:nvPr>
        </p:nvSpPr>
        <p:spPr>
          <a:xfrm>
            <a:off x="685800" y="152400"/>
            <a:ext cx="7772400" cy="533400"/>
          </a:xfrm>
          <a:prstGeom prst="rect">
            <a:avLst/>
          </a:prstGeom>
        </p:spPr>
        <p:txBody>
          <a:bodyPr anchor="ctr"/>
          <a:lstStyle>
            <a:lvl1pPr marL="0" indent="0" algn="ctr">
              <a:buNone/>
              <a:defRPr sz="2800">
                <a:solidFill>
                  <a:schemeClr val="bg1"/>
                </a:solidFill>
                <a:latin typeface="Arial Black" panose="020B0A04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4"/>
          <p:cNvSpPr>
            <a:spLocks noGrp="1"/>
          </p:cNvSpPr>
          <p:nvPr>
            <p:ph type="body" sz="quarter" idx="14"/>
          </p:nvPr>
        </p:nvSpPr>
        <p:spPr>
          <a:xfrm>
            <a:off x="152400" y="1066800"/>
            <a:ext cx="8839200" cy="502920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6B6EFC03-AF6E-414F-A750-43371E431921}"/>
              </a:ext>
            </a:extLst>
          </p:cNvPr>
          <p:cNvSpPr>
            <a:spLocks noGrp="1"/>
          </p:cNvSpPr>
          <p:nvPr>
            <p:ph type="sldNum" sz="quarter" idx="15"/>
          </p:nvPr>
        </p:nvSpPr>
        <p:spPr>
          <a:xfrm>
            <a:off x="152400" y="6356350"/>
            <a:ext cx="2133600" cy="273050"/>
          </a:xfrm>
        </p:spPr>
        <p:txBody>
          <a:bodyPr/>
          <a:lstStyle>
            <a:lvl1pPr>
              <a:defRPr sz="1000">
                <a:latin typeface="Arial" panose="020B0604020202020204" pitchFamily="34" charset="0"/>
              </a:defRPr>
            </a:lvl1pPr>
          </a:lstStyle>
          <a:p>
            <a:fld id="{0DBF25E3-FFFE-4D9A-91DD-43811457BAA7}" type="slidenum">
              <a:rPr lang="en-US" altLang="en-US"/>
              <a:pPr/>
              <a:t>‹#›</a:t>
            </a:fld>
            <a:endParaRPr lang="en-US" altLang="en-US"/>
          </a:p>
        </p:txBody>
      </p:sp>
    </p:spTree>
    <p:extLst>
      <p:ext uri="{BB962C8B-B14F-4D97-AF65-F5344CB8AC3E}">
        <p14:creationId xmlns:p14="http://schemas.microsoft.com/office/powerpoint/2010/main" val="139656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F097D4F-1055-445F-ABA5-88EFFDA1A24C}"/>
              </a:ext>
            </a:extLst>
          </p:cNvPr>
          <p:cNvSpPr>
            <a:spLocks noGrp="1"/>
          </p:cNvSpPr>
          <p:nvPr>
            <p:ph type="dt" sz="half" idx="10"/>
          </p:nvPr>
        </p:nvSpPr>
        <p:spPr/>
        <p:txBody>
          <a:bodyPr/>
          <a:lstStyle>
            <a:lvl1pPr>
              <a:defRPr/>
            </a:lvl1pPr>
          </a:lstStyle>
          <a:p>
            <a:pPr>
              <a:defRPr/>
            </a:pPr>
            <a:fld id="{32FF0F4D-80AA-46CD-A38E-EFF118FE309E}" type="datetimeFigureOut">
              <a:rPr lang="en-US"/>
              <a:pPr>
                <a:defRPr/>
              </a:pPr>
              <a:t>9/7/2017</a:t>
            </a:fld>
            <a:endParaRPr lang="en-US"/>
          </a:p>
        </p:txBody>
      </p:sp>
      <p:sp>
        <p:nvSpPr>
          <p:cNvPr id="8" name="Footer Placeholder 4">
            <a:extLst>
              <a:ext uri="{FF2B5EF4-FFF2-40B4-BE49-F238E27FC236}">
                <a16:creationId xmlns:a16="http://schemas.microsoft.com/office/drawing/2014/main" id="{67516744-3FD6-4790-A311-EF111ABD0C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2220E56-0395-49F5-A306-F5C4B6728364}"/>
              </a:ext>
            </a:extLst>
          </p:cNvPr>
          <p:cNvSpPr>
            <a:spLocks noGrp="1"/>
          </p:cNvSpPr>
          <p:nvPr>
            <p:ph type="sldNum" sz="quarter" idx="12"/>
          </p:nvPr>
        </p:nvSpPr>
        <p:spPr/>
        <p:txBody>
          <a:bodyPr/>
          <a:lstStyle>
            <a:lvl1pPr>
              <a:defRPr/>
            </a:lvl1pPr>
          </a:lstStyle>
          <a:p>
            <a:fld id="{B988E53B-85DA-40C0-8A84-5ABCBA39BFBB}" type="slidenum">
              <a:rPr lang="en-US" altLang="en-US"/>
              <a:pPr/>
              <a:t>‹#›</a:t>
            </a:fld>
            <a:endParaRPr lang="en-US" altLang="en-US"/>
          </a:p>
        </p:txBody>
      </p:sp>
    </p:spTree>
    <p:extLst>
      <p:ext uri="{BB962C8B-B14F-4D97-AF65-F5344CB8AC3E}">
        <p14:creationId xmlns:p14="http://schemas.microsoft.com/office/powerpoint/2010/main" val="658173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024190D-7021-4ADA-AE61-14E725934BB2}"/>
              </a:ext>
            </a:extLst>
          </p:cNvPr>
          <p:cNvSpPr>
            <a:spLocks noGrp="1"/>
          </p:cNvSpPr>
          <p:nvPr>
            <p:ph type="dt" sz="half" idx="10"/>
          </p:nvPr>
        </p:nvSpPr>
        <p:spPr/>
        <p:txBody>
          <a:bodyPr/>
          <a:lstStyle>
            <a:lvl1pPr>
              <a:defRPr/>
            </a:lvl1pPr>
          </a:lstStyle>
          <a:p>
            <a:pPr>
              <a:defRPr/>
            </a:pPr>
            <a:fld id="{FC6EF312-0C24-44F4-BB4A-7A9C5D72D95D}" type="datetimeFigureOut">
              <a:rPr lang="en-US"/>
              <a:pPr>
                <a:defRPr/>
              </a:pPr>
              <a:t>9/7/2017</a:t>
            </a:fld>
            <a:endParaRPr lang="en-US"/>
          </a:p>
        </p:txBody>
      </p:sp>
      <p:sp>
        <p:nvSpPr>
          <p:cNvPr id="4" name="Footer Placeholder 4">
            <a:extLst>
              <a:ext uri="{FF2B5EF4-FFF2-40B4-BE49-F238E27FC236}">
                <a16:creationId xmlns:a16="http://schemas.microsoft.com/office/drawing/2014/main" id="{8E09BC99-E7C7-4513-BDCD-4D56FD148FE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93518CD-E30D-4DC6-B1F4-DB141150024D}"/>
              </a:ext>
            </a:extLst>
          </p:cNvPr>
          <p:cNvSpPr>
            <a:spLocks noGrp="1"/>
          </p:cNvSpPr>
          <p:nvPr>
            <p:ph type="sldNum" sz="quarter" idx="12"/>
          </p:nvPr>
        </p:nvSpPr>
        <p:spPr/>
        <p:txBody>
          <a:bodyPr/>
          <a:lstStyle>
            <a:lvl1pPr>
              <a:defRPr/>
            </a:lvl1pPr>
          </a:lstStyle>
          <a:p>
            <a:fld id="{6091D193-C252-443C-A775-F1FAC6F2DE0B}" type="slidenum">
              <a:rPr lang="en-US" altLang="en-US"/>
              <a:pPr/>
              <a:t>‹#›</a:t>
            </a:fld>
            <a:endParaRPr lang="en-US" altLang="en-US"/>
          </a:p>
        </p:txBody>
      </p:sp>
    </p:spTree>
    <p:extLst>
      <p:ext uri="{BB962C8B-B14F-4D97-AF65-F5344CB8AC3E}">
        <p14:creationId xmlns:p14="http://schemas.microsoft.com/office/powerpoint/2010/main" val="404108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E5DCBA6-7664-4C27-A156-26C4A048EA31}"/>
              </a:ext>
            </a:extLst>
          </p:cNvPr>
          <p:cNvSpPr>
            <a:spLocks noGrp="1"/>
          </p:cNvSpPr>
          <p:nvPr>
            <p:ph type="dt" sz="half" idx="10"/>
          </p:nvPr>
        </p:nvSpPr>
        <p:spPr/>
        <p:txBody>
          <a:bodyPr/>
          <a:lstStyle>
            <a:lvl1pPr>
              <a:defRPr/>
            </a:lvl1pPr>
          </a:lstStyle>
          <a:p>
            <a:pPr>
              <a:defRPr/>
            </a:pPr>
            <a:fld id="{F5D00648-FA45-471E-BBEE-10355E49B6A5}" type="datetimeFigureOut">
              <a:rPr lang="en-US"/>
              <a:pPr>
                <a:defRPr/>
              </a:pPr>
              <a:t>9/7/2017</a:t>
            </a:fld>
            <a:endParaRPr lang="en-US"/>
          </a:p>
        </p:txBody>
      </p:sp>
      <p:sp>
        <p:nvSpPr>
          <p:cNvPr id="3" name="Footer Placeholder 4">
            <a:extLst>
              <a:ext uri="{FF2B5EF4-FFF2-40B4-BE49-F238E27FC236}">
                <a16:creationId xmlns:a16="http://schemas.microsoft.com/office/drawing/2014/main" id="{A74C3032-0E30-4E82-838B-6D79D94B7E1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72D6CCE-89E2-41DB-92DC-999542E02B9D}"/>
              </a:ext>
            </a:extLst>
          </p:cNvPr>
          <p:cNvSpPr>
            <a:spLocks noGrp="1"/>
          </p:cNvSpPr>
          <p:nvPr>
            <p:ph type="sldNum" sz="quarter" idx="12"/>
          </p:nvPr>
        </p:nvSpPr>
        <p:spPr/>
        <p:txBody>
          <a:bodyPr/>
          <a:lstStyle>
            <a:lvl1pPr>
              <a:defRPr/>
            </a:lvl1pPr>
          </a:lstStyle>
          <a:p>
            <a:fld id="{32FEE2C1-B4FB-40CF-9DB5-0AEF4B80B420}" type="slidenum">
              <a:rPr lang="en-US" altLang="en-US"/>
              <a:pPr/>
              <a:t>‹#›</a:t>
            </a:fld>
            <a:endParaRPr lang="en-US" altLang="en-US"/>
          </a:p>
        </p:txBody>
      </p:sp>
    </p:spTree>
    <p:extLst>
      <p:ext uri="{BB962C8B-B14F-4D97-AF65-F5344CB8AC3E}">
        <p14:creationId xmlns:p14="http://schemas.microsoft.com/office/powerpoint/2010/main" val="3200575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9FD711B-074F-44CE-9EEC-E7ED48FC1982}"/>
              </a:ext>
            </a:extLst>
          </p:cNvPr>
          <p:cNvSpPr>
            <a:spLocks noGrp="1"/>
          </p:cNvSpPr>
          <p:nvPr>
            <p:ph type="dt" sz="half" idx="10"/>
          </p:nvPr>
        </p:nvSpPr>
        <p:spPr/>
        <p:txBody>
          <a:bodyPr/>
          <a:lstStyle>
            <a:lvl1pPr>
              <a:defRPr/>
            </a:lvl1pPr>
          </a:lstStyle>
          <a:p>
            <a:pPr>
              <a:defRPr/>
            </a:pPr>
            <a:fld id="{B0ED3C91-D19E-4B52-AF5B-440F0B9A7133}" type="datetimeFigureOut">
              <a:rPr lang="en-US"/>
              <a:pPr>
                <a:defRPr/>
              </a:pPr>
              <a:t>9/7/2017</a:t>
            </a:fld>
            <a:endParaRPr lang="en-US"/>
          </a:p>
        </p:txBody>
      </p:sp>
      <p:sp>
        <p:nvSpPr>
          <p:cNvPr id="6" name="Footer Placeholder 4">
            <a:extLst>
              <a:ext uri="{FF2B5EF4-FFF2-40B4-BE49-F238E27FC236}">
                <a16:creationId xmlns:a16="http://schemas.microsoft.com/office/drawing/2014/main" id="{D82A70AB-DB18-41B1-9EB8-EC554E9FFA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C01216-1EBD-4A46-B9F5-6BE5C1EBF9FB}"/>
              </a:ext>
            </a:extLst>
          </p:cNvPr>
          <p:cNvSpPr>
            <a:spLocks noGrp="1"/>
          </p:cNvSpPr>
          <p:nvPr>
            <p:ph type="sldNum" sz="quarter" idx="12"/>
          </p:nvPr>
        </p:nvSpPr>
        <p:spPr/>
        <p:txBody>
          <a:bodyPr/>
          <a:lstStyle>
            <a:lvl1pPr>
              <a:defRPr/>
            </a:lvl1pPr>
          </a:lstStyle>
          <a:p>
            <a:fld id="{F364BF23-C27C-4BDA-8243-FC668A5677F8}" type="slidenum">
              <a:rPr lang="en-US" altLang="en-US"/>
              <a:pPr/>
              <a:t>‹#›</a:t>
            </a:fld>
            <a:endParaRPr lang="en-US" altLang="en-US"/>
          </a:p>
        </p:txBody>
      </p:sp>
    </p:spTree>
    <p:extLst>
      <p:ext uri="{BB962C8B-B14F-4D97-AF65-F5344CB8AC3E}">
        <p14:creationId xmlns:p14="http://schemas.microsoft.com/office/powerpoint/2010/main" val="572338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4CC1666-A639-4200-A2FD-84EE42C0C4FC}"/>
              </a:ext>
            </a:extLst>
          </p:cNvPr>
          <p:cNvSpPr>
            <a:spLocks noGrp="1"/>
          </p:cNvSpPr>
          <p:nvPr>
            <p:ph type="dt" sz="half" idx="10"/>
          </p:nvPr>
        </p:nvSpPr>
        <p:spPr/>
        <p:txBody>
          <a:bodyPr/>
          <a:lstStyle>
            <a:lvl1pPr>
              <a:defRPr/>
            </a:lvl1pPr>
          </a:lstStyle>
          <a:p>
            <a:pPr>
              <a:defRPr/>
            </a:pPr>
            <a:fld id="{C5B487F0-8985-41CC-90D8-D68CC7227B8F}" type="datetimeFigureOut">
              <a:rPr lang="en-US"/>
              <a:pPr>
                <a:defRPr/>
              </a:pPr>
              <a:t>9/7/2017</a:t>
            </a:fld>
            <a:endParaRPr lang="en-US"/>
          </a:p>
        </p:txBody>
      </p:sp>
      <p:sp>
        <p:nvSpPr>
          <p:cNvPr id="6" name="Footer Placeholder 4">
            <a:extLst>
              <a:ext uri="{FF2B5EF4-FFF2-40B4-BE49-F238E27FC236}">
                <a16:creationId xmlns:a16="http://schemas.microsoft.com/office/drawing/2014/main" id="{113CF388-07A0-4BFC-BDAA-AD9CCE0B9B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F16637-444A-430E-995B-292D737041C9}"/>
              </a:ext>
            </a:extLst>
          </p:cNvPr>
          <p:cNvSpPr>
            <a:spLocks noGrp="1"/>
          </p:cNvSpPr>
          <p:nvPr>
            <p:ph type="sldNum" sz="quarter" idx="12"/>
          </p:nvPr>
        </p:nvSpPr>
        <p:spPr/>
        <p:txBody>
          <a:bodyPr/>
          <a:lstStyle>
            <a:lvl1pPr>
              <a:defRPr/>
            </a:lvl1pPr>
          </a:lstStyle>
          <a:p>
            <a:fld id="{D86711E5-D866-4091-A013-E063C1890EEA}" type="slidenum">
              <a:rPr lang="en-US" altLang="en-US"/>
              <a:pPr/>
              <a:t>‹#›</a:t>
            </a:fld>
            <a:endParaRPr lang="en-US" altLang="en-US"/>
          </a:p>
        </p:txBody>
      </p:sp>
    </p:spTree>
    <p:extLst>
      <p:ext uri="{BB962C8B-B14F-4D97-AF65-F5344CB8AC3E}">
        <p14:creationId xmlns:p14="http://schemas.microsoft.com/office/powerpoint/2010/main" val="2683346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D487C5-48FA-47B6-800E-A931DD8DE1E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F23B81-E675-429D-9DB0-03742505B3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4F5C35A-61D3-4EDC-BE99-159632E99A1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95D5E48-025C-4093-9439-8130A65F4ABA}" type="datetimeFigureOut">
              <a:rPr lang="en-US"/>
              <a:pPr>
                <a:defRPr/>
              </a:pPr>
              <a:t>9/7/2017</a:t>
            </a:fld>
            <a:endParaRPr lang="en-US"/>
          </a:p>
        </p:txBody>
      </p:sp>
      <p:sp>
        <p:nvSpPr>
          <p:cNvPr id="5" name="Footer Placeholder 4">
            <a:extLst>
              <a:ext uri="{FF2B5EF4-FFF2-40B4-BE49-F238E27FC236}">
                <a16:creationId xmlns:a16="http://schemas.microsoft.com/office/drawing/2014/main" id="{AEBDC02D-55FD-4CF2-9D82-61656D9562D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0C2E6CF3-A1A0-479C-A15F-4396C25421D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6E2730A-7BCA-424F-8F1C-29D7AA2A1F1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2.xml"/><Relationship Id="rId1" Type="http://schemas.openxmlformats.org/officeDocument/2006/relationships/video" Target="file:///C:\Users\Eric\AppData\Local\Microsoft\Windows\Temporary%20Internet%20Files\Content.MSO\EB95EF0E.wmv"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video" Target="file:///C:\Users\Eric\AppData\Local\Microsoft\Windows\Temporary%20Internet%20Files\Content.MSO\BD1D1DD4.wmv"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video" Target="file:///C:\Users\Eric\AppData\Local\Microsoft\Windows\Temporary%20Internet%20Files\Content.MSO\2CF58941.wmv"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video" Target="file:///C:\Users\Eric\AppData\Local\Microsoft\Windows\Temporary%20Internet%20Files\Content.MSO\B459DB03.wmv" TargetMode="Externa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video" Target="file:///C:\Users\Eric\AppData\Local\Microsoft\Windows\Temporary%20Internet%20Files\Content.MSO\C2AC5F8F.wmv" TargetMode="Externa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file:///C:\Users\Eric\AppData\Local\Microsoft\Windows\Temporary%20Internet%20Files\Content.MSO\78545B15.wmv" TargetMode="External"/><Relationship Id="rId1" Type="http://schemas.openxmlformats.org/officeDocument/2006/relationships/video" Target="file:///C:\Users\Eric\AppData\Local\Microsoft\Windows\Temporary%20Internet%20Files\Content.MSO\82327BA4.wmv"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file:///C:\Users\Eric\AppData\Local\Microsoft\Windows\Temporary%20Internet%20Files\Content.MSO\A1155D2F.wmv" TargetMode="External"/><Relationship Id="rId1" Type="http://schemas.openxmlformats.org/officeDocument/2006/relationships/video" Target="file:///C:\Users\Eric\AppData\Local\Microsoft\Windows\Temporary%20Internet%20Files\Content.MSO\7B4D1FA0.wmv"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6.jpeg"/><Relationship Id="rId2" Type="http://schemas.openxmlformats.org/officeDocument/2006/relationships/slideLayout" Target="../slideLayouts/slideLayout29.xml"/><Relationship Id="rId1" Type="http://schemas.openxmlformats.org/officeDocument/2006/relationships/video" Target="file:///C:\Users\Eric\AppData\Local\Microsoft\Windows\Temporary%20Internet%20Files\Content.MSO\ECB4BEA3.mov" TargetMode="Externa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video" Target="file:///C:\Users\Eric\AppData\Local\Microsoft\Windows\Temporary%20Internet%20Files\Content.MSO\BF09E5AE.wmv" TargetMode="Externa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1.xml"/><Relationship Id="rId1" Type="http://schemas.openxmlformats.org/officeDocument/2006/relationships/video" Target="file:///C:\Users\Eric\AppData\Local\Microsoft\Windows\Temporary%20Internet%20Files\Content.MSO\FBCA880B.wmv" TargetMode="External"/><Relationship Id="rId5" Type="http://schemas.openxmlformats.org/officeDocument/2006/relationships/image" Target="../media/image39.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4.xml"/><Relationship Id="rId1" Type="http://schemas.openxmlformats.org/officeDocument/2006/relationships/video" Target="file:///C:\Users\Eric\AppData\Local\Microsoft\Windows\Temporary%20Internet%20Files\Content.MSO\EC646917.wmv"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file:///C:\Users\Eric\AppData\Local\Microsoft\Windows\Temporary%20Internet%20Files\Content.MSO\6D664C82.mov" TargetMode="External"/><Relationship Id="rId1" Type="http://schemas.openxmlformats.org/officeDocument/2006/relationships/video" Target="file:///C:\Users\Eric\AppData\Local\Microsoft\Windows\Temporary%20Internet%20Files\Content.MSO\4C506325.mov" TargetMode="Externa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hyperlink" Target="http://cnx.org/contents/0a9f2c0b-893f-48b4-98e9-a85af3aa4e45@5.1:2/Mockingbird_Tales:_Readings_in" TargetMode="External"/><Relationship Id="rId7" Type="http://schemas.openxmlformats.org/officeDocument/2006/relationships/hyperlink" Target="https://www.youtube.com/watch?v=k0CdSGV5wf8" TargetMode="External"/><Relationship Id="rId2" Type="http://schemas.openxmlformats.org/officeDocument/2006/relationships/image" Target="../media/image10.gif"/><Relationship Id="rId1" Type="http://schemas.openxmlformats.org/officeDocument/2006/relationships/slideLayout" Target="../slideLayouts/slideLayout40.xml"/><Relationship Id="rId6" Type="http://schemas.openxmlformats.org/officeDocument/2006/relationships/hyperlink" Target="https://sites.google.com/site/elasmobranchhusbandry/manual" TargetMode="External"/><Relationship Id="rId5" Type="http://schemas.openxmlformats.org/officeDocument/2006/relationships/hyperlink" Target="http://dx.doi.org/10.1098/rspb.2013.1331" TargetMode="External"/><Relationship Id="rId4" Type="http://schemas.openxmlformats.org/officeDocument/2006/relationships/hyperlink" Target="http://www.docstoc.com/docs/83950647/Manta-Ethogram-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mailto:lmclaurin@phoenixzoo.org" TargetMode="External"/><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a:extLst>
              <a:ext uri="{FF2B5EF4-FFF2-40B4-BE49-F238E27FC236}">
                <a16:creationId xmlns:a16="http://schemas.microsoft.com/office/drawing/2014/main" id="{43D756F8-5926-4388-8D3C-F52C0F293ED7}"/>
              </a:ext>
            </a:extLst>
          </p:cNvPr>
          <p:cNvSpPr txBox="1">
            <a:spLocks noChangeArrowheads="1"/>
          </p:cNvSpPr>
          <p:nvPr/>
        </p:nvSpPr>
        <p:spPr bwMode="auto">
          <a:xfrm>
            <a:off x="457200" y="1295400"/>
            <a:ext cx="5456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2400">
              <a:latin typeface="Georgia" panose="02040502050405020303" pitchFamily="18" charset="0"/>
            </a:endParaRPr>
          </a:p>
          <a:p>
            <a:endParaRPr lang="en-US" altLang="en-US" sz="2400">
              <a:latin typeface="Georgia" panose="02040502050405020303" pitchFamily="18" charset="0"/>
            </a:endParaRPr>
          </a:p>
        </p:txBody>
      </p:sp>
      <p:sp>
        <p:nvSpPr>
          <p:cNvPr id="35843" name="TextBox 3">
            <a:extLst>
              <a:ext uri="{FF2B5EF4-FFF2-40B4-BE49-F238E27FC236}">
                <a16:creationId xmlns:a16="http://schemas.microsoft.com/office/drawing/2014/main" id="{C02E6116-D56B-4C13-92CB-7F4EE96AF553}"/>
              </a:ext>
            </a:extLst>
          </p:cNvPr>
          <p:cNvSpPr txBox="1">
            <a:spLocks noChangeArrowheads="1"/>
          </p:cNvSpPr>
          <p:nvPr/>
        </p:nvSpPr>
        <p:spPr bwMode="auto">
          <a:xfrm>
            <a:off x="152400" y="228600"/>
            <a:ext cx="883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b="1"/>
              <a:t>Improving the Lives of “Touch Tank” Elasmobranchs Through Enrichment and Training</a:t>
            </a:r>
            <a:endParaRPr lang="en-US" altLang="en-US"/>
          </a:p>
        </p:txBody>
      </p:sp>
      <p:sp>
        <p:nvSpPr>
          <p:cNvPr id="35844" name="TextBox 6">
            <a:extLst>
              <a:ext uri="{FF2B5EF4-FFF2-40B4-BE49-F238E27FC236}">
                <a16:creationId xmlns:a16="http://schemas.microsoft.com/office/drawing/2014/main" id="{D886812C-496F-4C15-AE05-1EDA69D67002}"/>
              </a:ext>
            </a:extLst>
          </p:cNvPr>
          <p:cNvSpPr txBox="1">
            <a:spLocks noChangeArrowheads="1"/>
          </p:cNvSpPr>
          <p:nvPr/>
        </p:nvSpPr>
        <p:spPr bwMode="auto">
          <a:xfrm>
            <a:off x="152400" y="5218113"/>
            <a:ext cx="876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b="1"/>
              <a:t>                                                   Lindsey McLaurin and Hilda Tresz </a:t>
            </a:r>
          </a:p>
          <a:p>
            <a:r>
              <a:rPr lang="en-US" altLang="en-US" b="1"/>
              <a:t>                                                                       Phoenix Zoo</a:t>
            </a:r>
          </a:p>
        </p:txBody>
      </p:sp>
      <p:pic>
        <p:nvPicPr>
          <p:cNvPr id="6" name="Picture 5">
            <a:extLst>
              <a:ext uri="{FF2B5EF4-FFF2-40B4-BE49-F238E27FC236}">
                <a16:creationId xmlns:a16="http://schemas.microsoft.com/office/drawing/2014/main" id="{CB6972D5-F49D-46D5-B703-7BDD9CB193DD}"/>
              </a:ext>
            </a:extLst>
          </p:cNvPr>
          <p:cNvPicPr>
            <a:picLocks noChangeAspect="1"/>
          </p:cNvPicPr>
          <p:nvPr/>
        </p:nvPicPr>
        <p:blipFill>
          <a:blip r:embed="rId2" cstate="print">
            <a:extLst/>
          </a:blip>
          <a:stretch>
            <a:fillRect/>
          </a:stretch>
        </p:blipFill>
        <p:spPr>
          <a:xfrm>
            <a:off x="4552949" y="685800"/>
            <a:ext cx="4457699" cy="2971799"/>
          </a:xfrm>
          <a:prstGeom prst="rect">
            <a:avLst/>
          </a:prstGeom>
          <a:ln>
            <a:noFill/>
          </a:ln>
          <a:effectLst>
            <a:reflection blurRad="12700" stA="30000" endPos="30000" dist="5000" dir="5400000" sy="-100000" algn="bl" rotWithShape="0"/>
          </a:effectLst>
          <a:scene3d>
            <a:camera prst="perspectiveContrastingLeftFacing">
              <a:rot lat="623785" lon="1800000" rev="21386789"/>
            </a:camera>
            <a:lightRig rig="threePt" dir="t">
              <a:rot lat="0" lon="0" rev="2700000"/>
            </a:lightRig>
          </a:scene3d>
          <a:sp3d>
            <a:bevelT w="63500" h="50800"/>
          </a:sp3d>
        </p:spPr>
      </p:pic>
      <p:pic>
        <p:nvPicPr>
          <p:cNvPr id="9" name="Picture 8">
            <a:extLst>
              <a:ext uri="{FF2B5EF4-FFF2-40B4-BE49-F238E27FC236}">
                <a16:creationId xmlns:a16="http://schemas.microsoft.com/office/drawing/2014/main" id="{A6F90FB0-17C8-423F-9E71-AF6C227515CA}"/>
              </a:ext>
            </a:extLst>
          </p:cNvPr>
          <p:cNvPicPr>
            <a:picLocks noChangeAspect="1"/>
          </p:cNvPicPr>
          <p:nvPr/>
        </p:nvPicPr>
        <p:blipFill>
          <a:blip r:embed="rId3" cstate="print">
            <a:extLst/>
          </a:blip>
          <a:stretch>
            <a:fillRect/>
          </a:stretch>
        </p:blipFill>
        <p:spPr>
          <a:xfrm>
            <a:off x="138793" y="914399"/>
            <a:ext cx="4114799" cy="2743199"/>
          </a:xfrm>
          <a:prstGeom prst="rect">
            <a:avLst/>
          </a:prstGeom>
          <a:ln>
            <a:noFill/>
          </a:ln>
          <a:effectLst>
            <a:reflection blurRad="12700" stA="30000" endPos="30000" dist="5000" dir="5400000" sy="-100000" algn="bl" rotWithShape="0"/>
          </a:effectLst>
          <a:scene3d>
            <a:camera prst="perspectiveContrastingRightFacing">
              <a:rot lat="623785" lon="20400000" rev="213211"/>
            </a:camera>
            <a:lightRig rig="threePt" dir="t">
              <a:rot lat="0" lon="0" rev="2700000"/>
            </a:lightRig>
          </a:scene3d>
          <a:sp3d>
            <a:bevelT w="63500" h="50800"/>
          </a:sp3d>
        </p:spPr>
      </p:pic>
      <p:pic>
        <p:nvPicPr>
          <p:cNvPr id="5" name="Picture 4">
            <a:extLst>
              <a:ext uri="{FF2B5EF4-FFF2-40B4-BE49-F238E27FC236}">
                <a16:creationId xmlns:a16="http://schemas.microsoft.com/office/drawing/2014/main" id="{90D9F851-3258-4DE7-A35D-F38D88FAE016}"/>
              </a:ext>
            </a:extLst>
          </p:cNvPr>
          <p:cNvPicPr>
            <a:picLocks noChangeAspect="1"/>
          </p:cNvPicPr>
          <p:nvPr/>
        </p:nvPicPr>
        <p:blipFill>
          <a:blip r:embed="rId4" cstate="print">
            <a:extLst/>
          </a:blip>
          <a:stretch>
            <a:fillRect/>
          </a:stretch>
        </p:blipFill>
        <p:spPr>
          <a:xfrm>
            <a:off x="2467748" y="2514600"/>
            <a:ext cx="4170402" cy="2780268"/>
          </a:xfrm>
          <a:prstGeom prst="ellipse">
            <a:avLst/>
          </a:prstGeom>
          <a:ln>
            <a:noFill/>
          </a:ln>
          <a:effectLst>
            <a:softEdge rad="112500"/>
          </a:effectLst>
          <a:scene3d>
            <a:camera prst="orthographicFront"/>
            <a:lightRig rig="threePt" dir="t"/>
          </a:scene3d>
          <a:sp3d>
            <a:bevelT/>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B6474B-E8BC-4335-9B30-FDB1584FF19E}"/>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7CB0A12-CC5D-4FF0-B85F-7ECFE2FF12D0}" type="slidenum">
              <a:rPr lang="en-US" altLang="en-US">
                <a:solidFill>
                  <a:srgbClr val="898989"/>
                </a:solidFill>
                <a:latin typeface="Arial" panose="020B0604020202020204" pitchFamily="34" charset="0"/>
              </a:rPr>
              <a:pPr/>
              <a:t>10</a:t>
            </a:fld>
            <a:endParaRPr lang="en-US" altLang="en-US">
              <a:solidFill>
                <a:srgbClr val="898989"/>
              </a:solidFill>
              <a:latin typeface="Arial" panose="020B0604020202020204" pitchFamily="34" charset="0"/>
            </a:endParaRPr>
          </a:p>
        </p:txBody>
      </p:sp>
      <p:sp>
        <p:nvSpPr>
          <p:cNvPr id="3" name="Text Placeholder 2">
            <a:extLst>
              <a:ext uri="{FF2B5EF4-FFF2-40B4-BE49-F238E27FC236}">
                <a16:creationId xmlns:a16="http://schemas.microsoft.com/office/drawing/2014/main" id="{B6068193-683D-4306-9603-1CD391684790}"/>
              </a:ext>
            </a:extLst>
          </p:cNvPr>
          <p:cNvSpPr>
            <a:spLocks noGrp="1"/>
          </p:cNvSpPr>
          <p:nvPr>
            <p:ph type="body" sz="quarter" idx="13"/>
          </p:nvPr>
        </p:nvSpPr>
        <p:spPr/>
        <p:txBody>
          <a:bodyPr rtlCol="0">
            <a:normAutofit fontScale="62500" lnSpcReduction="20000"/>
          </a:bodyPr>
          <a:lstStyle/>
          <a:p>
            <a:pPr fontAlgn="auto">
              <a:spcAft>
                <a:spcPts val="0"/>
              </a:spcAft>
              <a:defRPr/>
            </a:pPr>
            <a:r>
              <a:rPr lang="en-US" dirty="0"/>
              <a:t>Commonly Practiced Enrichment vs. </a:t>
            </a:r>
            <a:br>
              <a:rPr lang="en-US" dirty="0"/>
            </a:br>
            <a:r>
              <a:rPr lang="en-US" dirty="0"/>
              <a:t>Phoenix Zoo Enrichment</a:t>
            </a:r>
          </a:p>
        </p:txBody>
      </p:sp>
      <p:sp>
        <p:nvSpPr>
          <p:cNvPr id="4" name="Text Placeholder 3">
            <a:extLst>
              <a:ext uri="{FF2B5EF4-FFF2-40B4-BE49-F238E27FC236}">
                <a16:creationId xmlns:a16="http://schemas.microsoft.com/office/drawing/2014/main" id="{C9DE5003-054A-4660-92FF-E101225D62BE}"/>
              </a:ext>
            </a:extLst>
          </p:cNvPr>
          <p:cNvSpPr>
            <a:spLocks noGrp="1"/>
          </p:cNvSpPr>
          <p:nvPr>
            <p:ph type="body" sz="quarter" idx="14"/>
          </p:nvPr>
        </p:nvSpPr>
        <p:spPr/>
        <p:txBody>
          <a:bodyPr numCol="2" rtlCol="0"/>
          <a:lstStyle/>
          <a:p>
            <a:pPr fontAlgn="auto">
              <a:spcAft>
                <a:spcPts val="0"/>
              </a:spcAft>
              <a:defRPr/>
            </a:pPr>
            <a:r>
              <a:rPr lang="en-US" sz="2000" b="1" dirty="0"/>
              <a:t>Elasmobranch Husbandry Manual</a:t>
            </a:r>
          </a:p>
          <a:p>
            <a:pPr lvl="1" fontAlgn="auto">
              <a:spcAft>
                <a:spcPts val="0"/>
              </a:spcAft>
              <a:buFont typeface="Arial" panose="020B0604020202020204" pitchFamily="34" charset="0"/>
              <a:buBlip>
                <a:blip r:embed="rId3"/>
              </a:buBlip>
              <a:defRPr/>
            </a:pPr>
            <a:r>
              <a:rPr lang="en-US" sz="1800" dirty="0"/>
              <a:t>Different temperature gradients</a:t>
            </a:r>
            <a:endParaRPr lang="en-US" sz="1800" dirty="0">
              <a:solidFill>
                <a:srgbClr val="FF0000"/>
              </a:solidFill>
            </a:endParaRPr>
          </a:p>
          <a:p>
            <a:pPr lvl="1" fontAlgn="auto">
              <a:spcAft>
                <a:spcPts val="0"/>
              </a:spcAft>
              <a:buFont typeface="Arial" panose="020B0604020202020204" pitchFamily="34" charset="0"/>
              <a:buBlip>
                <a:blip r:embed="rId3"/>
              </a:buBlip>
              <a:defRPr/>
            </a:pPr>
            <a:r>
              <a:rPr lang="en-US" sz="1800" dirty="0"/>
              <a:t>Moving underwater structures</a:t>
            </a:r>
          </a:p>
          <a:p>
            <a:pPr lvl="1" fontAlgn="auto">
              <a:spcAft>
                <a:spcPts val="0"/>
              </a:spcAft>
              <a:buFont typeface="Arial" panose="020B0604020202020204" pitchFamily="34" charset="0"/>
              <a:buBlip>
                <a:blip r:embed="rId3"/>
              </a:buBlip>
              <a:defRPr/>
            </a:pPr>
            <a:r>
              <a:rPr lang="en-US" sz="1800" dirty="0"/>
              <a:t>Hiding food in exhibit</a:t>
            </a:r>
          </a:p>
          <a:p>
            <a:pPr lvl="1" fontAlgn="auto">
              <a:spcAft>
                <a:spcPts val="0"/>
              </a:spcAft>
              <a:buFont typeface="Arial" panose="020B0604020202020204" pitchFamily="34" charset="0"/>
              <a:buBlip>
                <a:blip r:embed="rId3"/>
              </a:buBlip>
              <a:defRPr/>
            </a:pPr>
            <a:r>
              <a:rPr lang="en-US" sz="1800" dirty="0"/>
              <a:t>Changing water flow</a:t>
            </a:r>
          </a:p>
          <a:p>
            <a:pPr lvl="1" fontAlgn="auto">
              <a:spcAft>
                <a:spcPts val="0"/>
              </a:spcAft>
              <a:buFont typeface="Arial" panose="020B0604020202020204" pitchFamily="34" charset="0"/>
              <a:buBlip>
                <a:blip r:embed="rId3"/>
              </a:buBlip>
              <a:defRPr/>
            </a:pPr>
            <a:r>
              <a:rPr lang="en-US" sz="1800" dirty="0"/>
              <a:t>Live prey</a:t>
            </a:r>
          </a:p>
          <a:p>
            <a:pPr marL="457200" lvl="1" indent="0" fontAlgn="auto">
              <a:spcAft>
                <a:spcPts val="0"/>
              </a:spcAft>
              <a:buFont typeface="Arial" panose="020B0604020202020204" pitchFamily="34" charset="0"/>
              <a:buNone/>
              <a:defRPr/>
            </a:pPr>
            <a:r>
              <a:rPr lang="en-US" sz="1800" i="1" dirty="0"/>
              <a:t>(Smith et. al, 2004)</a:t>
            </a:r>
          </a:p>
          <a:p>
            <a:pPr marL="457200" lvl="1" indent="0" fontAlgn="auto">
              <a:spcAft>
                <a:spcPts val="0"/>
              </a:spcAft>
              <a:buFont typeface="Arial" panose="020B0604020202020204" pitchFamily="34" charset="0"/>
              <a:buNone/>
              <a:defRPr/>
            </a:pPr>
            <a:endParaRPr lang="en-US" sz="1800" i="1" dirty="0"/>
          </a:p>
          <a:p>
            <a:pPr marL="457200" lvl="1" indent="0" fontAlgn="auto">
              <a:spcAft>
                <a:spcPts val="0"/>
              </a:spcAft>
              <a:buFont typeface="Arial" panose="020B0604020202020204" pitchFamily="34" charset="0"/>
              <a:buNone/>
              <a:defRPr/>
            </a:pPr>
            <a:endParaRPr lang="en-US" sz="1800" i="1" dirty="0"/>
          </a:p>
          <a:p>
            <a:pPr marL="457200" lvl="1" indent="0" fontAlgn="auto">
              <a:spcAft>
                <a:spcPts val="0"/>
              </a:spcAft>
              <a:buFont typeface="Arial" panose="020B0604020202020204" pitchFamily="34" charset="0"/>
              <a:buNone/>
              <a:defRPr/>
            </a:pPr>
            <a:endParaRPr lang="en-US" sz="1800" i="1" dirty="0"/>
          </a:p>
          <a:p>
            <a:pPr marL="457200" lvl="1" indent="0" fontAlgn="auto">
              <a:spcAft>
                <a:spcPts val="0"/>
              </a:spcAft>
              <a:buFont typeface="Arial" panose="020B0604020202020204" pitchFamily="34" charset="0"/>
              <a:buNone/>
              <a:defRPr/>
            </a:pPr>
            <a:endParaRPr lang="en-US" sz="1800" i="1" dirty="0"/>
          </a:p>
          <a:p>
            <a:pPr marL="457200" lvl="1" indent="0" fontAlgn="auto">
              <a:spcAft>
                <a:spcPts val="0"/>
              </a:spcAft>
              <a:buFont typeface="Arial" panose="020B0604020202020204" pitchFamily="34" charset="0"/>
              <a:buNone/>
              <a:defRPr/>
            </a:pPr>
            <a:endParaRPr lang="en-US" sz="1800" i="1" dirty="0"/>
          </a:p>
          <a:p>
            <a:pPr marL="457200" lvl="1" indent="0" fontAlgn="auto">
              <a:spcAft>
                <a:spcPts val="0"/>
              </a:spcAft>
              <a:buFont typeface="Arial" panose="020B0604020202020204" pitchFamily="34" charset="0"/>
              <a:buNone/>
              <a:defRPr/>
            </a:pPr>
            <a:endParaRPr lang="en-US" sz="1800" i="1" dirty="0"/>
          </a:p>
          <a:p>
            <a:pPr marL="457200" lvl="1" indent="0" fontAlgn="auto">
              <a:spcAft>
                <a:spcPts val="0"/>
              </a:spcAft>
              <a:buFont typeface="Arial" panose="020B0604020202020204" pitchFamily="34" charset="0"/>
              <a:buNone/>
              <a:defRPr/>
            </a:pPr>
            <a:endParaRPr lang="en-US" sz="1800" i="1" dirty="0"/>
          </a:p>
          <a:p>
            <a:pPr marL="457200" lvl="1" indent="0" fontAlgn="auto">
              <a:spcAft>
                <a:spcPts val="0"/>
              </a:spcAft>
              <a:buFont typeface="Arial" panose="020B0604020202020204" pitchFamily="34" charset="0"/>
              <a:buNone/>
              <a:defRPr/>
            </a:pPr>
            <a:endParaRPr lang="en-US" sz="1800" i="1" dirty="0"/>
          </a:p>
          <a:p>
            <a:pPr fontAlgn="auto">
              <a:spcAft>
                <a:spcPts val="0"/>
              </a:spcAft>
              <a:defRPr/>
            </a:pPr>
            <a:r>
              <a:rPr lang="en-US" sz="2000" b="1" dirty="0"/>
              <a:t>Artificial looking environment  and enrichment promoting natural behaviors</a:t>
            </a:r>
          </a:p>
          <a:p>
            <a:pPr fontAlgn="auto">
              <a:spcAft>
                <a:spcPts val="0"/>
              </a:spcAft>
              <a:defRPr/>
            </a:pPr>
            <a:endParaRPr lang="en-US" sz="2000" dirty="0"/>
          </a:p>
          <a:p>
            <a:pPr fontAlgn="auto">
              <a:spcAft>
                <a:spcPts val="0"/>
              </a:spcAft>
              <a:buFont typeface="Arial" panose="020B0604020202020204" pitchFamily="34" charset="0"/>
              <a:buBlip>
                <a:blip r:embed="rId3"/>
              </a:buBlip>
              <a:defRPr/>
            </a:pPr>
            <a:r>
              <a:rPr lang="en-US" dirty="0"/>
              <a:t>Food balls </a:t>
            </a:r>
          </a:p>
          <a:p>
            <a:pPr fontAlgn="auto">
              <a:spcAft>
                <a:spcPts val="0"/>
              </a:spcAft>
              <a:buFont typeface="Arial" panose="020B0604020202020204" pitchFamily="34" charset="0"/>
              <a:buBlip>
                <a:blip r:embed="rId3"/>
              </a:buBlip>
              <a:defRPr/>
            </a:pPr>
            <a:r>
              <a:rPr lang="en-US" dirty="0"/>
              <a:t>Kong toys</a:t>
            </a:r>
          </a:p>
          <a:p>
            <a:pPr fontAlgn="auto">
              <a:spcAft>
                <a:spcPts val="0"/>
              </a:spcAft>
              <a:buFont typeface="Arial" panose="020B0604020202020204" pitchFamily="34" charset="0"/>
              <a:buBlip>
                <a:blip r:embed="rId3"/>
              </a:buBlip>
              <a:defRPr/>
            </a:pPr>
            <a:r>
              <a:rPr lang="en-US" dirty="0"/>
              <a:t>Feeder Tubes</a:t>
            </a:r>
          </a:p>
          <a:p>
            <a:pPr fontAlgn="auto">
              <a:spcAft>
                <a:spcPts val="0"/>
              </a:spcAft>
              <a:buFont typeface="Arial" panose="020B0604020202020204" pitchFamily="34" charset="0"/>
              <a:buBlip>
                <a:blip r:embed="rId3"/>
              </a:buBlip>
              <a:defRPr/>
            </a:pPr>
            <a:r>
              <a:rPr lang="en-US" dirty="0"/>
              <a:t>Hula Hoops</a:t>
            </a:r>
          </a:p>
          <a:p>
            <a:pPr fontAlgn="auto">
              <a:spcAft>
                <a:spcPts val="0"/>
              </a:spcAft>
              <a:buFont typeface="Arial" panose="020B0604020202020204" pitchFamily="34" charset="0"/>
              <a:buBlip>
                <a:blip r:embed="rId3"/>
              </a:buBlip>
              <a:defRPr/>
            </a:pPr>
            <a:r>
              <a:rPr lang="en-US" dirty="0"/>
              <a:t>PVC pipes</a:t>
            </a:r>
          </a:p>
          <a:p>
            <a:pPr fontAlgn="auto">
              <a:spcAft>
                <a:spcPts val="0"/>
              </a:spcAft>
              <a:buFont typeface="Arial" panose="020B0604020202020204" pitchFamily="34" charset="0"/>
              <a:buBlip>
                <a:blip r:embed="rId3"/>
              </a:buBlip>
              <a:defRPr/>
            </a:pPr>
            <a:r>
              <a:rPr lang="en-US" dirty="0"/>
              <a:t>Etc.</a:t>
            </a:r>
          </a:p>
          <a:p>
            <a:pPr marL="457200" lvl="1" indent="0" fontAlgn="auto">
              <a:spcAft>
                <a:spcPts val="0"/>
              </a:spcAft>
              <a:buFont typeface="Arial" panose="020B0604020202020204" pitchFamily="34" charset="0"/>
              <a:buNone/>
              <a:defRPr/>
            </a:pPr>
            <a:endParaRPr lang="en-US" sz="1800" i="1" dirty="0"/>
          </a:p>
          <a:p>
            <a:pPr fontAlgn="auto">
              <a:spcAft>
                <a:spcPts val="0"/>
              </a:spcAft>
              <a:defRPr/>
            </a:pPr>
            <a:endParaRPr lang="en-US" dirty="0"/>
          </a:p>
        </p:txBody>
      </p:sp>
      <p:pic>
        <p:nvPicPr>
          <p:cNvPr id="45061" name="Picture 2">
            <a:extLst>
              <a:ext uri="{FF2B5EF4-FFF2-40B4-BE49-F238E27FC236}">
                <a16:creationId xmlns:a16="http://schemas.microsoft.com/office/drawing/2014/main" id="{DF0CA33E-9690-4A3E-972E-5EAEA848F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445000"/>
            <a:ext cx="25336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3">
            <a:extLst>
              <a:ext uri="{FF2B5EF4-FFF2-40B4-BE49-F238E27FC236}">
                <a16:creationId xmlns:a16="http://schemas.microsoft.com/office/drawing/2014/main" id="{72F46E0A-ED04-4AE0-89FB-43B4FD0AA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850" y="3810000"/>
            <a:ext cx="19970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a:extLst>
              <a:ext uri="{FF2B5EF4-FFF2-40B4-BE49-F238E27FC236}">
                <a16:creationId xmlns:a16="http://schemas.microsoft.com/office/drawing/2014/main" id="{212B2666-1474-4576-B0F7-E4A20F5977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057400"/>
            <a:ext cx="1128713"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E14AF9-2479-4A76-9B6E-0AA0A69D3C25}"/>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CDA4CC7-3705-4D91-ACB7-4822379B75B9}" type="slidenum">
              <a:rPr lang="en-US" altLang="en-US">
                <a:solidFill>
                  <a:srgbClr val="898989"/>
                </a:solidFill>
                <a:latin typeface="Arial" panose="020B0604020202020204" pitchFamily="34" charset="0"/>
              </a:rPr>
              <a:pPr/>
              <a:t>11</a:t>
            </a:fld>
            <a:endParaRPr lang="en-US" altLang="en-US">
              <a:solidFill>
                <a:srgbClr val="898989"/>
              </a:solidFill>
              <a:latin typeface="Arial" panose="020B0604020202020204" pitchFamily="34" charset="0"/>
            </a:endParaRPr>
          </a:p>
        </p:txBody>
      </p:sp>
      <p:sp>
        <p:nvSpPr>
          <p:cNvPr id="46083" name="Text Placeholder 2">
            <a:extLst>
              <a:ext uri="{FF2B5EF4-FFF2-40B4-BE49-F238E27FC236}">
                <a16:creationId xmlns:a16="http://schemas.microsoft.com/office/drawing/2014/main" id="{C01B999F-B2D3-4B31-9B4C-78A031B71CE8}"/>
              </a:ext>
            </a:extLst>
          </p:cNvPr>
          <p:cNvSpPr>
            <a:spLocks noGrp="1"/>
          </p:cNvSpPr>
          <p:nvPr>
            <p:ph type="body" sz="quarter" idx="13"/>
          </p:nvPr>
        </p:nvSpPr>
        <p:spPr/>
        <p:txBody>
          <a:bodyPr/>
          <a:lstStyle/>
          <a:p>
            <a:r>
              <a:rPr lang="en-US" altLang="en-US"/>
              <a:t>Forage Balls</a:t>
            </a:r>
          </a:p>
        </p:txBody>
      </p:sp>
      <p:sp>
        <p:nvSpPr>
          <p:cNvPr id="46084" name="Text Placeholder 3">
            <a:extLst>
              <a:ext uri="{FF2B5EF4-FFF2-40B4-BE49-F238E27FC236}">
                <a16:creationId xmlns:a16="http://schemas.microsoft.com/office/drawing/2014/main" id="{FEE8CC25-FAF2-41F6-8968-0E3790F3005F}"/>
              </a:ext>
            </a:extLst>
          </p:cNvPr>
          <p:cNvSpPr>
            <a:spLocks noGrp="1"/>
          </p:cNvSpPr>
          <p:nvPr>
            <p:ph type="body" sz="quarter" idx="14"/>
          </p:nvPr>
        </p:nvSpPr>
        <p:spPr/>
        <p:txBody>
          <a:bodyPr/>
          <a:lstStyle/>
          <a:p>
            <a:endParaRPr lang="en-US" altLang="en-US"/>
          </a:p>
        </p:txBody>
      </p:sp>
      <p:pic>
        <p:nvPicPr>
          <p:cNvPr id="5" name="Forage ball string ray HT (1).MOV">
            <a:hlinkClick r:id="" action="ppaction://media"/>
            <a:extLst>
              <a:ext uri="{FF2B5EF4-FFF2-40B4-BE49-F238E27FC236}">
                <a16:creationId xmlns:a16="http://schemas.microsoft.com/office/drawing/2014/main" id="{54E15761-C6C1-4B9D-81D9-027CEB929793}"/>
              </a:ext>
            </a:extLst>
          </p:cNvPr>
          <p:cNvPicPr>
            <a:picLocks noChangeAspect="1"/>
          </p:cNvPicPr>
          <p:nvPr>
            <a:videoFile r:link="rId1"/>
          </p:nvPr>
        </p:nvPicPr>
        <p:blipFill>
          <a:blip r:embed="rId3"/>
          <a:stretch>
            <a:fillRect/>
          </a:stretch>
        </p:blipFill>
        <p:spPr>
          <a:xfrm>
            <a:off x="152400" y="1066800"/>
            <a:ext cx="6553200" cy="3686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C:\Users\htresz\AppData\Local\Microsoft\Windows\Temporary Internet Files\Content.Outlook\H81HQ425\IMG_0589.jpg">
            <a:extLst>
              <a:ext uri="{FF2B5EF4-FFF2-40B4-BE49-F238E27FC236}">
                <a16:creationId xmlns:a16="http://schemas.microsoft.com/office/drawing/2014/main" id="{807B28BD-3127-4CC8-8B70-1479358018B6}"/>
              </a:ext>
            </a:extLst>
          </p:cNvPr>
          <p:cNvPicPr/>
          <p:nvPr/>
        </p:nvPicPr>
        <p:blipFill>
          <a:blip r:embed="rId4"/>
          <a:srcRect/>
          <a:stretch>
            <a:fillRect/>
          </a:stretch>
        </p:blipFill>
        <p:spPr bwMode="auto">
          <a:xfrm>
            <a:off x="6553200" y="4808538"/>
            <a:ext cx="2381250" cy="1366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6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678E3D-7A2C-4657-8213-C77024D437BB}"/>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FDE893A-C98A-4F23-8E2E-FB3957097C82}" type="slidenum">
              <a:rPr lang="en-US" altLang="en-US">
                <a:solidFill>
                  <a:srgbClr val="898989"/>
                </a:solidFill>
                <a:latin typeface="Arial" panose="020B0604020202020204" pitchFamily="34" charset="0"/>
              </a:rPr>
              <a:pPr/>
              <a:t>12</a:t>
            </a:fld>
            <a:endParaRPr lang="en-US" altLang="en-US">
              <a:solidFill>
                <a:srgbClr val="898989"/>
              </a:solidFill>
              <a:latin typeface="Arial" panose="020B0604020202020204" pitchFamily="34" charset="0"/>
            </a:endParaRPr>
          </a:p>
        </p:txBody>
      </p:sp>
      <p:sp>
        <p:nvSpPr>
          <p:cNvPr id="47107" name="Text Placeholder 2">
            <a:extLst>
              <a:ext uri="{FF2B5EF4-FFF2-40B4-BE49-F238E27FC236}">
                <a16:creationId xmlns:a16="http://schemas.microsoft.com/office/drawing/2014/main" id="{D89E61FC-F0F6-4362-AC68-8DD656F2DBA5}"/>
              </a:ext>
            </a:extLst>
          </p:cNvPr>
          <p:cNvSpPr>
            <a:spLocks noGrp="1"/>
          </p:cNvSpPr>
          <p:nvPr>
            <p:ph type="body" sz="quarter" idx="13"/>
          </p:nvPr>
        </p:nvSpPr>
        <p:spPr/>
        <p:txBody>
          <a:bodyPr/>
          <a:lstStyle/>
          <a:p>
            <a:r>
              <a:rPr lang="en-US" altLang="en-US"/>
              <a:t>Tetherball Set</a:t>
            </a:r>
          </a:p>
        </p:txBody>
      </p:sp>
      <p:sp>
        <p:nvSpPr>
          <p:cNvPr id="47108" name="Text Placeholder 3">
            <a:extLst>
              <a:ext uri="{FF2B5EF4-FFF2-40B4-BE49-F238E27FC236}">
                <a16:creationId xmlns:a16="http://schemas.microsoft.com/office/drawing/2014/main" id="{A5FBDDF5-0851-4E85-AF61-5446475F2AA9}"/>
              </a:ext>
            </a:extLst>
          </p:cNvPr>
          <p:cNvSpPr>
            <a:spLocks noGrp="1"/>
          </p:cNvSpPr>
          <p:nvPr>
            <p:ph type="body" sz="quarter" idx="14"/>
          </p:nvPr>
        </p:nvSpPr>
        <p:spPr/>
        <p:txBody>
          <a:bodyPr/>
          <a:lstStyle/>
          <a:p>
            <a:r>
              <a:rPr lang="en-US" altLang="en-US" sz="2000"/>
              <a:t>A new way to use foraging balls</a:t>
            </a:r>
          </a:p>
          <a:p>
            <a:pPr lvl="1"/>
            <a:r>
              <a:rPr lang="en-US" altLang="en-US" sz="2000"/>
              <a:t>Increases level of difficulty</a:t>
            </a:r>
          </a:p>
          <a:p>
            <a:pPr lvl="1"/>
            <a:r>
              <a:rPr lang="en-US" altLang="en-US" sz="2000"/>
              <a:t>Different set of skills</a:t>
            </a:r>
          </a:p>
          <a:p>
            <a:pPr lvl="1"/>
            <a:r>
              <a:rPr lang="en-US" altLang="en-US" sz="2000"/>
              <a:t>Different set of muscles</a:t>
            </a:r>
          </a:p>
          <a:p>
            <a:endParaRPr lang="en-US" altLang="en-US"/>
          </a:p>
        </p:txBody>
      </p:sp>
      <p:graphicFrame>
        <p:nvGraphicFramePr>
          <p:cNvPr id="5" name="Chart 4" descr="Examining the difference in forage time between the two different enrichment items. The tetherball set shows a clear increase in forage time compared to when the forage balls are given without the addition of the set. The increase in foraging time represents a longer period of time that the animals are stimulated. ">
            <a:extLst>
              <a:ext uri="{FF2B5EF4-FFF2-40B4-BE49-F238E27FC236}">
                <a16:creationId xmlns:a16="http://schemas.microsoft.com/office/drawing/2014/main" id="{69E378EC-F77A-4CD7-BC43-B58012E9D505}"/>
              </a:ext>
            </a:extLst>
          </p:cNvPr>
          <p:cNvGraphicFramePr>
            <a:graphicFrameLocks/>
          </p:cNvGraphicFramePr>
          <p:nvPr/>
        </p:nvGraphicFramePr>
        <p:xfrm>
          <a:off x="4419600" y="838200"/>
          <a:ext cx="4648200" cy="23622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Thetherball new video.mp4">
            <a:hlinkClick r:id="" action="ppaction://media"/>
            <a:extLst>
              <a:ext uri="{FF2B5EF4-FFF2-40B4-BE49-F238E27FC236}">
                <a16:creationId xmlns:a16="http://schemas.microsoft.com/office/drawing/2014/main" id="{11178AB0-DB38-4A02-8D86-EAF5760EFF5C}"/>
              </a:ext>
            </a:extLst>
          </p:cNvPr>
          <p:cNvPicPr>
            <a:picLocks noChangeAspect="1"/>
          </p:cNvPicPr>
          <p:nvPr>
            <a:videoFile r:link="rId1"/>
          </p:nvPr>
        </p:nvPicPr>
        <p:blipFill>
          <a:blip r:embed="rId5"/>
          <a:stretch>
            <a:fillRect/>
          </a:stretch>
        </p:blipFill>
        <p:spPr>
          <a:xfrm>
            <a:off x="33338" y="3081338"/>
            <a:ext cx="6630987" cy="372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Q:\Living Collections\Reptiles\Stingray Bay Forms\Stingray power point\Tether ball\Tether ball stingray2, HT (1).png">
            <a:extLst>
              <a:ext uri="{FF2B5EF4-FFF2-40B4-BE49-F238E27FC236}">
                <a16:creationId xmlns:a16="http://schemas.microsoft.com/office/drawing/2014/main" id="{A39FE953-ECB9-44B4-BA16-4EDB10FC1767}"/>
              </a:ext>
            </a:extLst>
          </p:cNvPr>
          <p:cNvPicPr/>
          <p:nvPr/>
        </p:nvPicPr>
        <p:blipFill>
          <a:blip r:embed="rId6"/>
          <a:srcRect/>
          <a:stretch>
            <a:fillRect/>
          </a:stretch>
        </p:blipFill>
        <p:spPr bwMode="auto">
          <a:xfrm>
            <a:off x="6664325" y="4495800"/>
            <a:ext cx="2403475" cy="1627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467B4F-A76F-40D7-8209-50A16C7F571F}"/>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CB11FCF-956B-4F61-B674-81FCA3E57167}" type="slidenum">
              <a:rPr lang="en-US" altLang="en-US">
                <a:solidFill>
                  <a:srgbClr val="898989"/>
                </a:solidFill>
                <a:latin typeface="Arial" panose="020B0604020202020204" pitchFamily="34" charset="0"/>
              </a:rPr>
              <a:pPr/>
              <a:t>13</a:t>
            </a:fld>
            <a:endParaRPr lang="en-US" altLang="en-US">
              <a:solidFill>
                <a:srgbClr val="898989"/>
              </a:solidFill>
              <a:latin typeface="Arial" panose="020B0604020202020204" pitchFamily="34" charset="0"/>
            </a:endParaRPr>
          </a:p>
        </p:txBody>
      </p:sp>
      <p:sp>
        <p:nvSpPr>
          <p:cNvPr id="3" name="Text Placeholder 2">
            <a:extLst>
              <a:ext uri="{FF2B5EF4-FFF2-40B4-BE49-F238E27FC236}">
                <a16:creationId xmlns:a16="http://schemas.microsoft.com/office/drawing/2014/main" id="{45DB83E2-3351-4A3F-810C-76A9C6E9B170}"/>
              </a:ext>
            </a:extLst>
          </p:cNvPr>
          <p:cNvSpPr>
            <a:spLocks noGrp="1"/>
          </p:cNvSpPr>
          <p:nvPr>
            <p:ph type="body" sz="quarter" idx="13"/>
          </p:nvPr>
        </p:nvSpPr>
        <p:spPr/>
        <p:txBody>
          <a:bodyPr rtlCol="0">
            <a:normAutofit fontScale="62500" lnSpcReduction="20000"/>
          </a:bodyPr>
          <a:lstStyle/>
          <a:p>
            <a:pPr fontAlgn="auto">
              <a:spcAft>
                <a:spcPts val="0"/>
              </a:spcAft>
              <a:defRPr/>
            </a:pPr>
            <a:r>
              <a:rPr lang="en-US" dirty="0"/>
              <a:t>Using Behavioral Observation to Create New Enrichment</a:t>
            </a:r>
          </a:p>
        </p:txBody>
      </p:sp>
      <p:sp>
        <p:nvSpPr>
          <p:cNvPr id="48132" name="Text Placeholder 3">
            <a:extLst>
              <a:ext uri="{FF2B5EF4-FFF2-40B4-BE49-F238E27FC236}">
                <a16:creationId xmlns:a16="http://schemas.microsoft.com/office/drawing/2014/main" id="{FBAC869A-89E3-47BA-9BEC-F4C2E78404CD}"/>
              </a:ext>
            </a:extLst>
          </p:cNvPr>
          <p:cNvSpPr>
            <a:spLocks noGrp="1"/>
          </p:cNvSpPr>
          <p:nvPr>
            <p:ph type="body" sz="quarter" idx="14"/>
          </p:nvPr>
        </p:nvSpPr>
        <p:spPr/>
        <p:txBody>
          <a:bodyPr/>
          <a:lstStyle/>
          <a:p>
            <a:pPr marL="0" lvl="1" indent="0">
              <a:buFont typeface="Arial" panose="020B0604020202020204" pitchFamily="34" charset="0"/>
              <a:buNone/>
            </a:pPr>
            <a:r>
              <a:rPr lang="en-US" altLang="en-US" sz="1800"/>
              <a:t>Animals were consistently changing their swim pattern to interact  with airline tubing connected to the airstones. They liked dragging the airstones.</a:t>
            </a:r>
          </a:p>
          <a:p>
            <a:pPr marL="0" lvl="1" indent="0">
              <a:buFont typeface="Arial" panose="020B0604020202020204" pitchFamily="34" charset="0"/>
              <a:buNone/>
            </a:pPr>
            <a:r>
              <a:rPr lang="en-US" altLang="en-US" sz="1800"/>
              <a:t>They also change their swim patterns to swim through hula hoops</a:t>
            </a:r>
          </a:p>
          <a:p>
            <a:endParaRPr lang="en-US" altLang="en-US"/>
          </a:p>
        </p:txBody>
      </p:sp>
      <p:pic>
        <p:nvPicPr>
          <p:cNvPr id="5" name="Picture 4" descr="C:\Users\htresz\AppData\Local\Microsoft\Windows\Temporary Internet Files\Content.Outlook\H81HQ425\IMG_0528.JPG">
            <a:extLst>
              <a:ext uri="{FF2B5EF4-FFF2-40B4-BE49-F238E27FC236}">
                <a16:creationId xmlns:a16="http://schemas.microsoft.com/office/drawing/2014/main" id="{126BAD4E-FA89-4FB1-8685-840DEA258B63}"/>
              </a:ext>
            </a:extLst>
          </p:cNvPr>
          <p:cNvPicPr/>
          <p:nvPr/>
        </p:nvPicPr>
        <p:blipFill>
          <a:blip r:embed="rId4"/>
          <a:srcRect/>
          <a:stretch>
            <a:fillRect/>
          </a:stretch>
        </p:blipFill>
        <p:spPr bwMode="auto">
          <a:xfrm>
            <a:off x="381000" y="2667000"/>
            <a:ext cx="2932113" cy="22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hanging course.MOV">
            <a:hlinkClick r:id="" action="ppaction://media"/>
            <a:extLst>
              <a:ext uri="{FF2B5EF4-FFF2-40B4-BE49-F238E27FC236}">
                <a16:creationId xmlns:a16="http://schemas.microsoft.com/office/drawing/2014/main" id="{FB0701D4-DC13-4844-BB40-A2D848D2AD3A}"/>
              </a:ext>
            </a:extLst>
          </p:cNvPr>
          <p:cNvPicPr>
            <a:picLocks noChangeAspect="1"/>
          </p:cNvPicPr>
          <p:nvPr>
            <a:videoFile r:link="rId1"/>
          </p:nvPr>
        </p:nvPicPr>
        <p:blipFill>
          <a:blip r:embed="rId5"/>
          <a:stretch>
            <a:fillRect/>
          </a:stretch>
        </p:blipFill>
        <p:spPr>
          <a:xfrm>
            <a:off x="3505200" y="2743200"/>
            <a:ext cx="5334000" cy="3000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55611C-67DC-45A7-BBA7-7F64B07B64B5}"/>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90323D7-8638-4C45-9920-9901DAAE144E}" type="slidenum">
              <a:rPr lang="en-US" altLang="en-US">
                <a:solidFill>
                  <a:srgbClr val="898989"/>
                </a:solidFill>
                <a:latin typeface="Arial" panose="020B0604020202020204" pitchFamily="34" charset="0"/>
              </a:rPr>
              <a:pPr/>
              <a:t>14</a:t>
            </a:fld>
            <a:endParaRPr lang="en-US" altLang="en-US">
              <a:solidFill>
                <a:srgbClr val="898989"/>
              </a:solidFill>
              <a:latin typeface="Arial" panose="020B0604020202020204" pitchFamily="34" charset="0"/>
            </a:endParaRPr>
          </a:p>
        </p:txBody>
      </p:sp>
      <p:sp>
        <p:nvSpPr>
          <p:cNvPr id="49155" name="Text Placeholder 2">
            <a:extLst>
              <a:ext uri="{FF2B5EF4-FFF2-40B4-BE49-F238E27FC236}">
                <a16:creationId xmlns:a16="http://schemas.microsoft.com/office/drawing/2014/main" id="{FC1ED73D-DAEF-401A-9093-41F9536FA8AC}"/>
              </a:ext>
            </a:extLst>
          </p:cNvPr>
          <p:cNvSpPr>
            <a:spLocks noGrp="1"/>
          </p:cNvSpPr>
          <p:nvPr>
            <p:ph type="body" sz="quarter" idx="13"/>
          </p:nvPr>
        </p:nvSpPr>
        <p:spPr/>
        <p:txBody>
          <a:bodyPr/>
          <a:lstStyle/>
          <a:p>
            <a:r>
              <a:rPr lang="en-US" altLang="en-US"/>
              <a:t>Stingray “Carwash” Enrichment</a:t>
            </a:r>
          </a:p>
        </p:txBody>
      </p:sp>
      <p:sp>
        <p:nvSpPr>
          <p:cNvPr id="49156" name="Text Placeholder 3">
            <a:extLst>
              <a:ext uri="{FF2B5EF4-FFF2-40B4-BE49-F238E27FC236}">
                <a16:creationId xmlns:a16="http://schemas.microsoft.com/office/drawing/2014/main" id="{7CBB704C-61B3-4412-AD3F-2C22744BEEC1}"/>
              </a:ext>
            </a:extLst>
          </p:cNvPr>
          <p:cNvSpPr>
            <a:spLocks noGrp="1"/>
          </p:cNvSpPr>
          <p:nvPr>
            <p:ph type="body" sz="quarter" idx="14"/>
          </p:nvPr>
        </p:nvSpPr>
        <p:spPr/>
        <p:txBody>
          <a:bodyPr/>
          <a:lstStyle/>
          <a:p>
            <a:r>
              <a:rPr lang="en-US" altLang="en-US"/>
              <a:t>Combines the experience of swimming through hula hoops and airline tubing</a:t>
            </a:r>
          </a:p>
        </p:txBody>
      </p:sp>
      <p:pic>
        <p:nvPicPr>
          <p:cNvPr id="5" name="Carwash stingray L.M best video.MP4">
            <a:hlinkClick r:id="" action="ppaction://media"/>
            <a:extLst>
              <a:ext uri="{FF2B5EF4-FFF2-40B4-BE49-F238E27FC236}">
                <a16:creationId xmlns:a16="http://schemas.microsoft.com/office/drawing/2014/main" id="{E171387B-B46B-4085-93A1-44518D82833A}"/>
              </a:ext>
            </a:extLst>
          </p:cNvPr>
          <p:cNvPicPr>
            <a:picLocks noChangeAspect="1"/>
          </p:cNvPicPr>
          <p:nvPr>
            <a:videoFile r:link="rId1"/>
          </p:nvPr>
        </p:nvPicPr>
        <p:blipFill>
          <a:blip r:embed="rId4"/>
          <a:stretch>
            <a:fillRect/>
          </a:stretch>
        </p:blipFill>
        <p:spPr>
          <a:xfrm>
            <a:off x="152400" y="1495425"/>
            <a:ext cx="6784975" cy="5089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0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D5BF57-A3E4-4CE4-B426-7F4890F763E9}"/>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6739B33-23E1-4CCD-9E87-967DF558A863}" type="slidenum">
              <a:rPr lang="en-US" altLang="en-US">
                <a:solidFill>
                  <a:srgbClr val="898989"/>
                </a:solidFill>
                <a:latin typeface="Arial" panose="020B0604020202020204" pitchFamily="34" charset="0"/>
              </a:rPr>
              <a:pPr/>
              <a:t>15</a:t>
            </a:fld>
            <a:endParaRPr lang="en-US" altLang="en-US">
              <a:solidFill>
                <a:srgbClr val="898989"/>
              </a:solidFill>
              <a:latin typeface="Arial" panose="020B0604020202020204" pitchFamily="34" charset="0"/>
            </a:endParaRPr>
          </a:p>
        </p:txBody>
      </p:sp>
      <p:sp>
        <p:nvSpPr>
          <p:cNvPr id="50179" name="Text Placeholder 2">
            <a:extLst>
              <a:ext uri="{FF2B5EF4-FFF2-40B4-BE49-F238E27FC236}">
                <a16:creationId xmlns:a16="http://schemas.microsoft.com/office/drawing/2014/main" id="{F5C88DF8-4C91-447B-8A95-3E58707DD367}"/>
              </a:ext>
            </a:extLst>
          </p:cNvPr>
          <p:cNvSpPr>
            <a:spLocks noGrp="1"/>
          </p:cNvSpPr>
          <p:nvPr>
            <p:ph type="body" sz="quarter" idx="13"/>
          </p:nvPr>
        </p:nvSpPr>
        <p:spPr/>
        <p:txBody>
          <a:bodyPr/>
          <a:lstStyle/>
          <a:p>
            <a:r>
              <a:rPr lang="en-US" altLang="en-US"/>
              <a:t>From Hula Hoops to Problem Solving?</a:t>
            </a:r>
          </a:p>
        </p:txBody>
      </p:sp>
      <p:sp>
        <p:nvSpPr>
          <p:cNvPr id="50180" name="Text Placeholder 3">
            <a:extLst>
              <a:ext uri="{FF2B5EF4-FFF2-40B4-BE49-F238E27FC236}">
                <a16:creationId xmlns:a16="http://schemas.microsoft.com/office/drawing/2014/main" id="{6CEAF158-9E0D-4215-BD34-866CC6CF78B3}"/>
              </a:ext>
            </a:extLst>
          </p:cNvPr>
          <p:cNvSpPr>
            <a:spLocks noGrp="1"/>
          </p:cNvSpPr>
          <p:nvPr>
            <p:ph type="body" sz="quarter" idx="14"/>
          </p:nvPr>
        </p:nvSpPr>
        <p:spPr/>
        <p:txBody>
          <a:bodyPr/>
          <a:lstStyle/>
          <a:p>
            <a:r>
              <a:rPr lang="en-US" altLang="en-US"/>
              <a:t>The animals started to mouth, push, pull and carry the hula hoops</a:t>
            </a:r>
          </a:p>
          <a:p>
            <a:endParaRPr lang="en-US" altLang="en-US"/>
          </a:p>
        </p:txBody>
      </p:sp>
      <p:sp>
        <p:nvSpPr>
          <p:cNvPr id="50181" name="Rectangle 4">
            <a:extLst>
              <a:ext uri="{FF2B5EF4-FFF2-40B4-BE49-F238E27FC236}">
                <a16:creationId xmlns:a16="http://schemas.microsoft.com/office/drawing/2014/main" id="{193BEDDB-E6E2-4E19-89F9-19DA4E8AF929}"/>
              </a:ext>
            </a:extLst>
          </p:cNvPr>
          <p:cNvSpPr>
            <a:spLocks noChangeArrowheads="1"/>
          </p:cNvSpPr>
          <p:nvPr/>
        </p:nvSpPr>
        <p:spPr bwMode="auto">
          <a:xfrm>
            <a:off x="152400" y="1447800"/>
            <a:ext cx="4572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Large-small hoops</a:t>
            </a:r>
          </a:p>
          <a:p>
            <a:r>
              <a:rPr lang="en-US" altLang="en-US"/>
              <a:t>Yellow, blue, pink</a:t>
            </a:r>
          </a:p>
          <a:p>
            <a:endParaRPr lang="en-US" altLang="en-US"/>
          </a:p>
          <a:p>
            <a:r>
              <a:rPr lang="en-US" altLang="en-US"/>
              <a:t>Notes:</a:t>
            </a:r>
          </a:p>
          <a:p>
            <a:r>
              <a:rPr lang="en-US" altLang="en-US"/>
              <a:t>Annie- chose pink</a:t>
            </a:r>
          </a:p>
          <a:p>
            <a:r>
              <a:rPr lang="en-US" altLang="en-US"/>
              <a:t>Carried it away</a:t>
            </a:r>
          </a:p>
          <a:p>
            <a:r>
              <a:rPr lang="en-US" altLang="en-US"/>
              <a:t>Try to hide it under </a:t>
            </a:r>
          </a:p>
          <a:p>
            <a:r>
              <a:rPr lang="en-US" altLang="en-US"/>
              <a:t>Ladder</a:t>
            </a:r>
          </a:p>
          <a:p>
            <a:endParaRPr lang="en-US" altLang="en-US"/>
          </a:p>
          <a:p>
            <a:r>
              <a:rPr lang="en-US" altLang="en-US"/>
              <a:t>Color preferences could</a:t>
            </a:r>
          </a:p>
          <a:p>
            <a:r>
              <a:rPr lang="en-US" altLang="en-US"/>
              <a:t>be studied further</a:t>
            </a:r>
          </a:p>
        </p:txBody>
      </p:sp>
      <p:pic>
        <p:nvPicPr>
          <p:cNvPr id="6" name="Stingray hula hoop 5.MP4">
            <a:hlinkClick r:id="" action="ppaction://media"/>
            <a:extLst>
              <a:ext uri="{FF2B5EF4-FFF2-40B4-BE49-F238E27FC236}">
                <a16:creationId xmlns:a16="http://schemas.microsoft.com/office/drawing/2014/main" id="{DDB029F5-B845-4BC9-B791-2F81036BFB0E}"/>
              </a:ext>
            </a:extLst>
          </p:cNvPr>
          <p:cNvPicPr>
            <a:picLocks noChangeAspect="1"/>
          </p:cNvPicPr>
          <p:nvPr>
            <a:videoFile r:link="rId1"/>
          </p:nvPr>
        </p:nvPicPr>
        <p:blipFill>
          <a:blip r:embed="rId4"/>
          <a:stretch>
            <a:fillRect/>
          </a:stretch>
        </p:blipFill>
        <p:spPr>
          <a:xfrm>
            <a:off x="2667000" y="1447800"/>
            <a:ext cx="60960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8E70EB-FAA6-4DE5-AD45-8831BB02C860}"/>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ECCD721-8DC6-4C28-A621-092982844EFC}" type="slidenum">
              <a:rPr lang="en-US" altLang="en-US">
                <a:solidFill>
                  <a:srgbClr val="898989"/>
                </a:solidFill>
                <a:latin typeface="Arial" panose="020B0604020202020204" pitchFamily="34" charset="0"/>
              </a:rPr>
              <a:pPr/>
              <a:t>16</a:t>
            </a:fld>
            <a:endParaRPr lang="en-US" altLang="en-US">
              <a:solidFill>
                <a:srgbClr val="898989"/>
              </a:solidFill>
              <a:latin typeface="Arial" panose="020B0604020202020204" pitchFamily="34" charset="0"/>
            </a:endParaRPr>
          </a:p>
        </p:txBody>
      </p:sp>
      <p:sp>
        <p:nvSpPr>
          <p:cNvPr id="51203" name="Text Placeholder 2">
            <a:extLst>
              <a:ext uri="{FF2B5EF4-FFF2-40B4-BE49-F238E27FC236}">
                <a16:creationId xmlns:a16="http://schemas.microsoft.com/office/drawing/2014/main" id="{556FA20F-024E-4C0B-8ADC-F7AFA404480E}"/>
              </a:ext>
            </a:extLst>
          </p:cNvPr>
          <p:cNvSpPr>
            <a:spLocks noGrp="1"/>
          </p:cNvSpPr>
          <p:nvPr>
            <p:ph type="body" sz="quarter" idx="13"/>
          </p:nvPr>
        </p:nvSpPr>
        <p:spPr/>
        <p:txBody>
          <a:bodyPr/>
          <a:lstStyle/>
          <a:p>
            <a:r>
              <a:rPr lang="en-US" altLang="en-US"/>
              <a:t>Training as Enrichment-Retrieving</a:t>
            </a:r>
          </a:p>
        </p:txBody>
      </p:sp>
      <p:sp>
        <p:nvSpPr>
          <p:cNvPr id="51204" name="Text Placeholder 3">
            <a:extLst>
              <a:ext uri="{FF2B5EF4-FFF2-40B4-BE49-F238E27FC236}">
                <a16:creationId xmlns:a16="http://schemas.microsoft.com/office/drawing/2014/main" id="{1817405F-F9AA-43BC-AEDE-154F3DB12459}"/>
              </a:ext>
            </a:extLst>
          </p:cNvPr>
          <p:cNvSpPr>
            <a:spLocks noGrp="1"/>
          </p:cNvSpPr>
          <p:nvPr>
            <p:ph type="body" sz="quarter" idx="14"/>
          </p:nvPr>
        </p:nvSpPr>
        <p:spPr/>
        <p:txBody>
          <a:bodyPr/>
          <a:lstStyle/>
          <a:p>
            <a:r>
              <a:rPr lang="en-US" altLang="en-US"/>
              <a:t># 11615 (Annie) was then trained to retrieve </a:t>
            </a:r>
          </a:p>
          <a:p>
            <a:r>
              <a:rPr lang="en-US" altLang="en-US"/>
              <a:t>The retrieval </a:t>
            </a:r>
            <a:r>
              <a:rPr lang="en-US" altLang="en-US" b="1"/>
              <a:t>behavior was consistent </a:t>
            </a:r>
            <a:r>
              <a:rPr lang="en-US" altLang="en-US"/>
              <a:t>and she has developed </a:t>
            </a:r>
            <a:r>
              <a:rPr lang="en-US" altLang="en-US" b="1"/>
              <a:t>different ways (i.e. angles and pushing methods) to deliver</a:t>
            </a:r>
            <a:r>
              <a:rPr lang="en-US" altLang="en-US"/>
              <a:t> the hula hoop. </a:t>
            </a:r>
          </a:p>
          <a:p>
            <a:r>
              <a:rPr lang="en-US" altLang="en-US"/>
              <a:t>Thirty days could pass between training sessions and </a:t>
            </a:r>
            <a:r>
              <a:rPr lang="en-US" altLang="en-US" b="1"/>
              <a:t>she did not regress </a:t>
            </a:r>
            <a:r>
              <a:rPr lang="en-US" altLang="en-US"/>
              <a:t>to any steps in the training plan.</a:t>
            </a:r>
          </a:p>
          <a:p>
            <a:r>
              <a:rPr lang="en-US" altLang="en-US"/>
              <a:t>After awhile </a:t>
            </a:r>
            <a:r>
              <a:rPr lang="en-US" altLang="en-US" b="1"/>
              <a:t>other stingrays began to follow </a:t>
            </a:r>
            <a:r>
              <a:rPr lang="en-US" altLang="en-US"/>
              <a:t>and mimic the behavior, trying to steal the hula hoop from the animal being trained.</a:t>
            </a:r>
          </a:p>
          <a:p>
            <a:r>
              <a:rPr lang="en-US" altLang="en-US"/>
              <a:t>She </a:t>
            </a:r>
            <a:r>
              <a:rPr lang="en-US" altLang="en-US" b="1"/>
              <a:t>repeated it with similar items </a:t>
            </a:r>
            <a:r>
              <a:rPr lang="en-US" altLang="en-US"/>
              <a:t>as well such a dive rings.</a:t>
            </a:r>
          </a:p>
          <a:p>
            <a:endParaRPr lang="en-US" altLang="en-US"/>
          </a:p>
        </p:txBody>
      </p:sp>
      <p:pic>
        <p:nvPicPr>
          <p:cNvPr id="5" name="11615 Hula Hoop Interaction4.MP4">
            <a:hlinkClick r:id="" action="ppaction://media"/>
            <a:extLst>
              <a:ext uri="{FF2B5EF4-FFF2-40B4-BE49-F238E27FC236}">
                <a16:creationId xmlns:a16="http://schemas.microsoft.com/office/drawing/2014/main" id="{37AC5810-41D8-4CBF-9198-C813A5A1DEC0}"/>
              </a:ext>
            </a:extLst>
          </p:cNvPr>
          <p:cNvPicPr>
            <a:picLocks noChangeAspect="1"/>
          </p:cNvPicPr>
          <p:nvPr>
            <a:videoFile r:link="rId1"/>
          </p:nvPr>
        </p:nvPicPr>
        <p:blipFill>
          <a:blip r:embed="rId5"/>
          <a:stretch>
            <a:fillRect/>
          </a:stretch>
        </p:blipFill>
        <p:spPr>
          <a:xfrm>
            <a:off x="261938" y="3810000"/>
            <a:ext cx="3276600"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tingray delivers h.hoop to Lindsay, HT.MOV">
            <a:hlinkClick r:id="" action="ppaction://media"/>
            <a:extLst>
              <a:ext uri="{FF2B5EF4-FFF2-40B4-BE49-F238E27FC236}">
                <a16:creationId xmlns:a16="http://schemas.microsoft.com/office/drawing/2014/main" id="{EAC12773-C5EB-441B-96AA-7FF178AAE7FF}"/>
              </a:ext>
            </a:extLst>
          </p:cNvPr>
          <p:cNvPicPr>
            <a:picLocks noChangeAspect="1"/>
          </p:cNvPicPr>
          <p:nvPr>
            <a:videoFile r:link="rId2"/>
          </p:nvPr>
        </p:nvPicPr>
        <p:blipFill>
          <a:blip r:embed="rId6"/>
          <a:stretch>
            <a:fillRect/>
          </a:stretch>
        </p:blipFill>
        <p:spPr>
          <a:xfrm>
            <a:off x="3733800" y="3733800"/>
            <a:ext cx="5181600"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46" fill="hold"/>
                                        <p:tgtEl>
                                          <p:spTgt spid="5"/>
                                        </p:tgtEl>
                                      </p:cBhvr>
                                    </p:cmd>
                                  </p:childTnLst>
                                </p:cTn>
                              </p:par>
                            </p:childTnLst>
                          </p:cTn>
                        </p:par>
                        <p:par>
                          <p:cTn id="7" fill="hold" nodeType="afterGroup">
                            <p:stCondLst>
                              <p:cond delay="5446"/>
                            </p:stCondLst>
                            <p:childTnLst>
                              <p:par>
                                <p:cTn id="8" presetID="1" presetClass="mediacall" presetSubtype="0" fill="hold" nodeType="afterEffect">
                                  <p:stCondLst>
                                    <p:cond delay="0"/>
                                  </p:stCondLst>
                                  <p:childTnLst>
                                    <p:cmd type="call" cmd="playFrom(0.0)">
                                      <p:cBhvr>
                                        <p:cTn id="9" dur="15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repeatCount="indefinite"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B40CCF-A0AD-4D4C-BD37-B089175DD2FB}"/>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CB82AFF-A78B-4D2C-AAE3-1D9F11C88CDC}" type="slidenum">
              <a:rPr lang="en-US" altLang="en-US">
                <a:solidFill>
                  <a:srgbClr val="898989"/>
                </a:solidFill>
                <a:latin typeface="Arial" panose="020B0604020202020204" pitchFamily="34" charset="0"/>
              </a:rPr>
              <a:pPr/>
              <a:t>17</a:t>
            </a:fld>
            <a:endParaRPr lang="en-US" altLang="en-US">
              <a:solidFill>
                <a:srgbClr val="898989"/>
              </a:solidFill>
              <a:latin typeface="Arial" panose="020B0604020202020204" pitchFamily="34" charset="0"/>
            </a:endParaRPr>
          </a:p>
        </p:txBody>
      </p:sp>
      <p:sp>
        <p:nvSpPr>
          <p:cNvPr id="52227" name="Text Placeholder 2">
            <a:extLst>
              <a:ext uri="{FF2B5EF4-FFF2-40B4-BE49-F238E27FC236}">
                <a16:creationId xmlns:a16="http://schemas.microsoft.com/office/drawing/2014/main" id="{CA3ED778-A10E-4F9F-89BB-D59F6497FE2A}"/>
              </a:ext>
            </a:extLst>
          </p:cNvPr>
          <p:cNvSpPr>
            <a:spLocks noGrp="1"/>
          </p:cNvSpPr>
          <p:nvPr>
            <p:ph type="body" sz="quarter" idx="13"/>
          </p:nvPr>
        </p:nvSpPr>
        <p:spPr/>
        <p:txBody>
          <a:bodyPr/>
          <a:lstStyle/>
          <a:p>
            <a:r>
              <a:rPr lang="en-US" altLang="en-US"/>
              <a:t>Problem Solving (Without Keepers)</a:t>
            </a:r>
          </a:p>
        </p:txBody>
      </p:sp>
      <p:sp>
        <p:nvSpPr>
          <p:cNvPr id="52228" name="Text Placeholder 3">
            <a:extLst>
              <a:ext uri="{FF2B5EF4-FFF2-40B4-BE49-F238E27FC236}">
                <a16:creationId xmlns:a16="http://schemas.microsoft.com/office/drawing/2014/main" id="{29F3BA3F-EBD9-4EFB-8197-E194F25D7320}"/>
              </a:ext>
            </a:extLst>
          </p:cNvPr>
          <p:cNvSpPr>
            <a:spLocks noGrp="1"/>
          </p:cNvSpPr>
          <p:nvPr>
            <p:ph type="body" sz="quarter" idx="14"/>
          </p:nvPr>
        </p:nvSpPr>
        <p:spPr/>
        <p:txBody>
          <a:bodyPr/>
          <a:lstStyle/>
          <a:p>
            <a:endParaRPr lang="en-US" altLang="en-US"/>
          </a:p>
        </p:txBody>
      </p:sp>
      <p:pic>
        <p:nvPicPr>
          <p:cNvPr id="5" name="Annie is trying to give the hula hoop to the visitors.MOV">
            <a:hlinkClick r:id="" action="ppaction://media"/>
            <a:extLst>
              <a:ext uri="{FF2B5EF4-FFF2-40B4-BE49-F238E27FC236}">
                <a16:creationId xmlns:a16="http://schemas.microsoft.com/office/drawing/2014/main" id="{7FBA180C-56F6-41AF-8D67-A98654A59F6F}"/>
              </a:ext>
            </a:extLst>
          </p:cNvPr>
          <p:cNvPicPr>
            <a:picLocks noChangeAspect="1"/>
          </p:cNvPicPr>
          <p:nvPr>
            <a:videoFile r:link="rId1"/>
          </p:nvPr>
        </p:nvPicPr>
        <p:blipFill>
          <a:blip r:embed="rId5"/>
          <a:stretch>
            <a:fillRect/>
          </a:stretch>
        </p:blipFill>
        <p:spPr>
          <a:xfrm>
            <a:off x="152400" y="1066800"/>
            <a:ext cx="5553075"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Annie brings the hula hoop to Lindsey.MOV">
            <a:hlinkClick r:id="" action="ppaction://media"/>
            <a:extLst>
              <a:ext uri="{FF2B5EF4-FFF2-40B4-BE49-F238E27FC236}">
                <a16:creationId xmlns:a16="http://schemas.microsoft.com/office/drawing/2014/main" id="{A27CEC18-CA8F-41FA-8D5C-AF1CD6E90CF4}"/>
              </a:ext>
            </a:extLst>
          </p:cNvPr>
          <p:cNvPicPr>
            <a:picLocks noChangeAspect="1"/>
          </p:cNvPicPr>
          <p:nvPr>
            <a:videoFile r:link="rId2"/>
          </p:nvPr>
        </p:nvPicPr>
        <p:blipFill>
          <a:blip r:embed="rId6"/>
          <a:stretch>
            <a:fillRect/>
          </a:stretch>
        </p:blipFill>
        <p:spPr>
          <a:xfrm>
            <a:off x="4800600" y="4191000"/>
            <a:ext cx="3894138"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307" fill="hold"/>
                                        <p:tgtEl>
                                          <p:spTgt spid="5"/>
                                        </p:tgtEl>
                                      </p:cBhvr>
                                    </p:cmd>
                                  </p:childTnLst>
                                </p:cTn>
                              </p:par>
                            </p:childTnLst>
                          </p:cTn>
                        </p:par>
                        <p:par>
                          <p:cTn id="7" fill="hold" nodeType="afterGroup">
                            <p:stCondLst>
                              <p:cond delay="27307"/>
                            </p:stCondLst>
                            <p:childTnLst>
                              <p:par>
                                <p:cTn id="8" presetID="1" presetClass="mediacall" presetSubtype="0" fill="hold" nodeType="afterEffect">
                                  <p:stCondLst>
                                    <p:cond delay="0"/>
                                  </p:stCondLst>
                                  <p:childTnLst>
                                    <p:cmd type="call" cmd="playFrom(0.0)">
                                      <p:cBhvr>
                                        <p:cTn id="9" dur="132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4432E4-8DF2-4A01-8634-778F07B85595}"/>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D776A54-770F-418E-9F02-BCF73208C239}" type="slidenum">
              <a:rPr lang="en-US" altLang="en-US">
                <a:solidFill>
                  <a:srgbClr val="898989"/>
                </a:solidFill>
                <a:latin typeface="Arial" panose="020B0604020202020204" pitchFamily="34" charset="0"/>
              </a:rPr>
              <a:pPr/>
              <a:t>18</a:t>
            </a:fld>
            <a:endParaRPr lang="en-US" altLang="en-US">
              <a:solidFill>
                <a:srgbClr val="898989"/>
              </a:solidFill>
              <a:latin typeface="Arial" panose="020B0604020202020204" pitchFamily="34" charset="0"/>
            </a:endParaRPr>
          </a:p>
        </p:txBody>
      </p:sp>
      <p:sp>
        <p:nvSpPr>
          <p:cNvPr id="53251" name="Text Placeholder 2">
            <a:extLst>
              <a:ext uri="{FF2B5EF4-FFF2-40B4-BE49-F238E27FC236}">
                <a16:creationId xmlns:a16="http://schemas.microsoft.com/office/drawing/2014/main" id="{36EA535B-4D52-422A-8AEE-8A376238F086}"/>
              </a:ext>
            </a:extLst>
          </p:cNvPr>
          <p:cNvSpPr>
            <a:spLocks noGrp="1"/>
          </p:cNvSpPr>
          <p:nvPr>
            <p:ph type="body" sz="quarter" idx="13"/>
          </p:nvPr>
        </p:nvSpPr>
        <p:spPr/>
        <p:txBody>
          <a:bodyPr/>
          <a:lstStyle/>
          <a:p>
            <a:r>
              <a:rPr lang="en-US" altLang="en-US"/>
              <a:t>GoPro Training</a:t>
            </a:r>
          </a:p>
        </p:txBody>
      </p:sp>
      <p:sp>
        <p:nvSpPr>
          <p:cNvPr id="53252" name="Text Placeholder 3">
            <a:extLst>
              <a:ext uri="{FF2B5EF4-FFF2-40B4-BE49-F238E27FC236}">
                <a16:creationId xmlns:a16="http://schemas.microsoft.com/office/drawing/2014/main" id="{429AF947-10E1-4514-B5A7-7CE4874FF592}"/>
              </a:ext>
            </a:extLst>
          </p:cNvPr>
          <p:cNvSpPr>
            <a:spLocks noGrp="1"/>
          </p:cNvSpPr>
          <p:nvPr>
            <p:ph type="body" sz="quarter" idx="14"/>
          </p:nvPr>
        </p:nvSpPr>
        <p:spPr>
          <a:xfrm>
            <a:off x="152400" y="1066800"/>
            <a:ext cx="3581400" cy="5105400"/>
          </a:xfrm>
        </p:spPr>
        <p:txBody>
          <a:bodyPr/>
          <a:lstStyle/>
          <a:p>
            <a:r>
              <a:rPr lang="en-US" altLang="en-US"/>
              <a:t>Keepers attached a GoPro camera to the dive ring that Annie is trained to retrieve.</a:t>
            </a:r>
          </a:p>
          <a:p>
            <a:pPr lvl="1">
              <a:buFont typeface="Arial" panose="020B0604020202020204" pitchFamily="34" charset="0"/>
              <a:buBlip>
                <a:blip r:embed="rId4"/>
              </a:buBlip>
            </a:pPr>
            <a:r>
              <a:rPr lang="en-US" altLang="en-US" sz="1600"/>
              <a:t>Annie picks up the ring and camera from the keeper on cue and carries it around the tank until the cue is given to return the camera</a:t>
            </a:r>
            <a:r>
              <a:rPr lang="en-US" altLang="en-US" sz="1800"/>
              <a:t>.</a:t>
            </a:r>
          </a:p>
          <a:p>
            <a:endParaRPr lang="en-US" altLang="en-US"/>
          </a:p>
        </p:txBody>
      </p:sp>
      <p:pic>
        <p:nvPicPr>
          <p:cNvPr id="5" name="ECB4BEA3.mov">
            <a:hlinkClick r:id="" action="ppaction://media"/>
            <a:extLst>
              <a:ext uri="{FF2B5EF4-FFF2-40B4-BE49-F238E27FC236}">
                <a16:creationId xmlns:a16="http://schemas.microsoft.com/office/drawing/2014/main" id="{7A0E7A9B-62DE-4478-97E6-CA103BC40860}"/>
              </a:ext>
            </a:extLst>
          </p:cNvPr>
          <p:cNvPicPr>
            <a:picLocks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581400" y="838200"/>
            <a:ext cx="5386388"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5">
            <a:extLst>
              <a:ext uri="{FF2B5EF4-FFF2-40B4-BE49-F238E27FC236}">
                <a16:creationId xmlns:a16="http://schemas.microsoft.com/office/drawing/2014/main" id="{C72FD33D-5D8F-4A27-9623-D0C8E2B932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3581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6">
            <a:extLst>
              <a:ext uri="{FF2B5EF4-FFF2-40B4-BE49-F238E27FC236}">
                <a16:creationId xmlns:a16="http://schemas.microsoft.com/office/drawing/2014/main" id="{0C732B98-D633-464F-8B4A-5F350B07C6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962400"/>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EDAF13-B336-4706-BF3E-587C7A2B06A7}"/>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CE29ACF-1757-4625-9771-DA67E7E6544A}" type="slidenum">
              <a:rPr lang="en-US" altLang="en-US">
                <a:solidFill>
                  <a:srgbClr val="898989"/>
                </a:solidFill>
                <a:latin typeface="Arial" panose="020B0604020202020204" pitchFamily="34" charset="0"/>
              </a:rPr>
              <a:pPr/>
              <a:t>19</a:t>
            </a:fld>
            <a:endParaRPr lang="en-US" altLang="en-US">
              <a:solidFill>
                <a:srgbClr val="898989"/>
              </a:solidFill>
              <a:latin typeface="Arial" panose="020B0604020202020204" pitchFamily="34" charset="0"/>
            </a:endParaRPr>
          </a:p>
        </p:txBody>
      </p:sp>
      <p:sp>
        <p:nvSpPr>
          <p:cNvPr id="54275" name="Text Placeholder 2">
            <a:extLst>
              <a:ext uri="{FF2B5EF4-FFF2-40B4-BE49-F238E27FC236}">
                <a16:creationId xmlns:a16="http://schemas.microsoft.com/office/drawing/2014/main" id="{3DF74D2B-30D3-4E0C-A320-756448957EC1}"/>
              </a:ext>
            </a:extLst>
          </p:cNvPr>
          <p:cNvSpPr>
            <a:spLocks noGrp="1"/>
          </p:cNvSpPr>
          <p:nvPr>
            <p:ph type="body" sz="quarter" idx="13"/>
          </p:nvPr>
        </p:nvSpPr>
        <p:spPr/>
        <p:txBody>
          <a:bodyPr/>
          <a:lstStyle/>
          <a:p>
            <a:r>
              <a:rPr lang="en-US" altLang="en-US"/>
              <a:t>Stingray Agility Set</a:t>
            </a:r>
          </a:p>
        </p:txBody>
      </p:sp>
      <p:sp>
        <p:nvSpPr>
          <p:cNvPr id="54276" name="Text Placeholder 3">
            <a:extLst>
              <a:ext uri="{FF2B5EF4-FFF2-40B4-BE49-F238E27FC236}">
                <a16:creationId xmlns:a16="http://schemas.microsoft.com/office/drawing/2014/main" id="{E4245FE6-34F5-466C-9610-413C82187917}"/>
              </a:ext>
            </a:extLst>
          </p:cNvPr>
          <p:cNvSpPr>
            <a:spLocks noGrp="1"/>
          </p:cNvSpPr>
          <p:nvPr>
            <p:ph type="body" sz="quarter" idx="14"/>
          </p:nvPr>
        </p:nvSpPr>
        <p:spPr/>
        <p:txBody>
          <a:bodyPr/>
          <a:lstStyle/>
          <a:p>
            <a:pPr>
              <a:buFont typeface="Arial" panose="020B0604020202020204" pitchFamily="34" charset="0"/>
              <a:buBlip>
                <a:blip r:embed="rId4"/>
              </a:buBlip>
            </a:pPr>
            <a:r>
              <a:rPr lang="en-US" altLang="en-US"/>
              <a:t>Animals trained to weave through the poles. </a:t>
            </a:r>
          </a:p>
          <a:p>
            <a:pPr>
              <a:buFont typeface="Arial" panose="020B0604020202020204" pitchFamily="34" charset="0"/>
              <a:buBlip>
                <a:blip r:embed="rId4"/>
              </a:buBlip>
            </a:pPr>
            <a:r>
              <a:rPr lang="en-US" altLang="en-US"/>
              <a:t>The goal is to help </a:t>
            </a:r>
            <a:r>
              <a:rPr lang="en-US" altLang="en-US" b="1"/>
              <a:t>influence a change in routine</a:t>
            </a:r>
            <a:r>
              <a:rPr lang="en-US" altLang="en-US"/>
              <a:t>; to discourage the monotonous circular swim pattern. </a:t>
            </a:r>
          </a:p>
          <a:p>
            <a:pPr>
              <a:buFont typeface="Arial" panose="020B0604020202020204" pitchFamily="34" charset="0"/>
              <a:buBlip>
                <a:blip r:embed="rId4"/>
              </a:buBlip>
            </a:pPr>
            <a:r>
              <a:rPr lang="en-US" altLang="en-US"/>
              <a:t>Hoping to influence coordination, mental alert, quick thinking, confidence, following and stronger bond with keeper.</a:t>
            </a:r>
          </a:p>
          <a:p>
            <a:endParaRPr lang="en-US" altLang="en-US"/>
          </a:p>
        </p:txBody>
      </p:sp>
      <p:pic>
        <p:nvPicPr>
          <p:cNvPr id="5" name="Picture 4">
            <a:extLst>
              <a:ext uri="{FF2B5EF4-FFF2-40B4-BE49-F238E27FC236}">
                <a16:creationId xmlns:a16="http://schemas.microsoft.com/office/drawing/2014/main" id="{6F3A71B0-59F3-4FBF-BE8F-B63AD505AFAF}"/>
              </a:ext>
            </a:extLst>
          </p:cNvPr>
          <p:cNvPicPr>
            <a:picLocks noChangeAspect="1"/>
          </p:cNvPicPr>
          <p:nvPr/>
        </p:nvPicPr>
        <p:blipFill>
          <a:blip r:embed="rId5" cstate="print">
            <a:extLst/>
          </a:blip>
          <a:stretch>
            <a:fillRect/>
          </a:stretch>
        </p:blipFill>
        <p:spPr>
          <a:xfrm>
            <a:off x="152399" y="2971800"/>
            <a:ext cx="2124075" cy="14578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Stingray agility ,changing course,following HT.MOV">
            <a:hlinkClick r:id="" action="ppaction://media"/>
            <a:extLst>
              <a:ext uri="{FF2B5EF4-FFF2-40B4-BE49-F238E27FC236}">
                <a16:creationId xmlns:a16="http://schemas.microsoft.com/office/drawing/2014/main" id="{4C05E52D-DEDB-4C83-A115-BFB7E774B0A2}"/>
              </a:ext>
            </a:extLst>
          </p:cNvPr>
          <p:cNvPicPr>
            <a:picLocks noChangeAspect="1"/>
          </p:cNvPicPr>
          <p:nvPr>
            <a:videoFile r:link="rId1"/>
          </p:nvPr>
        </p:nvPicPr>
        <p:blipFill>
          <a:blip r:embed="rId6"/>
          <a:stretch>
            <a:fillRect/>
          </a:stretch>
        </p:blipFill>
        <p:spPr>
          <a:xfrm>
            <a:off x="2405063" y="2667000"/>
            <a:ext cx="6553200" cy="3686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802004-6BBA-403A-AD40-18FB0CDAF102}"/>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8D50283-3F88-4BAB-AE25-20E326B0DBEB}" type="slidenum">
              <a:rPr lang="en-US" altLang="en-US">
                <a:solidFill>
                  <a:srgbClr val="898989"/>
                </a:solidFill>
                <a:latin typeface="Arial" panose="020B0604020202020204" pitchFamily="34" charset="0"/>
              </a:rPr>
              <a:pPr/>
              <a:t>2</a:t>
            </a:fld>
            <a:endParaRPr lang="en-US" altLang="en-US">
              <a:solidFill>
                <a:srgbClr val="898989"/>
              </a:solidFill>
              <a:latin typeface="Arial" panose="020B0604020202020204" pitchFamily="34" charset="0"/>
            </a:endParaRPr>
          </a:p>
        </p:txBody>
      </p:sp>
      <p:sp>
        <p:nvSpPr>
          <p:cNvPr id="36867" name="Text Placeholder 2">
            <a:extLst>
              <a:ext uri="{FF2B5EF4-FFF2-40B4-BE49-F238E27FC236}">
                <a16:creationId xmlns:a16="http://schemas.microsoft.com/office/drawing/2014/main" id="{94591AC6-F36F-4AD8-8455-438358C739E5}"/>
              </a:ext>
            </a:extLst>
          </p:cNvPr>
          <p:cNvSpPr>
            <a:spLocks noGrp="1"/>
          </p:cNvSpPr>
          <p:nvPr>
            <p:ph type="body" sz="quarter" idx="13"/>
          </p:nvPr>
        </p:nvSpPr>
        <p:spPr/>
        <p:txBody>
          <a:bodyPr/>
          <a:lstStyle/>
          <a:p>
            <a:r>
              <a:rPr lang="en-US" altLang="en-US"/>
              <a:t>Phoenix Zoo Goal</a:t>
            </a:r>
          </a:p>
        </p:txBody>
      </p:sp>
      <p:sp>
        <p:nvSpPr>
          <p:cNvPr id="36868" name="Text Placeholder 3">
            <a:extLst>
              <a:ext uri="{FF2B5EF4-FFF2-40B4-BE49-F238E27FC236}">
                <a16:creationId xmlns:a16="http://schemas.microsoft.com/office/drawing/2014/main" id="{DBA7EAA6-3B4B-4FE4-9B50-0C3814E45EB3}"/>
              </a:ext>
            </a:extLst>
          </p:cNvPr>
          <p:cNvSpPr>
            <a:spLocks noGrp="1"/>
          </p:cNvSpPr>
          <p:nvPr>
            <p:ph type="body" sz="quarter" idx="14"/>
          </p:nvPr>
        </p:nvSpPr>
        <p:spPr/>
        <p:txBody>
          <a:bodyPr/>
          <a:lstStyle/>
          <a:p>
            <a:r>
              <a:rPr lang="en-US" altLang="en-US" sz="2000"/>
              <a:t>Create a new, more complex enrichment program to:</a:t>
            </a:r>
          </a:p>
          <a:p>
            <a:pPr>
              <a:buFont typeface="Wingdings" panose="05000000000000000000" pitchFamily="2" charset="2"/>
              <a:buChar char="Ø"/>
            </a:pPr>
            <a:r>
              <a:rPr lang="en-US" altLang="en-US"/>
              <a:t>Improve welfare and cognitive ability</a:t>
            </a:r>
          </a:p>
          <a:p>
            <a:pPr>
              <a:buFont typeface="Wingdings" panose="05000000000000000000" pitchFamily="2" charset="2"/>
              <a:buChar char="Ø"/>
            </a:pPr>
            <a:r>
              <a:rPr lang="en-US" altLang="en-US"/>
              <a:t>Educate guests</a:t>
            </a:r>
          </a:p>
          <a:p>
            <a:pPr>
              <a:buFont typeface="Wingdings" panose="05000000000000000000" pitchFamily="2" charset="2"/>
              <a:buChar char="Ø"/>
            </a:pPr>
            <a:r>
              <a:rPr lang="en-US" altLang="en-US"/>
              <a:t>Generate more interest for a paid exhibit</a:t>
            </a:r>
          </a:p>
          <a:p>
            <a:pPr>
              <a:buFont typeface="Wingdings" panose="05000000000000000000" pitchFamily="2" charset="2"/>
              <a:buChar char="Ø"/>
            </a:pPr>
            <a:r>
              <a:rPr lang="en-US" altLang="en-US"/>
              <a:t>Raise the bar on available enrichment information</a:t>
            </a:r>
          </a:p>
          <a:p>
            <a:pPr>
              <a:buFont typeface="Wingdings" panose="05000000000000000000" pitchFamily="2" charset="2"/>
              <a:buChar char="Ø"/>
            </a:pPr>
            <a:r>
              <a:rPr lang="en-US" altLang="en-US"/>
              <a:t>Demonstrate that these animals are more intelligent than generally believed</a:t>
            </a:r>
          </a:p>
          <a:p>
            <a:endParaRPr lang="en-US" altLang="en-US"/>
          </a:p>
        </p:txBody>
      </p:sp>
      <p:pic>
        <p:nvPicPr>
          <p:cNvPr id="7" name="Picture 6">
            <a:extLst>
              <a:ext uri="{FF2B5EF4-FFF2-40B4-BE49-F238E27FC236}">
                <a16:creationId xmlns:a16="http://schemas.microsoft.com/office/drawing/2014/main" id="{51749A11-5CBB-4B52-9ED6-E29B0E233AA4}"/>
              </a:ext>
            </a:extLst>
          </p:cNvPr>
          <p:cNvPicPr>
            <a:picLocks noChangeAspect="1"/>
          </p:cNvPicPr>
          <p:nvPr/>
        </p:nvPicPr>
        <p:blipFill>
          <a:blip r:embed="rId3" cstate="print">
            <a:extLst/>
          </a:blip>
          <a:stretch>
            <a:fillRect/>
          </a:stretch>
        </p:blipFill>
        <p:spPr>
          <a:xfrm>
            <a:off x="228600" y="3200400"/>
            <a:ext cx="4229100" cy="2819400"/>
          </a:xfrm>
          <a:prstGeom prst="rect">
            <a:avLst/>
          </a:prstGeom>
          <a:scene3d>
            <a:camera prst="orthographicFront"/>
            <a:lightRig rig="threePt" dir="t"/>
          </a:scene3d>
          <a:sp3d>
            <a:bevelT prst="convex"/>
          </a:sp3d>
        </p:spPr>
      </p:pic>
      <p:pic>
        <p:nvPicPr>
          <p:cNvPr id="9" name="Picture 8">
            <a:extLst>
              <a:ext uri="{FF2B5EF4-FFF2-40B4-BE49-F238E27FC236}">
                <a16:creationId xmlns:a16="http://schemas.microsoft.com/office/drawing/2014/main" id="{BFD9F8B5-CC25-4D09-945B-1C9C74D673BA}"/>
              </a:ext>
            </a:extLst>
          </p:cNvPr>
          <p:cNvPicPr>
            <a:picLocks noChangeAspect="1"/>
          </p:cNvPicPr>
          <p:nvPr/>
        </p:nvPicPr>
        <p:blipFill>
          <a:blip r:embed="rId4" cstate="print">
            <a:extLst/>
          </a:blip>
          <a:stretch>
            <a:fillRect/>
          </a:stretch>
        </p:blipFill>
        <p:spPr>
          <a:xfrm>
            <a:off x="4648200" y="3200400"/>
            <a:ext cx="4229100" cy="2819400"/>
          </a:xfrm>
          <a:prstGeom prst="rect">
            <a:avLst/>
          </a:prstGeom>
          <a:scene3d>
            <a:camera prst="orthographicFront"/>
            <a:lightRig rig="threePt" dir="t"/>
          </a:scene3d>
          <a:sp3d>
            <a:bevelT prst="convex"/>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4B0E6C-6D15-42DA-AA1B-915574138D20}"/>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543C8CF-DA89-4A28-9B01-957E190BE374}" type="slidenum">
              <a:rPr lang="en-US" altLang="en-US">
                <a:solidFill>
                  <a:srgbClr val="898989"/>
                </a:solidFill>
                <a:latin typeface="Arial" panose="020B0604020202020204" pitchFamily="34" charset="0"/>
              </a:rPr>
              <a:pPr/>
              <a:t>20</a:t>
            </a:fld>
            <a:endParaRPr lang="en-US" altLang="en-US">
              <a:solidFill>
                <a:srgbClr val="898989"/>
              </a:solidFill>
              <a:latin typeface="Arial" panose="020B0604020202020204" pitchFamily="34" charset="0"/>
            </a:endParaRPr>
          </a:p>
        </p:txBody>
      </p:sp>
      <p:sp>
        <p:nvSpPr>
          <p:cNvPr id="3" name="Text Placeholder 2">
            <a:extLst>
              <a:ext uri="{FF2B5EF4-FFF2-40B4-BE49-F238E27FC236}">
                <a16:creationId xmlns:a16="http://schemas.microsoft.com/office/drawing/2014/main" id="{DD506341-743D-4B77-9608-E5E787000AB8}"/>
              </a:ext>
            </a:extLst>
          </p:cNvPr>
          <p:cNvSpPr>
            <a:spLocks noGrp="1"/>
          </p:cNvSpPr>
          <p:nvPr>
            <p:ph type="body" sz="quarter" idx="13"/>
          </p:nvPr>
        </p:nvSpPr>
        <p:spPr/>
        <p:txBody>
          <a:bodyPr rtlCol="0">
            <a:normAutofit fontScale="85000" lnSpcReduction="10000"/>
          </a:bodyPr>
          <a:lstStyle/>
          <a:p>
            <a:pPr fontAlgn="auto">
              <a:spcAft>
                <a:spcPts val="0"/>
              </a:spcAft>
              <a:defRPr/>
            </a:pPr>
            <a:r>
              <a:rPr lang="en-US" dirty="0"/>
              <a:t>Stingray Painting- Creating Possible Revenue</a:t>
            </a:r>
          </a:p>
        </p:txBody>
      </p:sp>
      <p:sp>
        <p:nvSpPr>
          <p:cNvPr id="55300" name="Text Placeholder 3">
            <a:extLst>
              <a:ext uri="{FF2B5EF4-FFF2-40B4-BE49-F238E27FC236}">
                <a16:creationId xmlns:a16="http://schemas.microsoft.com/office/drawing/2014/main" id="{7D999A00-93BC-406A-8186-CAD3558F779D}"/>
              </a:ext>
            </a:extLst>
          </p:cNvPr>
          <p:cNvSpPr>
            <a:spLocks noGrp="1"/>
          </p:cNvSpPr>
          <p:nvPr>
            <p:ph type="body" sz="quarter" idx="14"/>
          </p:nvPr>
        </p:nvSpPr>
        <p:spPr/>
        <p:txBody>
          <a:bodyPr/>
          <a:lstStyle/>
          <a:p>
            <a:pPr marL="457200" lvl="1" indent="0">
              <a:buFont typeface="Arial" panose="020B0604020202020204" pitchFamily="34" charset="0"/>
              <a:buNone/>
            </a:pPr>
            <a:r>
              <a:rPr lang="en-US" altLang="en-US" sz="1200"/>
              <a:t>Using tips from the Saint Louis Zoo, keepers constructed a push paddle painting machine that stingrays operated. </a:t>
            </a:r>
          </a:p>
          <a:p>
            <a:pPr lvl="2">
              <a:buFont typeface="Arial" panose="020B0604020202020204" pitchFamily="34" charset="0"/>
              <a:buBlip>
                <a:blip r:embed="rId4"/>
              </a:buBlip>
            </a:pPr>
            <a:r>
              <a:rPr lang="en-US" altLang="en-US" sz="1200"/>
              <a:t>Materials: </a:t>
            </a:r>
          </a:p>
          <a:p>
            <a:pPr lvl="3">
              <a:buFont typeface="Arial" panose="020B0604020202020204" pitchFamily="34" charset="0"/>
              <a:buBlip>
                <a:blip r:embed="rId4"/>
              </a:buBlip>
            </a:pPr>
            <a:r>
              <a:rPr lang="en-US" altLang="en-US" sz="1200"/>
              <a:t>PVC piping material</a:t>
            </a:r>
          </a:p>
          <a:p>
            <a:pPr lvl="3">
              <a:buFont typeface="Arial" panose="020B0604020202020204" pitchFamily="34" charset="0"/>
              <a:buBlip>
                <a:blip r:embed="rId4"/>
              </a:buBlip>
            </a:pPr>
            <a:r>
              <a:rPr lang="en-US" altLang="en-US" sz="1200"/>
              <a:t>Milk Crate to shield paint splatter</a:t>
            </a:r>
          </a:p>
          <a:p>
            <a:pPr lvl="3">
              <a:buFont typeface="Arial" panose="020B0604020202020204" pitchFamily="34" charset="0"/>
              <a:buBlip>
                <a:blip r:embed="rId4"/>
              </a:buBlip>
            </a:pPr>
            <a:r>
              <a:rPr lang="en-US" altLang="en-US" sz="1200"/>
              <a:t>HolEE-roller food ball</a:t>
            </a:r>
          </a:p>
          <a:p>
            <a:pPr lvl="3">
              <a:buFont typeface="Arial" panose="020B0604020202020204" pitchFamily="34" charset="0"/>
              <a:buBlip>
                <a:blip r:embed="rId4"/>
              </a:buBlip>
            </a:pPr>
            <a:r>
              <a:rPr lang="en-US" altLang="en-US" sz="1200"/>
              <a:t>Painting supplies</a:t>
            </a:r>
            <a:endParaRPr lang="en-US" altLang="en-US"/>
          </a:p>
        </p:txBody>
      </p:sp>
      <p:pic>
        <p:nvPicPr>
          <p:cNvPr id="5" name="Painting stingrays, HT(4).MOV">
            <a:hlinkClick r:id="" action="ppaction://media"/>
            <a:extLst>
              <a:ext uri="{FF2B5EF4-FFF2-40B4-BE49-F238E27FC236}">
                <a16:creationId xmlns:a16="http://schemas.microsoft.com/office/drawing/2014/main" id="{27DAE3A9-B630-4072-A463-3E043CF6FF1B}"/>
              </a:ext>
            </a:extLst>
          </p:cNvPr>
          <p:cNvPicPr>
            <a:picLocks noChangeAspect="1"/>
          </p:cNvPicPr>
          <p:nvPr>
            <a:videoFile r:link="rId1"/>
          </p:nvPr>
        </p:nvPicPr>
        <p:blipFill>
          <a:blip r:embed="rId5"/>
          <a:stretch>
            <a:fillRect/>
          </a:stretch>
        </p:blipFill>
        <p:spPr>
          <a:xfrm>
            <a:off x="304800" y="2438400"/>
            <a:ext cx="6911975" cy="3887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6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321884-38C0-4AAA-A730-95C854110A51}"/>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4E988B0-DFF1-4534-BF8B-42E9E2A7B4D8}" type="slidenum">
              <a:rPr lang="en-US" altLang="en-US">
                <a:solidFill>
                  <a:srgbClr val="898989"/>
                </a:solidFill>
                <a:latin typeface="Arial" panose="020B0604020202020204" pitchFamily="34" charset="0"/>
              </a:rPr>
              <a:pPr/>
              <a:t>21</a:t>
            </a:fld>
            <a:endParaRPr lang="en-US" altLang="en-US">
              <a:solidFill>
                <a:srgbClr val="898989"/>
              </a:solidFill>
              <a:latin typeface="Arial" panose="020B0604020202020204" pitchFamily="34" charset="0"/>
            </a:endParaRPr>
          </a:p>
        </p:txBody>
      </p:sp>
      <p:sp>
        <p:nvSpPr>
          <p:cNvPr id="56323" name="Text Placeholder 2">
            <a:extLst>
              <a:ext uri="{FF2B5EF4-FFF2-40B4-BE49-F238E27FC236}">
                <a16:creationId xmlns:a16="http://schemas.microsoft.com/office/drawing/2014/main" id="{6C6E25B1-82B4-4B29-AC74-0C1CB8526912}"/>
              </a:ext>
            </a:extLst>
          </p:cNvPr>
          <p:cNvSpPr>
            <a:spLocks noGrp="1"/>
          </p:cNvSpPr>
          <p:nvPr>
            <p:ph type="body" sz="quarter" idx="13"/>
          </p:nvPr>
        </p:nvSpPr>
        <p:spPr/>
        <p:txBody>
          <a:bodyPr/>
          <a:lstStyle/>
          <a:p>
            <a:r>
              <a:rPr lang="en-US" altLang="en-US"/>
              <a:t>Pup Enrichment 2014-2015</a:t>
            </a:r>
          </a:p>
        </p:txBody>
      </p:sp>
      <p:sp>
        <p:nvSpPr>
          <p:cNvPr id="4" name="Text Placeholder 3">
            <a:extLst>
              <a:ext uri="{FF2B5EF4-FFF2-40B4-BE49-F238E27FC236}">
                <a16:creationId xmlns:a16="http://schemas.microsoft.com/office/drawing/2014/main" id="{6E29E8F5-7D42-410B-8167-5030F1A0141E}"/>
              </a:ext>
            </a:extLst>
          </p:cNvPr>
          <p:cNvSpPr>
            <a:spLocks noGrp="1"/>
          </p:cNvSpPr>
          <p:nvPr>
            <p:ph type="body" sz="quarter" idx="14"/>
          </p:nvPr>
        </p:nvSpPr>
        <p:spPr/>
        <p:txBody>
          <a:bodyPr numCol="2" rtlCol="0"/>
          <a:lstStyle/>
          <a:p>
            <a:pPr fontAlgn="auto">
              <a:spcAft>
                <a:spcPts val="0"/>
              </a:spcAft>
              <a:defRPr/>
            </a:pPr>
            <a:r>
              <a:rPr lang="en-US" b="1" dirty="0"/>
              <a:t>Pup Enrichment 2014</a:t>
            </a:r>
          </a:p>
          <a:p>
            <a:pPr marL="285750" indent="-285750" fontAlgn="auto">
              <a:spcAft>
                <a:spcPts val="0"/>
              </a:spcAft>
              <a:buFont typeface="Arial" panose="020B0604020202020204" pitchFamily="34" charset="0"/>
              <a:buChar char="•"/>
              <a:defRPr/>
            </a:pPr>
            <a:r>
              <a:rPr lang="en-US" dirty="0"/>
              <a:t>Sixteen pups were born between 12/2014-4-2015</a:t>
            </a:r>
          </a:p>
          <a:p>
            <a:pPr fontAlgn="auto">
              <a:spcAft>
                <a:spcPts val="0"/>
              </a:spcAft>
              <a:defRPr/>
            </a:pPr>
            <a:r>
              <a:rPr lang="en-US" dirty="0"/>
              <a:t> 	</a:t>
            </a:r>
            <a:r>
              <a:rPr lang="en-US" sz="1700" dirty="0"/>
              <a:t>Behavioral observations:</a:t>
            </a:r>
          </a:p>
          <a:p>
            <a:pPr lvl="1" fontAlgn="auto">
              <a:spcAft>
                <a:spcPts val="0"/>
              </a:spcAft>
              <a:defRPr/>
            </a:pPr>
            <a:r>
              <a:rPr lang="en-US" sz="1200" dirty="0"/>
              <a:t>Pups were given access to enrichment in the holding tank behind the scenes</a:t>
            </a:r>
          </a:p>
          <a:p>
            <a:pPr lvl="1" fontAlgn="auto">
              <a:spcAft>
                <a:spcPts val="0"/>
              </a:spcAft>
              <a:defRPr/>
            </a:pPr>
            <a:r>
              <a:rPr lang="en-US" sz="1200" dirty="0"/>
              <a:t>Burying behavior not seen due to lack of substrate in holding tank  </a:t>
            </a:r>
          </a:p>
          <a:p>
            <a:pPr lvl="1" fontAlgn="auto">
              <a:spcAft>
                <a:spcPts val="0"/>
              </a:spcAft>
              <a:defRPr/>
            </a:pPr>
            <a:r>
              <a:rPr lang="en-US" sz="1200" dirty="0"/>
              <a:t>Hand feeding began within 1-2 months after birth</a:t>
            </a:r>
          </a:p>
          <a:p>
            <a:pPr lvl="2" fontAlgn="auto">
              <a:spcAft>
                <a:spcPts val="0"/>
              </a:spcAft>
              <a:defRPr/>
            </a:pPr>
            <a:r>
              <a:rPr lang="en-US" sz="1200" dirty="0"/>
              <a:t>Aside from a few social pups, most avoided keeper interaction until after hand feeding was consistent</a:t>
            </a:r>
          </a:p>
          <a:p>
            <a:pPr lvl="1" fontAlgn="auto">
              <a:spcAft>
                <a:spcPts val="0"/>
              </a:spcAft>
              <a:defRPr/>
            </a:pPr>
            <a:r>
              <a:rPr lang="en-US" sz="1200" dirty="0" err="1"/>
              <a:t>Spyhopping</a:t>
            </a:r>
            <a:r>
              <a:rPr lang="en-US" sz="1200" dirty="0"/>
              <a:t> behavior very prevalent in 3 stingray pups (to the extent of injury)</a:t>
            </a:r>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algn="ctr" fontAlgn="auto">
              <a:spcAft>
                <a:spcPts val="0"/>
              </a:spcAft>
              <a:defRPr/>
            </a:pPr>
            <a:endParaRPr lang="en-US" b="1" dirty="0"/>
          </a:p>
          <a:p>
            <a:pPr algn="ctr" fontAlgn="auto">
              <a:spcAft>
                <a:spcPts val="0"/>
              </a:spcAft>
              <a:defRPr/>
            </a:pPr>
            <a:r>
              <a:rPr lang="en-US" b="1" dirty="0"/>
              <a:t>Pup Enrichment 2015</a:t>
            </a:r>
          </a:p>
          <a:p>
            <a:pPr marL="285750" indent="-285750" fontAlgn="auto">
              <a:spcAft>
                <a:spcPts val="0"/>
              </a:spcAft>
              <a:buFont typeface="Arial" panose="020B0604020202020204" pitchFamily="34" charset="0"/>
              <a:buChar char="•"/>
              <a:defRPr/>
            </a:pPr>
            <a:r>
              <a:rPr lang="en-US" sz="1600" dirty="0"/>
              <a:t>Fifteen pups were born between 9/2015-11/2015</a:t>
            </a:r>
          </a:p>
          <a:p>
            <a:pPr lvl="1" fontAlgn="auto">
              <a:spcAft>
                <a:spcPts val="0"/>
              </a:spcAft>
              <a:defRPr/>
            </a:pPr>
            <a:r>
              <a:rPr lang="en-US" sz="1200" dirty="0"/>
              <a:t>Pups had access to enrichment every day starting at birth in a nursery on exhibit</a:t>
            </a:r>
          </a:p>
          <a:p>
            <a:pPr lvl="2" fontAlgn="auto">
              <a:spcAft>
                <a:spcPts val="0"/>
              </a:spcAft>
              <a:defRPr/>
            </a:pPr>
            <a:r>
              <a:rPr lang="en-US" sz="1200" dirty="0"/>
              <a:t>Hoops, </a:t>
            </a:r>
            <a:r>
              <a:rPr lang="en-US" sz="1200" dirty="0" err="1"/>
              <a:t>Kongs</a:t>
            </a:r>
            <a:r>
              <a:rPr lang="en-US" sz="1200" dirty="0"/>
              <a:t>, feeder balls</a:t>
            </a:r>
          </a:p>
          <a:p>
            <a:pPr lvl="3" fontAlgn="auto">
              <a:spcAft>
                <a:spcPts val="0"/>
              </a:spcAft>
              <a:defRPr/>
            </a:pPr>
            <a:r>
              <a:rPr lang="en-US" sz="1200" dirty="0"/>
              <a:t>Keeper taught pups how to use hoops</a:t>
            </a:r>
          </a:p>
          <a:p>
            <a:pPr fontAlgn="auto">
              <a:spcAft>
                <a:spcPts val="0"/>
              </a:spcAft>
              <a:defRPr/>
            </a:pPr>
            <a:r>
              <a:rPr lang="en-US" dirty="0"/>
              <a:t>	</a:t>
            </a:r>
            <a:r>
              <a:rPr lang="en-US" sz="1600" dirty="0"/>
              <a:t>Behavioral observations:</a:t>
            </a:r>
          </a:p>
          <a:p>
            <a:pPr lvl="1" fontAlgn="auto">
              <a:spcAft>
                <a:spcPts val="0"/>
              </a:spcAft>
              <a:defRPr/>
            </a:pPr>
            <a:r>
              <a:rPr lang="en-US" sz="1100" dirty="0"/>
              <a:t>Burying behavior was seen immediately after birth  </a:t>
            </a:r>
          </a:p>
          <a:p>
            <a:pPr lvl="1" fontAlgn="auto">
              <a:spcAft>
                <a:spcPts val="0"/>
              </a:spcAft>
              <a:defRPr/>
            </a:pPr>
            <a:r>
              <a:rPr lang="en-US" sz="1100" dirty="0"/>
              <a:t> Pups born in 2015 were more social with keeper</a:t>
            </a:r>
          </a:p>
          <a:p>
            <a:pPr lvl="2" fontAlgn="auto">
              <a:spcAft>
                <a:spcPts val="0"/>
              </a:spcAft>
              <a:defRPr/>
            </a:pPr>
            <a:r>
              <a:rPr lang="en-US" sz="1100" dirty="0"/>
              <a:t>Approached during cleanings and interacted with keeper </a:t>
            </a:r>
          </a:p>
          <a:p>
            <a:pPr lvl="2" fontAlgn="auto">
              <a:spcAft>
                <a:spcPts val="0"/>
              </a:spcAft>
              <a:defRPr/>
            </a:pPr>
            <a:r>
              <a:rPr lang="en-US" sz="1100" dirty="0"/>
              <a:t>Allowed keeper to place hands on them and around the rostrum/mouth</a:t>
            </a:r>
          </a:p>
          <a:p>
            <a:pPr lvl="1" fontAlgn="auto">
              <a:spcAft>
                <a:spcPts val="0"/>
              </a:spcAft>
              <a:defRPr/>
            </a:pPr>
            <a:r>
              <a:rPr lang="en-US" sz="1100" dirty="0"/>
              <a:t>Pups started handfeeding consistently at four days old</a:t>
            </a:r>
          </a:p>
          <a:p>
            <a:pPr lvl="1" fontAlgn="auto">
              <a:spcAft>
                <a:spcPts val="0"/>
              </a:spcAft>
              <a:defRPr/>
            </a:pPr>
            <a:r>
              <a:rPr lang="en-US" sz="1100" dirty="0" err="1"/>
              <a:t>Spyhopping</a:t>
            </a:r>
            <a:r>
              <a:rPr lang="en-US" sz="1100" dirty="0"/>
              <a:t> behavior seen occasionally in one pup, no injuries recorded</a:t>
            </a:r>
          </a:p>
          <a:p>
            <a:pPr lvl="1" indent="0" fontAlgn="auto">
              <a:spcAft>
                <a:spcPts val="0"/>
              </a:spcAft>
              <a:buFont typeface="Arial" panose="020B0604020202020204" pitchFamily="34" charset="0"/>
              <a:buNone/>
              <a:defRPr/>
            </a:pPr>
            <a:endParaRPr lang="en-US" sz="1200" dirty="0"/>
          </a:p>
        </p:txBody>
      </p:sp>
      <p:pic>
        <p:nvPicPr>
          <p:cNvPr id="56325" name="Picture 2">
            <a:extLst>
              <a:ext uri="{FF2B5EF4-FFF2-40B4-BE49-F238E27FC236}">
                <a16:creationId xmlns:a16="http://schemas.microsoft.com/office/drawing/2014/main" id="{56E36B19-9B57-4316-B5E6-C16194EFB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267200"/>
            <a:ext cx="23701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4">
            <a:extLst>
              <a:ext uri="{FF2B5EF4-FFF2-40B4-BE49-F238E27FC236}">
                <a16:creationId xmlns:a16="http://schemas.microsoft.com/office/drawing/2014/main" id="{1D6AE376-CC9B-4321-8CF5-1CF02A1134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2750" y="4800600"/>
            <a:ext cx="2935288"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52EDC3-4B90-407B-829E-D02773D59FAB}"/>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F4D8982-F452-4BE1-9490-FA9DDED067A5}" type="slidenum">
              <a:rPr lang="en-US" altLang="en-US">
                <a:solidFill>
                  <a:srgbClr val="898989"/>
                </a:solidFill>
                <a:latin typeface="Arial" panose="020B0604020202020204" pitchFamily="34" charset="0"/>
              </a:rPr>
              <a:pPr/>
              <a:t>22</a:t>
            </a:fld>
            <a:endParaRPr lang="en-US" altLang="en-US">
              <a:solidFill>
                <a:srgbClr val="898989"/>
              </a:solidFill>
              <a:latin typeface="Arial" panose="020B0604020202020204" pitchFamily="34" charset="0"/>
            </a:endParaRPr>
          </a:p>
        </p:txBody>
      </p:sp>
      <p:sp>
        <p:nvSpPr>
          <p:cNvPr id="57347" name="Text Placeholder 2">
            <a:extLst>
              <a:ext uri="{FF2B5EF4-FFF2-40B4-BE49-F238E27FC236}">
                <a16:creationId xmlns:a16="http://schemas.microsoft.com/office/drawing/2014/main" id="{60199047-F679-4E74-84E1-F43B16AAEDD7}"/>
              </a:ext>
            </a:extLst>
          </p:cNvPr>
          <p:cNvSpPr>
            <a:spLocks noGrp="1"/>
          </p:cNvSpPr>
          <p:nvPr>
            <p:ph type="body" sz="quarter" idx="13"/>
          </p:nvPr>
        </p:nvSpPr>
        <p:spPr/>
        <p:txBody>
          <a:bodyPr/>
          <a:lstStyle/>
          <a:p>
            <a:r>
              <a:rPr lang="en-US" altLang="en-US"/>
              <a:t>Social Enrichment</a:t>
            </a:r>
          </a:p>
        </p:txBody>
      </p:sp>
      <p:sp>
        <p:nvSpPr>
          <p:cNvPr id="57348" name="Text Placeholder 3">
            <a:extLst>
              <a:ext uri="{FF2B5EF4-FFF2-40B4-BE49-F238E27FC236}">
                <a16:creationId xmlns:a16="http://schemas.microsoft.com/office/drawing/2014/main" id="{3A3DC6D9-7EBC-499C-8D31-F4DCC6FA0AAE}"/>
              </a:ext>
            </a:extLst>
          </p:cNvPr>
          <p:cNvSpPr>
            <a:spLocks noGrp="1"/>
          </p:cNvSpPr>
          <p:nvPr>
            <p:ph type="body" sz="quarter" idx="14"/>
          </p:nvPr>
        </p:nvSpPr>
        <p:spPr/>
        <p:txBody>
          <a:bodyPr/>
          <a:lstStyle/>
          <a:p>
            <a:pPr algn="ctr"/>
            <a:r>
              <a:rPr lang="en-US" altLang="en-US"/>
              <a:t>2014 Pups were taught to socialize and hand feed</a:t>
            </a:r>
          </a:p>
        </p:txBody>
      </p:sp>
      <p:pic>
        <p:nvPicPr>
          <p:cNvPr id="5" name="Baby Stingrays1.m4v">
            <a:hlinkClick r:id="" action="ppaction://media"/>
            <a:extLst>
              <a:ext uri="{FF2B5EF4-FFF2-40B4-BE49-F238E27FC236}">
                <a16:creationId xmlns:a16="http://schemas.microsoft.com/office/drawing/2014/main" id="{3D8DEDF4-B3B0-44F9-A147-8F6FD16173DB}"/>
              </a:ext>
            </a:extLst>
          </p:cNvPr>
          <p:cNvPicPr>
            <a:picLocks noChangeAspect="1"/>
          </p:cNvPicPr>
          <p:nvPr>
            <a:videoFile r:link="rId1"/>
          </p:nvPr>
        </p:nvPicPr>
        <p:blipFill>
          <a:blip r:embed="rId3"/>
          <a:stretch>
            <a:fillRect/>
          </a:stretch>
        </p:blipFill>
        <p:spPr>
          <a:xfrm>
            <a:off x="304800" y="1600200"/>
            <a:ext cx="7766050" cy="436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5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9D66C8-1821-4C85-B075-5B0A57F8B5EC}"/>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8B7DDDE-2544-4A08-8ABF-4BA5BEAE822A}" type="slidenum">
              <a:rPr lang="en-US" altLang="en-US">
                <a:solidFill>
                  <a:srgbClr val="898989"/>
                </a:solidFill>
                <a:latin typeface="Arial" panose="020B0604020202020204" pitchFamily="34" charset="0"/>
              </a:rPr>
              <a:pPr/>
              <a:t>23</a:t>
            </a:fld>
            <a:endParaRPr lang="en-US" altLang="en-US">
              <a:solidFill>
                <a:srgbClr val="898989"/>
              </a:solidFill>
              <a:latin typeface="Arial" panose="020B0604020202020204" pitchFamily="34" charset="0"/>
            </a:endParaRPr>
          </a:p>
        </p:txBody>
      </p:sp>
      <p:sp>
        <p:nvSpPr>
          <p:cNvPr id="58371" name="Text Placeholder 2">
            <a:extLst>
              <a:ext uri="{FF2B5EF4-FFF2-40B4-BE49-F238E27FC236}">
                <a16:creationId xmlns:a16="http://schemas.microsoft.com/office/drawing/2014/main" id="{0145C12D-5108-4BED-9DFE-2F5858377473}"/>
              </a:ext>
            </a:extLst>
          </p:cNvPr>
          <p:cNvSpPr>
            <a:spLocks noGrp="1"/>
          </p:cNvSpPr>
          <p:nvPr>
            <p:ph type="body" sz="quarter" idx="13"/>
          </p:nvPr>
        </p:nvSpPr>
        <p:spPr/>
        <p:txBody>
          <a:bodyPr/>
          <a:lstStyle/>
          <a:p>
            <a:r>
              <a:rPr lang="en-US" altLang="en-US"/>
              <a:t>Social and Hula Hoop Enrichment</a:t>
            </a:r>
          </a:p>
        </p:txBody>
      </p:sp>
      <p:sp>
        <p:nvSpPr>
          <p:cNvPr id="58372" name="Text Placeholder 3">
            <a:extLst>
              <a:ext uri="{FF2B5EF4-FFF2-40B4-BE49-F238E27FC236}">
                <a16:creationId xmlns:a16="http://schemas.microsoft.com/office/drawing/2014/main" id="{CEBB0770-A5C0-471B-91B7-64A0DD566E1D}"/>
              </a:ext>
            </a:extLst>
          </p:cNvPr>
          <p:cNvSpPr>
            <a:spLocks noGrp="1"/>
          </p:cNvSpPr>
          <p:nvPr>
            <p:ph type="body" sz="quarter" idx="14"/>
          </p:nvPr>
        </p:nvSpPr>
        <p:spPr/>
        <p:txBody>
          <a:bodyPr/>
          <a:lstStyle/>
          <a:p>
            <a:pPr algn="ctr"/>
            <a:r>
              <a:rPr lang="en-US" altLang="en-US"/>
              <a:t>2015 Pups were taught how to use dive rings and interact with keeper the day they were born </a:t>
            </a:r>
          </a:p>
          <a:p>
            <a:endParaRPr lang="en-US" altLang="en-US"/>
          </a:p>
        </p:txBody>
      </p:sp>
      <p:pic>
        <p:nvPicPr>
          <p:cNvPr id="7" name="4C506325.mov">
            <a:hlinkClick r:id="" action="ppaction://media"/>
            <a:extLst>
              <a:ext uri="{FF2B5EF4-FFF2-40B4-BE49-F238E27FC236}">
                <a16:creationId xmlns:a16="http://schemas.microsoft.com/office/drawing/2014/main" id="{A11039E4-D18A-4778-813D-73B1A4CF57F4}"/>
              </a:ext>
            </a:extLst>
          </p:cNvPr>
          <p:cNvPicPr>
            <a:picLocks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1676400"/>
            <a:ext cx="44958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6D664C82.mov">
            <a:hlinkClick r:id="" action="ppaction://media"/>
            <a:extLst>
              <a:ext uri="{FF2B5EF4-FFF2-40B4-BE49-F238E27FC236}">
                <a16:creationId xmlns:a16="http://schemas.microsoft.com/office/drawing/2014/main" id="{6C977C9D-2740-44F8-82D9-E99C417A5B47}"/>
              </a:ext>
            </a:extLst>
          </p:cNvPr>
          <p:cNvPicPr>
            <a:picLocks noChangeAspect="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4648200" y="3429000"/>
            <a:ext cx="443706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41" fill="hold"/>
                                        <p:tgtEl>
                                          <p:spTgt spid="7"/>
                                        </p:tgtEl>
                                      </p:cBhvr>
                                    </p:cmd>
                                  </p:childTnLst>
                                </p:cTn>
                              </p:par>
                            </p:childTnLst>
                          </p:cTn>
                        </p:par>
                        <p:par>
                          <p:cTn id="7" fill="hold" nodeType="afterGroup">
                            <p:stCondLst>
                              <p:cond delay="5941"/>
                            </p:stCondLst>
                            <p:childTnLst>
                              <p:par>
                                <p:cTn id="8" presetID="1" presetClass="mediacall" presetSubtype="0" fill="hold" nodeType="afterEffect">
                                  <p:stCondLst>
                                    <p:cond delay="0"/>
                                  </p:stCondLst>
                                  <p:childTnLst>
                                    <p:cmd type="call" cmd="playFrom(0.0)">
                                      <p:cBhvr>
                                        <p:cTn id="9" dur="96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7F60CF-38BF-4D74-B9A5-F4F00159E3B8}"/>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7B599CB-8D5E-4421-B4C3-E0C1D62EF997}" type="slidenum">
              <a:rPr lang="en-US" altLang="en-US">
                <a:solidFill>
                  <a:srgbClr val="898989"/>
                </a:solidFill>
                <a:latin typeface="Arial" panose="020B0604020202020204" pitchFamily="34" charset="0"/>
              </a:rPr>
              <a:pPr/>
              <a:t>24</a:t>
            </a:fld>
            <a:endParaRPr lang="en-US" altLang="en-US">
              <a:solidFill>
                <a:srgbClr val="898989"/>
              </a:solidFill>
              <a:latin typeface="Arial" panose="020B0604020202020204" pitchFamily="34" charset="0"/>
            </a:endParaRPr>
          </a:p>
        </p:txBody>
      </p:sp>
      <p:sp>
        <p:nvSpPr>
          <p:cNvPr id="3" name="Text Placeholder 2">
            <a:extLst>
              <a:ext uri="{FF2B5EF4-FFF2-40B4-BE49-F238E27FC236}">
                <a16:creationId xmlns:a16="http://schemas.microsoft.com/office/drawing/2014/main" id="{E87D82B9-5E95-4FC5-A479-8490DFB78A00}"/>
              </a:ext>
            </a:extLst>
          </p:cNvPr>
          <p:cNvSpPr>
            <a:spLocks noGrp="1"/>
          </p:cNvSpPr>
          <p:nvPr>
            <p:ph type="body" sz="quarter" idx="13"/>
          </p:nvPr>
        </p:nvSpPr>
        <p:spPr/>
        <p:txBody>
          <a:bodyPr rtlCol="0">
            <a:normAutofit fontScale="77500" lnSpcReduction="20000"/>
          </a:bodyPr>
          <a:lstStyle/>
          <a:p>
            <a:pPr fontAlgn="auto">
              <a:spcAft>
                <a:spcPts val="0"/>
              </a:spcAft>
              <a:defRPr/>
            </a:pPr>
            <a:r>
              <a:rPr lang="en-US" dirty="0"/>
              <a:t>Possible Solution for “</a:t>
            </a:r>
            <a:r>
              <a:rPr lang="en-US" dirty="0" err="1"/>
              <a:t>Spyhopping</a:t>
            </a:r>
            <a:r>
              <a:rPr lang="en-US" dirty="0"/>
              <a:t>” Pup Behavior</a:t>
            </a:r>
          </a:p>
        </p:txBody>
      </p:sp>
      <p:sp>
        <p:nvSpPr>
          <p:cNvPr id="59396" name="Text Placeholder 3">
            <a:extLst>
              <a:ext uri="{FF2B5EF4-FFF2-40B4-BE49-F238E27FC236}">
                <a16:creationId xmlns:a16="http://schemas.microsoft.com/office/drawing/2014/main" id="{46739EA9-7489-4B03-8CEE-7691700220AD}"/>
              </a:ext>
            </a:extLst>
          </p:cNvPr>
          <p:cNvSpPr>
            <a:spLocks noGrp="1"/>
          </p:cNvSpPr>
          <p:nvPr>
            <p:ph type="body" sz="quarter" idx="14"/>
          </p:nvPr>
        </p:nvSpPr>
        <p:spPr/>
        <p:txBody>
          <a:bodyPr/>
          <a:lstStyle/>
          <a:p>
            <a:endParaRPr lang="en-US" altLang="en-US"/>
          </a:p>
        </p:txBody>
      </p:sp>
      <p:pic>
        <p:nvPicPr>
          <p:cNvPr id="5" name="Picture 2">
            <a:extLst>
              <a:ext uri="{FF2B5EF4-FFF2-40B4-BE49-F238E27FC236}">
                <a16:creationId xmlns:a16="http://schemas.microsoft.com/office/drawing/2014/main" id="{64CE12CF-02C8-4B78-8DA6-DC727B5385E7}"/>
              </a:ext>
            </a:extLst>
          </p:cNvPr>
          <p:cNvPicPr>
            <a:picLocks noChangeAspect="1" noChangeArrowheads="1"/>
          </p:cNvPicPr>
          <p:nvPr/>
        </p:nvPicPr>
        <p:blipFill>
          <a:blip r:embed="rId3"/>
          <a:srcRect/>
          <a:stretch>
            <a:fillRect/>
          </a:stretch>
        </p:blipFill>
        <p:spPr bwMode="auto">
          <a:xfrm>
            <a:off x="152400" y="1143000"/>
            <a:ext cx="42672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6" name="Picture 3">
            <a:extLst>
              <a:ext uri="{FF2B5EF4-FFF2-40B4-BE49-F238E27FC236}">
                <a16:creationId xmlns:a16="http://schemas.microsoft.com/office/drawing/2014/main" id="{9F457EA0-1D1D-4DAE-B1DD-B97AE053A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288" y="990600"/>
            <a:ext cx="3479800" cy="4640263"/>
          </a:xfrm>
          <a:prstGeom prst="rect">
            <a:avLst/>
          </a:prstGeom>
          <a:noFill/>
          <a:ln w="38100" cap="sq">
            <a:solidFill>
              <a:srgbClr val="000000"/>
            </a:solidFill>
            <a:miter lim="800000"/>
            <a:headEnd/>
            <a:tailEnd/>
          </a:ln>
          <a:effectLst>
            <a:outerShdw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044F49-7B41-442D-A85F-10CCDCC8971F}"/>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7D61CF4-3219-42F4-B0E2-41A213D3DB89}" type="slidenum">
              <a:rPr lang="en-US" altLang="en-US">
                <a:solidFill>
                  <a:srgbClr val="898989"/>
                </a:solidFill>
                <a:latin typeface="Arial" panose="020B0604020202020204" pitchFamily="34" charset="0"/>
              </a:rPr>
              <a:pPr/>
              <a:t>25</a:t>
            </a:fld>
            <a:endParaRPr lang="en-US" altLang="en-US">
              <a:solidFill>
                <a:srgbClr val="898989"/>
              </a:solidFill>
              <a:latin typeface="Arial" panose="020B0604020202020204" pitchFamily="34" charset="0"/>
            </a:endParaRPr>
          </a:p>
        </p:txBody>
      </p:sp>
      <p:sp>
        <p:nvSpPr>
          <p:cNvPr id="60419" name="Text Placeholder 2">
            <a:extLst>
              <a:ext uri="{FF2B5EF4-FFF2-40B4-BE49-F238E27FC236}">
                <a16:creationId xmlns:a16="http://schemas.microsoft.com/office/drawing/2014/main" id="{90E9B6D1-4382-4F9F-88D7-9935D957A1C3}"/>
              </a:ext>
            </a:extLst>
          </p:cNvPr>
          <p:cNvSpPr>
            <a:spLocks noGrp="1"/>
          </p:cNvSpPr>
          <p:nvPr>
            <p:ph type="body" sz="quarter" idx="13"/>
          </p:nvPr>
        </p:nvSpPr>
        <p:spPr/>
        <p:txBody>
          <a:bodyPr/>
          <a:lstStyle/>
          <a:p>
            <a:r>
              <a:rPr lang="en-US" altLang="en-US"/>
              <a:t>Interesting Observations</a:t>
            </a:r>
          </a:p>
        </p:txBody>
      </p:sp>
      <p:sp>
        <p:nvSpPr>
          <p:cNvPr id="4" name="Text Placeholder 3">
            <a:extLst>
              <a:ext uri="{FF2B5EF4-FFF2-40B4-BE49-F238E27FC236}">
                <a16:creationId xmlns:a16="http://schemas.microsoft.com/office/drawing/2014/main" id="{311FB11A-80A0-422A-8ED0-0C433BEC891C}"/>
              </a:ext>
            </a:extLst>
          </p:cNvPr>
          <p:cNvSpPr>
            <a:spLocks noGrp="1"/>
          </p:cNvSpPr>
          <p:nvPr>
            <p:ph type="body" sz="quarter" idx="14"/>
          </p:nvPr>
        </p:nvSpPr>
        <p:spPr/>
        <p:txBody>
          <a:bodyPr rtlCol="0">
            <a:normAutofit lnSpcReduction="10000"/>
          </a:bodyPr>
          <a:lstStyle/>
          <a:p>
            <a:pPr fontAlgn="auto">
              <a:spcAft>
                <a:spcPts val="0"/>
              </a:spcAft>
              <a:defRPr/>
            </a:pPr>
            <a:r>
              <a:rPr lang="en-US" dirty="0"/>
              <a:t>The two stingrays </a:t>
            </a:r>
            <a:r>
              <a:rPr lang="en-US" b="1" dirty="0"/>
              <a:t>with the most advanced training </a:t>
            </a:r>
            <a:r>
              <a:rPr lang="en-US" dirty="0"/>
              <a:t>(agility set and retrieval)</a:t>
            </a:r>
          </a:p>
          <a:p>
            <a:pPr lvl="1" fontAlgn="auto">
              <a:spcAft>
                <a:spcPts val="0"/>
              </a:spcAft>
              <a:buFont typeface="Arial" panose="020B0604020202020204" pitchFamily="34" charset="0"/>
              <a:buBlip>
                <a:blip r:embed="rId3"/>
              </a:buBlip>
              <a:defRPr/>
            </a:pPr>
            <a:r>
              <a:rPr lang="en-US" sz="1800" b="1" dirty="0"/>
              <a:t>Developed the most social behaviors</a:t>
            </a:r>
            <a:r>
              <a:rPr lang="en-US" sz="1800" dirty="0"/>
              <a:t> with guests and with keepers</a:t>
            </a:r>
          </a:p>
          <a:p>
            <a:pPr lvl="1" fontAlgn="auto">
              <a:spcAft>
                <a:spcPts val="0"/>
              </a:spcAft>
              <a:buFont typeface="Arial" panose="020B0604020202020204" pitchFamily="34" charset="0"/>
              <a:buBlip>
                <a:blip r:embed="rId3"/>
              </a:buBlip>
              <a:defRPr/>
            </a:pPr>
            <a:r>
              <a:rPr lang="en-US" sz="1800" b="1" dirty="0"/>
              <a:t>First to approach new </a:t>
            </a:r>
            <a:r>
              <a:rPr lang="en-US" sz="1800" dirty="0"/>
              <a:t>enrichment devices</a:t>
            </a:r>
          </a:p>
          <a:p>
            <a:pPr lvl="1" fontAlgn="auto">
              <a:spcAft>
                <a:spcPts val="0"/>
              </a:spcAft>
              <a:buFont typeface="Arial" panose="020B0604020202020204" pitchFamily="34" charset="0"/>
              <a:buBlip>
                <a:blip r:embed="rId3"/>
              </a:buBlip>
              <a:defRPr/>
            </a:pPr>
            <a:r>
              <a:rPr lang="en-US" sz="1800" b="1" dirty="0"/>
              <a:t>First to figure out</a:t>
            </a:r>
            <a:r>
              <a:rPr lang="en-US" sz="1800" dirty="0"/>
              <a:t> the correct way to operate new enrichment.. </a:t>
            </a:r>
          </a:p>
          <a:p>
            <a:pPr lvl="1" fontAlgn="auto">
              <a:spcAft>
                <a:spcPts val="0"/>
              </a:spcAft>
              <a:buFont typeface="Arial" panose="020B0604020202020204" pitchFamily="34" charset="0"/>
              <a:buBlip>
                <a:blip r:embed="rId3"/>
              </a:buBlip>
              <a:defRPr/>
            </a:pPr>
            <a:r>
              <a:rPr lang="en-US" sz="1800" dirty="0"/>
              <a:t>Most likely to </a:t>
            </a:r>
            <a:r>
              <a:rPr lang="en-US" sz="1800" b="1" dirty="0"/>
              <a:t>return to the enrichment repeatedly</a:t>
            </a:r>
          </a:p>
          <a:p>
            <a:pPr lvl="1" fontAlgn="auto">
              <a:spcAft>
                <a:spcPts val="0"/>
              </a:spcAft>
              <a:buFont typeface="Arial" panose="020B0604020202020204" pitchFamily="34" charset="0"/>
              <a:buBlip>
                <a:blip r:embed="rId3"/>
              </a:buBlip>
              <a:defRPr/>
            </a:pPr>
            <a:r>
              <a:rPr lang="en-US" sz="1800" b="1" dirty="0"/>
              <a:t>Breeding influences? </a:t>
            </a:r>
          </a:p>
          <a:p>
            <a:pPr lvl="2" fontAlgn="auto">
              <a:spcAft>
                <a:spcPts val="0"/>
              </a:spcAft>
              <a:buFont typeface="Arial" panose="020B0604020202020204" pitchFamily="34" charset="0"/>
              <a:buBlip>
                <a:blip r:embed="rId3"/>
              </a:buBlip>
              <a:defRPr/>
            </a:pPr>
            <a:r>
              <a:rPr lang="en-US" sz="1400" b="1" dirty="0"/>
              <a:t>Year before enrichment program was initiated</a:t>
            </a:r>
            <a:r>
              <a:rPr lang="en-US" sz="1400" b="1"/>
              <a:t>: 5 </a:t>
            </a:r>
            <a:r>
              <a:rPr lang="en-US" sz="1400" b="1" dirty="0"/>
              <a:t>pups born</a:t>
            </a:r>
          </a:p>
          <a:p>
            <a:pPr lvl="2" fontAlgn="auto">
              <a:spcAft>
                <a:spcPts val="0"/>
              </a:spcAft>
              <a:buFont typeface="Arial" panose="020B0604020202020204" pitchFamily="34" charset="0"/>
              <a:buBlip>
                <a:blip r:embed="rId3"/>
              </a:buBlip>
              <a:defRPr/>
            </a:pPr>
            <a:r>
              <a:rPr lang="en-US" sz="1400" b="1" dirty="0"/>
              <a:t>First year of program-16 pups born</a:t>
            </a:r>
          </a:p>
          <a:p>
            <a:pPr lvl="2" fontAlgn="auto">
              <a:spcAft>
                <a:spcPts val="0"/>
              </a:spcAft>
              <a:buFont typeface="Arial" panose="020B0604020202020204" pitchFamily="34" charset="0"/>
              <a:buBlip>
                <a:blip r:embed="rId3"/>
              </a:buBlip>
              <a:defRPr/>
            </a:pPr>
            <a:r>
              <a:rPr lang="en-US" sz="1400" b="1" dirty="0"/>
              <a:t>Second year of program-15 pups born</a:t>
            </a:r>
          </a:p>
          <a:p>
            <a:pPr lvl="3" fontAlgn="auto">
              <a:spcAft>
                <a:spcPts val="0"/>
              </a:spcAft>
              <a:buFont typeface="Arial" panose="020B0604020202020204" pitchFamily="34" charset="0"/>
              <a:buBlip>
                <a:blip r:embed="rId3"/>
              </a:buBlip>
              <a:defRPr/>
            </a:pPr>
            <a:r>
              <a:rPr lang="en-US" sz="1400" dirty="0"/>
              <a:t>Decrease in the number of ‘</a:t>
            </a:r>
            <a:r>
              <a:rPr lang="en-US" sz="1400" dirty="0" err="1"/>
              <a:t>spyhopping</a:t>
            </a:r>
            <a:r>
              <a:rPr lang="en-US" sz="1400" dirty="0"/>
              <a:t>’ behaviors, no injuries </a:t>
            </a:r>
          </a:p>
          <a:p>
            <a:pPr fontAlgn="auto">
              <a:spcAft>
                <a:spcPts val="0"/>
              </a:spcAft>
              <a:defRPr/>
            </a:pPr>
            <a:r>
              <a:rPr lang="en-US" dirty="0"/>
              <a:t>Rest of the rays in general:</a:t>
            </a:r>
          </a:p>
          <a:p>
            <a:pPr fontAlgn="auto">
              <a:spcAft>
                <a:spcPts val="0"/>
              </a:spcAft>
              <a:defRPr/>
            </a:pPr>
            <a:r>
              <a:rPr lang="en-US" dirty="0"/>
              <a:t>When enrichment was given on crowded days:</a:t>
            </a:r>
          </a:p>
          <a:p>
            <a:pPr marL="457200" lvl="1" indent="0" fontAlgn="auto">
              <a:spcAft>
                <a:spcPts val="0"/>
              </a:spcAft>
              <a:buFont typeface="Arial" panose="020B0604020202020204" pitchFamily="34" charset="0"/>
              <a:buNone/>
              <a:defRPr/>
            </a:pPr>
            <a:r>
              <a:rPr lang="en-US" sz="1800" b="1" dirty="0"/>
              <a:t>Decreased </a:t>
            </a:r>
          </a:p>
          <a:p>
            <a:pPr lvl="1" fontAlgn="auto">
              <a:spcAft>
                <a:spcPts val="0"/>
              </a:spcAft>
              <a:buFont typeface="Arial" panose="020B0604020202020204" pitchFamily="34" charset="0"/>
              <a:buBlip>
                <a:blip r:embed="rId3"/>
              </a:buBlip>
              <a:defRPr/>
            </a:pPr>
            <a:r>
              <a:rPr lang="en-US" sz="1800" b="1" dirty="0"/>
              <a:t>Tight schooling </a:t>
            </a:r>
            <a:r>
              <a:rPr lang="en-US" sz="1800" dirty="0"/>
              <a:t>(swimming very closely and fast together to avoid danger to any directions)</a:t>
            </a:r>
          </a:p>
          <a:p>
            <a:pPr lvl="1" fontAlgn="auto">
              <a:spcAft>
                <a:spcPts val="0"/>
              </a:spcAft>
              <a:buFont typeface="Arial" panose="020B0604020202020204" pitchFamily="34" charset="0"/>
              <a:buBlip>
                <a:blip r:embed="rId3"/>
              </a:buBlip>
              <a:defRPr/>
            </a:pPr>
            <a:r>
              <a:rPr lang="en-US" sz="1800" b="1" dirty="0"/>
              <a:t>Spiraling</a:t>
            </a:r>
            <a:r>
              <a:rPr lang="en-US" sz="1800" dirty="0"/>
              <a:t> (more individual based, in the middle of the tank, away from animals and guests (row boat with only one paddle, circling in one spot, but not going anywhere)</a:t>
            </a:r>
          </a:p>
          <a:p>
            <a:pPr fontAlgn="auto">
              <a:spcAft>
                <a:spcPts val="0"/>
              </a:spcAft>
              <a:defRPr/>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ADC512-7F5C-4361-922A-EFB2443E1F2B}"/>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93AB75C-F94F-41BB-91B3-EAD73439C98E}" type="slidenum">
              <a:rPr lang="en-US" altLang="en-US">
                <a:solidFill>
                  <a:srgbClr val="898989"/>
                </a:solidFill>
                <a:latin typeface="Arial" panose="020B0604020202020204" pitchFamily="34" charset="0"/>
              </a:rPr>
              <a:pPr/>
              <a:t>26</a:t>
            </a:fld>
            <a:endParaRPr lang="en-US" altLang="en-US">
              <a:solidFill>
                <a:srgbClr val="898989"/>
              </a:solidFill>
              <a:latin typeface="Arial" panose="020B0604020202020204" pitchFamily="34" charset="0"/>
            </a:endParaRPr>
          </a:p>
        </p:txBody>
      </p:sp>
      <p:sp>
        <p:nvSpPr>
          <p:cNvPr id="61443" name="Text Placeholder 2">
            <a:extLst>
              <a:ext uri="{FF2B5EF4-FFF2-40B4-BE49-F238E27FC236}">
                <a16:creationId xmlns:a16="http://schemas.microsoft.com/office/drawing/2014/main" id="{E7F9261F-BCBB-44D8-A453-F2FDD3D33AE6}"/>
              </a:ext>
            </a:extLst>
          </p:cNvPr>
          <p:cNvSpPr>
            <a:spLocks noGrp="1"/>
          </p:cNvSpPr>
          <p:nvPr>
            <p:ph type="body" sz="quarter" idx="13"/>
          </p:nvPr>
        </p:nvSpPr>
        <p:spPr/>
        <p:txBody>
          <a:bodyPr/>
          <a:lstStyle/>
          <a:p>
            <a:r>
              <a:rPr lang="en-US" altLang="en-US"/>
              <a:t>Enrichment and Media</a:t>
            </a:r>
          </a:p>
        </p:txBody>
      </p:sp>
      <p:sp>
        <p:nvSpPr>
          <p:cNvPr id="61444" name="Text Placeholder 3">
            <a:extLst>
              <a:ext uri="{FF2B5EF4-FFF2-40B4-BE49-F238E27FC236}">
                <a16:creationId xmlns:a16="http://schemas.microsoft.com/office/drawing/2014/main" id="{6DFFE0FE-8E44-4FAE-9CD9-75CBDEB2CC3E}"/>
              </a:ext>
            </a:extLst>
          </p:cNvPr>
          <p:cNvSpPr>
            <a:spLocks noGrp="1"/>
          </p:cNvSpPr>
          <p:nvPr>
            <p:ph type="body" sz="quarter" idx="14"/>
          </p:nvPr>
        </p:nvSpPr>
        <p:spPr/>
        <p:txBody>
          <a:bodyPr/>
          <a:lstStyle/>
          <a:p>
            <a:r>
              <a:rPr lang="en-US" altLang="en-US" sz="1600"/>
              <a:t>Stingray Bay is the highest paid for exhibit at the zoo. </a:t>
            </a:r>
          </a:p>
          <a:p>
            <a:r>
              <a:rPr lang="en-US" altLang="en-US" sz="1600"/>
              <a:t>The enrichment at the bay has received a lot of attention from guests and from fellow zoo employees. </a:t>
            </a:r>
          </a:p>
          <a:p>
            <a:r>
              <a:rPr lang="en-US" altLang="en-US" sz="1600"/>
              <a:t>Promotional activities with the media</a:t>
            </a:r>
          </a:p>
          <a:p>
            <a:pPr lvl="1">
              <a:buFont typeface="Arial" panose="020B0604020202020204" pitchFamily="34" charset="0"/>
              <a:buBlip>
                <a:blip r:embed="rId3"/>
              </a:buBlip>
            </a:pPr>
            <a:r>
              <a:rPr lang="en-US" altLang="en-US" sz="1400"/>
              <a:t>Increasing revenue for paid exhibit</a:t>
            </a:r>
          </a:p>
          <a:p>
            <a:pPr lvl="1">
              <a:buFont typeface="Arial" panose="020B0604020202020204" pitchFamily="34" charset="0"/>
              <a:buBlip>
                <a:blip r:embed="rId3"/>
              </a:buBlip>
            </a:pPr>
            <a:r>
              <a:rPr lang="en-US" altLang="en-US" sz="1400"/>
              <a:t>Superbowl prediction, World Ocean Day </a:t>
            </a:r>
          </a:p>
          <a:p>
            <a:pPr lvl="1">
              <a:buFont typeface="Arial" panose="020B0604020202020204" pitchFamily="34" charset="0"/>
              <a:buBlip>
                <a:blip r:embed="rId3"/>
              </a:buBlip>
            </a:pPr>
            <a:r>
              <a:rPr lang="en-US" altLang="en-US" sz="1400"/>
              <a:t>Publication in Drum and Croaker</a:t>
            </a:r>
          </a:p>
          <a:p>
            <a:pPr lvl="1">
              <a:buFont typeface="Arial" panose="020B0604020202020204" pitchFamily="34" charset="0"/>
              <a:buBlip>
                <a:blip r:embed="rId3"/>
              </a:buBlip>
            </a:pPr>
            <a:r>
              <a:rPr lang="en-US" altLang="en-US" sz="1400"/>
              <a:t>Facebook training video	</a:t>
            </a:r>
          </a:p>
          <a:p>
            <a:pPr lvl="2">
              <a:buFont typeface="Arial" panose="020B0604020202020204" pitchFamily="34" charset="0"/>
              <a:buBlip>
                <a:blip r:embed="rId3"/>
              </a:buBlip>
            </a:pPr>
            <a:r>
              <a:rPr lang="en-US" altLang="en-US" sz="1200"/>
              <a:t>Over 140,000 views </a:t>
            </a:r>
          </a:p>
          <a:p>
            <a:pPr lvl="2">
              <a:buFont typeface="Arial" panose="020B0604020202020204" pitchFamily="34" charset="0"/>
              <a:buBlip>
                <a:blip r:embed="rId3"/>
              </a:buBlip>
            </a:pPr>
            <a:r>
              <a:rPr lang="en-US" altLang="en-US" sz="1200"/>
              <a:t>Guests want to meet Annie</a:t>
            </a:r>
          </a:p>
          <a:p>
            <a:pPr lvl="2">
              <a:buFont typeface="Arial" panose="020B0604020202020204" pitchFamily="34" charset="0"/>
              <a:buBlip>
                <a:blip r:embed="rId3"/>
              </a:buBlip>
            </a:pPr>
            <a:r>
              <a:rPr lang="en-US" altLang="en-US" sz="1200"/>
              <a:t>Visitors from around the world</a:t>
            </a:r>
          </a:p>
          <a:p>
            <a:pPr lvl="2">
              <a:buFont typeface="Arial" panose="020B0604020202020204" pitchFamily="34" charset="0"/>
              <a:buBlip>
                <a:blip r:embed="rId3"/>
              </a:buBlip>
            </a:pPr>
            <a:r>
              <a:rPr lang="en-US" altLang="en-US" sz="1200"/>
              <a:t>National Geographic</a:t>
            </a:r>
          </a:p>
          <a:p>
            <a:endParaRPr lang="en-US" altLang="en-US"/>
          </a:p>
        </p:txBody>
      </p:sp>
      <p:pic>
        <p:nvPicPr>
          <p:cNvPr id="7" name="Picture 6">
            <a:extLst>
              <a:ext uri="{FF2B5EF4-FFF2-40B4-BE49-F238E27FC236}">
                <a16:creationId xmlns:a16="http://schemas.microsoft.com/office/drawing/2014/main" id="{73D57514-0DBF-4C4D-8E08-6E410B46EDB8}"/>
              </a:ext>
            </a:extLst>
          </p:cNvPr>
          <p:cNvPicPr>
            <a:picLocks noChangeAspect="1"/>
          </p:cNvPicPr>
          <p:nvPr/>
        </p:nvPicPr>
        <p:blipFill>
          <a:blip r:embed="rId4"/>
          <a:stretch>
            <a:fillRect/>
          </a:stretch>
        </p:blipFill>
        <p:spPr>
          <a:xfrm>
            <a:off x="5657850" y="4648200"/>
            <a:ext cx="3413125"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46" name="Picture 7">
            <a:extLst>
              <a:ext uri="{FF2B5EF4-FFF2-40B4-BE49-F238E27FC236}">
                <a16:creationId xmlns:a16="http://schemas.microsoft.com/office/drawing/2014/main" id="{D030623E-7C32-4D4D-851B-8EA8DCBC78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676400"/>
            <a:ext cx="2114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8">
            <a:extLst>
              <a:ext uri="{FF2B5EF4-FFF2-40B4-BE49-F238E27FC236}">
                <a16:creationId xmlns:a16="http://schemas.microsoft.com/office/drawing/2014/main" id="{6A8B87C2-8B87-47AA-99C8-802C87A741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087813"/>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9">
            <a:extLst>
              <a:ext uri="{FF2B5EF4-FFF2-40B4-BE49-F238E27FC236}">
                <a16:creationId xmlns:a16="http://schemas.microsoft.com/office/drawing/2014/main" id="{F2BBB13B-B854-43B3-9034-B040F2D7639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979988"/>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0">
            <a:extLst>
              <a:ext uri="{FF2B5EF4-FFF2-40B4-BE49-F238E27FC236}">
                <a16:creationId xmlns:a16="http://schemas.microsoft.com/office/drawing/2014/main" id="{650B0A7C-158C-4E5A-9997-8F36A80A20E2}"/>
              </a:ext>
            </a:extLst>
          </p:cNvPr>
          <p:cNvPicPr>
            <a:picLocks noChangeAspect="1"/>
          </p:cNvPicPr>
          <p:nvPr/>
        </p:nvPicPr>
        <p:blipFill>
          <a:blip r:embed="rId8">
            <a:extLst>
              <a:ext uri="{28A0092B-C50C-407E-A947-70E740481C1C}">
                <a14:useLocalDpi xmlns:a14="http://schemas.microsoft.com/office/drawing/2010/main" val="0"/>
              </a:ext>
            </a:extLst>
          </a:blip>
          <a:srcRect t="30000" b="159"/>
          <a:stretch>
            <a:fillRect/>
          </a:stretch>
        </p:blipFill>
        <p:spPr bwMode="auto">
          <a:xfrm>
            <a:off x="4800600" y="1833563"/>
            <a:ext cx="2263775"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F0C3C-1ECC-482C-BC28-D2BDC7B9EDEB}"/>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A719778-3E97-47AE-814A-1A696FCC4694}" type="slidenum">
              <a:rPr lang="en-US" altLang="en-US">
                <a:solidFill>
                  <a:srgbClr val="898989"/>
                </a:solidFill>
                <a:latin typeface="Arial" panose="020B0604020202020204" pitchFamily="34" charset="0"/>
              </a:rPr>
              <a:pPr/>
              <a:t>27</a:t>
            </a:fld>
            <a:endParaRPr lang="en-US" altLang="en-US">
              <a:solidFill>
                <a:srgbClr val="898989"/>
              </a:solidFill>
              <a:latin typeface="Arial" panose="020B0604020202020204" pitchFamily="34" charset="0"/>
            </a:endParaRPr>
          </a:p>
        </p:txBody>
      </p:sp>
      <p:sp>
        <p:nvSpPr>
          <p:cNvPr id="62467" name="Text Placeholder 2">
            <a:extLst>
              <a:ext uri="{FF2B5EF4-FFF2-40B4-BE49-F238E27FC236}">
                <a16:creationId xmlns:a16="http://schemas.microsoft.com/office/drawing/2014/main" id="{57205219-B812-4777-A987-2F2DE1C77F0A}"/>
              </a:ext>
            </a:extLst>
          </p:cNvPr>
          <p:cNvSpPr>
            <a:spLocks noGrp="1"/>
          </p:cNvSpPr>
          <p:nvPr>
            <p:ph type="body" sz="quarter" idx="13"/>
          </p:nvPr>
        </p:nvSpPr>
        <p:spPr/>
        <p:txBody>
          <a:bodyPr/>
          <a:lstStyle/>
          <a:p>
            <a:r>
              <a:rPr lang="en-US" altLang="en-US"/>
              <a:t>Spreading the Word</a:t>
            </a:r>
          </a:p>
        </p:txBody>
      </p:sp>
      <p:sp>
        <p:nvSpPr>
          <p:cNvPr id="62468" name="Text Placeholder 3">
            <a:extLst>
              <a:ext uri="{FF2B5EF4-FFF2-40B4-BE49-F238E27FC236}">
                <a16:creationId xmlns:a16="http://schemas.microsoft.com/office/drawing/2014/main" id="{78CB2CDE-2FED-4056-B132-C38BB15CEC29}"/>
              </a:ext>
            </a:extLst>
          </p:cNvPr>
          <p:cNvSpPr>
            <a:spLocks noGrp="1"/>
          </p:cNvSpPr>
          <p:nvPr>
            <p:ph type="body" sz="quarter" idx="14"/>
          </p:nvPr>
        </p:nvSpPr>
        <p:spPr/>
        <p:txBody>
          <a:bodyPr/>
          <a:lstStyle/>
          <a:p>
            <a:r>
              <a:rPr lang="en-US" altLang="en-US"/>
              <a:t>Jacksonville Zoo and Gardens, FL</a:t>
            </a:r>
          </a:p>
          <a:p>
            <a:endParaRPr lang="en-US" altLang="en-US"/>
          </a:p>
        </p:txBody>
      </p:sp>
      <p:pic>
        <p:nvPicPr>
          <p:cNvPr id="5" name="Picture 4">
            <a:extLst>
              <a:ext uri="{FF2B5EF4-FFF2-40B4-BE49-F238E27FC236}">
                <a16:creationId xmlns:a16="http://schemas.microsoft.com/office/drawing/2014/main" id="{D7D70025-495C-40F7-BFE8-86DCF9A53BB6}"/>
              </a:ext>
            </a:extLst>
          </p:cNvPr>
          <p:cNvPicPr>
            <a:picLocks noChangeAspect="1"/>
          </p:cNvPicPr>
          <p:nvPr/>
        </p:nvPicPr>
        <p:blipFill>
          <a:blip r:embed="rId3" cstate="print">
            <a:extLst/>
          </a:blip>
          <a:stretch>
            <a:fillRect/>
          </a:stretch>
        </p:blipFill>
        <p:spPr>
          <a:xfrm>
            <a:off x="1219200" y="2057400"/>
            <a:ext cx="6096000" cy="3429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6C0085-4871-4DDF-B5E4-34A5A00CAED6}"/>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E101AAD-323A-47A9-A4B5-1C407CE10306}" type="slidenum">
              <a:rPr lang="en-US" altLang="en-US">
                <a:solidFill>
                  <a:srgbClr val="898989"/>
                </a:solidFill>
                <a:latin typeface="Arial" panose="020B0604020202020204" pitchFamily="34" charset="0"/>
              </a:rPr>
              <a:pPr/>
              <a:t>28</a:t>
            </a:fld>
            <a:endParaRPr lang="en-US" altLang="en-US">
              <a:solidFill>
                <a:srgbClr val="898989"/>
              </a:solidFill>
              <a:latin typeface="Arial" panose="020B0604020202020204" pitchFamily="34" charset="0"/>
            </a:endParaRPr>
          </a:p>
        </p:txBody>
      </p:sp>
      <p:sp>
        <p:nvSpPr>
          <p:cNvPr id="63491" name="Text Placeholder 2">
            <a:extLst>
              <a:ext uri="{FF2B5EF4-FFF2-40B4-BE49-F238E27FC236}">
                <a16:creationId xmlns:a16="http://schemas.microsoft.com/office/drawing/2014/main" id="{DA31EAD2-1378-4039-8AB4-544FD0D3BD70}"/>
              </a:ext>
            </a:extLst>
          </p:cNvPr>
          <p:cNvSpPr>
            <a:spLocks noGrp="1"/>
          </p:cNvSpPr>
          <p:nvPr>
            <p:ph type="body" sz="quarter" idx="13"/>
          </p:nvPr>
        </p:nvSpPr>
        <p:spPr/>
        <p:txBody>
          <a:bodyPr/>
          <a:lstStyle/>
          <a:p>
            <a:r>
              <a:rPr lang="en-US" altLang="en-US"/>
              <a:t>Acknowledgements </a:t>
            </a:r>
          </a:p>
        </p:txBody>
      </p:sp>
      <p:sp>
        <p:nvSpPr>
          <p:cNvPr id="63492" name="Text Placeholder 3">
            <a:extLst>
              <a:ext uri="{FF2B5EF4-FFF2-40B4-BE49-F238E27FC236}">
                <a16:creationId xmlns:a16="http://schemas.microsoft.com/office/drawing/2014/main" id="{048EAE61-CABB-495A-B310-331C90ADC3AE}"/>
              </a:ext>
            </a:extLst>
          </p:cNvPr>
          <p:cNvSpPr>
            <a:spLocks noGrp="1"/>
          </p:cNvSpPr>
          <p:nvPr>
            <p:ph type="body" sz="quarter" idx="14"/>
          </p:nvPr>
        </p:nvSpPr>
        <p:spPr>
          <a:xfrm>
            <a:off x="152400" y="1295400"/>
            <a:ext cx="8839200" cy="5029200"/>
          </a:xfrm>
        </p:spPr>
        <p:txBody>
          <a:bodyPr/>
          <a:lstStyle/>
          <a:p>
            <a:pPr algn="ctr"/>
            <a:r>
              <a:rPr lang="en-US" altLang="en-US" sz="3200"/>
              <a:t>Special thanks to the Phoenix Zoo Management for supporting behavioral enrichment and for all keepers who take time to provide proper enrichment for their animals on a daily basis.</a:t>
            </a:r>
          </a:p>
          <a:p>
            <a:pPr algn="ctr"/>
            <a:r>
              <a:rPr lang="en-US" altLang="en-US" sz="320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0B142-A2F8-438F-88B9-077A3AA4039F}"/>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4BC6A3B-1500-46BB-96EB-6A34B2FCADDE}" type="slidenum">
              <a:rPr lang="en-US" altLang="en-US">
                <a:solidFill>
                  <a:srgbClr val="898989"/>
                </a:solidFill>
                <a:latin typeface="Arial" panose="020B0604020202020204" pitchFamily="34" charset="0"/>
              </a:rPr>
              <a:pPr/>
              <a:t>29</a:t>
            </a:fld>
            <a:endParaRPr lang="en-US" altLang="en-US">
              <a:solidFill>
                <a:srgbClr val="898989"/>
              </a:solidFill>
              <a:latin typeface="Arial" panose="020B0604020202020204" pitchFamily="34" charset="0"/>
            </a:endParaRPr>
          </a:p>
        </p:txBody>
      </p:sp>
      <p:sp>
        <p:nvSpPr>
          <p:cNvPr id="64515" name="Text Placeholder 2">
            <a:extLst>
              <a:ext uri="{FF2B5EF4-FFF2-40B4-BE49-F238E27FC236}">
                <a16:creationId xmlns:a16="http://schemas.microsoft.com/office/drawing/2014/main" id="{976BFDD3-82B1-4506-AA2C-9446A208AFE5}"/>
              </a:ext>
            </a:extLst>
          </p:cNvPr>
          <p:cNvSpPr>
            <a:spLocks noGrp="1"/>
          </p:cNvSpPr>
          <p:nvPr>
            <p:ph type="body" sz="quarter" idx="13"/>
          </p:nvPr>
        </p:nvSpPr>
        <p:spPr/>
        <p:txBody>
          <a:bodyPr/>
          <a:lstStyle/>
          <a:p>
            <a:r>
              <a:rPr lang="en-US" altLang="en-US"/>
              <a:t>References </a:t>
            </a:r>
          </a:p>
        </p:txBody>
      </p:sp>
      <p:sp>
        <p:nvSpPr>
          <p:cNvPr id="4" name="Text Placeholder 3">
            <a:extLst>
              <a:ext uri="{FF2B5EF4-FFF2-40B4-BE49-F238E27FC236}">
                <a16:creationId xmlns:a16="http://schemas.microsoft.com/office/drawing/2014/main" id="{4E1A9870-143A-46D8-A11B-B9ABD67E43DE}"/>
              </a:ext>
            </a:extLst>
          </p:cNvPr>
          <p:cNvSpPr>
            <a:spLocks noGrp="1"/>
          </p:cNvSpPr>
          <p:nvPr>
            <p:ph type="body" sz="quarter" idx="14"/>
          </p:nvPr>
        </p:nvSpPr>
        <p:spPr/>
        <p:txBody>
          <a:bodyPr rtlCol="0">
            <a:normAutofit lnSpcReduction="10000"/>
          </a:bodyPr>
          <a:lstStyle/>
          <a:p>
            <a:pPr marL="285750" indent="-285750" fontAlgn="auto">
              <a:spcAft>
                <a:spcPts val="0"/>
              </a:spcAft>
              <a:buFont typeface="Arial" panose="020B0604020202020204" pitchFamily="34" charset="0"/>
              <a:buBlip>
                <a:blip r:embed="rId2"/>
              </a:buBlip>
              <a:defRPr/>
            </a:pPr>
            <a:r>
              <a:rPr lang="en-US" dirty="0"/>
              <a:t>Aparna, </a:t>
            </a:r>
            <a:r>
              <a:rPr lang="en-US" dirty="0" err="1"/>
              <a:t>Bhaduri</a:t>
            </a:r>
            <a:r>
              <a:rPr lang="en-US" dirty="0"/>
              <a:t> (2011) </a:t>
            </a:r>
            <a:r>
              <a:rPr lang="en-US" u="sng" dirty="0">
                <a:hlinkClick r:id="rId3"/>
              </a:rPr>
              <a:t>Mockingbird Tales: Readings in Animal Behavior</a:t>
            </a:r>
            <a:r>
              <a:rPr lang="en-US" dirty="0"/>
              <a:t> </a:t>
            </a:r>
            <a:r>
              <a:rPr lang="en-US" i="1" dirty="0" err="1"/>
              <a:t>OpenStax</a:t>
            </a:r>
            <a:r>
              <a:rPr lang="en-US" i="1" dirty="0"/>
              <a:t> College</a:t>
            </a:r>
            <a:r>
              <a:rPr lang="en-US" dirty="0"/>
              <a:t>.</a:t>
            </a:r>
          </a:p>
          <a:p>
            <a:pPr marL="285750" indent="-285750" fontAlgn="auto">
              <a:spcAft>
                <a:spcPts val="0"/>
              </a:spcAft>
              <a:buFont typeface="Arial" panose="020B0604020202020204" pitchFamily="34" charset="0"/>
              <a:buBlip>
                <a:blip r:embed="rId2"/>
              </a:buBlip>
              <a:defRPr/>
            </a:pPr>
            <a:r>
              <a:rPr lang="en-US" dirty="0"/>
              <a:t> Georgia Aquarium Manta Ray Behavior Chart. (2011). </a:t>
            </a:r>
            <a:r>
              <a:rPr lang="en-US" dirty="0">
                <a:hlinkClick r:id="rId4"/>
              </a:rPr>
              <a:t>http://www.docstoc.com/docs/83950647/Manta-Ethogram-3</a:t>
            </a:r>
            <a:r>
              <a:rPr lang="en-US" dirty="0"/>
              <a:t> </a:t>
            </a:r>
          </a:p>
          <a:p>
            <a:pPr marL="285750" indent="-285750" fontAlgn="auto">
              <a:spcAft>
                <a:spcPts val="0"/>
              </a:spcAft>
              <a:buFont typeface="Arial" panose="020B0604020202020204" pitchFamily="34" charset="0"/>
              <a:buBlip>
                <a:blip r:embed="rId2"/>
              </a:buBlip>
              <a:defRPr/>
            </a:pPr>
            <a:r>
              <a:rPr lang="en-US" dirty="0"/>
              <a:t>Mari Belko Photography </a:t>
            </a:r>
          </a:p>
          <a:p>
            <a:pPr marL="285750" indent="-285750" fontAlgn="auto">
              <a:spcAft>
                <a:spcPts val="0"/>
              </a:spcAft>
              <a:buFont typeface="Arial" panose="020B0604020202020204" pitchFamily="34" charset="0"/>
              <a:buBlip>
                <a:blip r:embed="rId2"/>
              </a:buBlip>
              <a:defRPr/>
            </a:pPr>
            <a:r>
              <a:rPr lang="en-US" dirty="0" err="1"/>
              <a:t>Salvanes</a:t>
            </a:r>
            <a:r>
              <a:rPr lang="en-US" dirty="0"/>
              <a:t> AGV, </a:t>
            </a:r>
            <a:r>
              <a:rPr lang="en-US" dirty="0" err="1"/>
              <a:t>Moberg</a:t>
            </a:r>
            <a:r>
              <a:rPr lang="en-US" dirty="0"/>
              <a:t> O, </a:t>
            </a:r>
            <a:r>
              <a:rPr lang="en-US" dirty="0" err="1"/>
              <a:t>Ebbesson</a:t>
            </a:r>
            <a:r>
              <a:rPr lang="en-US" dirty="0"/>
              <a:t> LOE, Nilsen TO, Jensen KH, Braithwaite VA. 2013 Environmental enrichment promotes neural plasticity and cognitive ability in fish. Proc R </a:t>
            </a:r>
            <a:r>
              <a:rPr lang="en-US" dirty="0" err="1"/>
              <a:t>Soc</a:t>
            </a:r>
            <a:r>
              <a:rPr lang="en-US" dirty="0"/>
              <a:t> B 280: 20131331. </a:t>
            </a:r>
            <a:r>
              <a:rPr lang="en-US" u="sng" dirty="0">
                <a:hlinkClick r:id="rId5"/>
              </a:rPr>
              <a:t>http://dx.doi.org/10.1098/rspb.2013.1331</a:t>
            </a:r>
            <a:r>
              <a:rPr lang="en-US" u="sng" dirty="0"/>
              <a:t> </a:t>
            </a:r>
          </a:p>
          <a:p>
            <a:pPr marL="285750" indent="-285750" fontAlgn="auto">
              <a:spcAft>
                <a:spcPts val="0"/>
              </a:spcAft>
              <a:buFont typeface="Arial" panose="020B0604020202020204" pitchFamily="34" charset="0"/>
              <a:buBlip>
                <a:blip r:embed="rId2"/>
              </a:buBlip>
              <a:defRPr/>
            </a:pPr>
            <a:r>
              <a:rPr lang="en-US" dirty="0"/>
              <a:t>Smith, M., </a:t>
            </a:r>
            <a:r>
              <a:rPr lang="en-US" dirty="0" err="1"/>
              <a:t>Warmolts</a:t>
            </a:r>
            <a:r>
              <a:rPr lang="en-US" dirty="0"/>
              <a:t>, D., &amp; </a:t>
            </a:r>
            <a:r>
              <a:rPr lang="en-US" dirty="0" err="1"/>
              <a:t>Thoney</a:t>
            </a:r>
            <a:r>
              <a:rPr lang="en-US" dirty="0"/>
              <a:t>, D. (2004). Elasmobranch </a:t>
            </a:r>
            <a:r>
              <a:rPr lang="en-US" dirty="0" err="1"/>
              <a:t>Husbanndry</a:t>
            </a:r>
            <a:r>
              <a:rPr lang="en-US" dirty="0"/>
              <a:t> Manual: Captive Care of Sharks, Rays, and their Relatives (R. </a:t>
            </a:r>
            <a:r>
              <a:rPr lang="en-US" dirty="0" err="1"/>
              <a:t>Hueter</a:t>
            </a:r>
            <a:r>
              <a:rPr lang="en-US" dirty="0"/>
              <a:t>, Ed.). 170-170. </a:t>
            </a:r>
            <a:r>
              <a:rPr lang="en-US" dirty="0">
                <a:hlinkClick r:id="rId6"/>
              </a:rPr>
              <a:t>https://sites.google.com/site/elasmobranchhusbandry/manual</a:t>
            </a:r>
            <a:r>
              <a:rPr lang="en-US" dirty="0"/>
              <a:t> </a:t>
            </a:r>
          </a:p>
          <a:p>
            <a:pPr marL="285750" indent="-285750" fontAlgn="auto">
              <a:spcAft>
                <a:spcPts val="0"/>
              </a:spcAft>
              <a:buFont typeface="Arial" panose="020B0604020202020204" pitchFamily="34" charset="0"/>
              <a:buBlip>
                <a:blip r:embed="rId2"/>
              </a:buBlip>
              <a:defRPr/>
            </a:pPr>
            <a:r>
              <a:rPr lang="en-US" dirty="0"/>
              <a:t>Stingray artwork at St. Louis Zoo. (2010). </a:t>
            </a:r>
            <a:r>
              <a:rPr lang="en-US" dirty="0">
                <a:hlinkClick r:id="rId7"/>
              </a:rPr>
              <a:t>https://www.youtube.com/watch?v=k0CdSGV5wf8</a:t>
            </a:r>
            <a:r>
              <a:rPr lang="en-US" dirty="0"/>
              <a:t> </a:t>
            </a:r>
          </a:p>
          <a:p>
            <a:pPr marL="285750" indent="-285750" fontAlgn="auto">
              <a:spcAft>
                <a:spcPts val="0"/>
              </a:spcAft>
              <a:buFont typeface="Arial" panose="020B0604020202020204" pitchFamily="34" charset="0"/>
              <a:buBlip>
                <a:blip r:embed="rId2"/>
              </a:buBlip>
              <a:defRPr/>
            </a:pPr>
            <a:r>
              <a:rPr lang="en-US" dirty="0"/>
              <a:t>Michael S. Nolan</a:t>
            </a:r>
            <a:br>
              <a:rPr lang="en-US" dirty="0"/>
            </a:br>
            <a:r>
              <a:rPr lang="en-US" dirty="0"/>
              <a:t>Wildlife Images</a:t>
            </a:r>
            <a:br>
              <a:rPr lang="en-US" dirty="0"/>
            </a:br>
            <a:r>
              <a:rPr lang="en-US" dirty="0"/>
              <a:t>4812 N. </a:t>
            </a:r>
            <a:r>
              <a:rPr lang="en-US" dirty="0" err="1"/>
              <a:t>Avenida</a:t>
            </a:r>
            <a:r>
              <a:rPr lang="en-US"/>
              <a:t> Largo</a:t>
            </a:r>
            <a:br>
              <a:rPr lang="en-US"/>
            </a:br>
            <a:r>
              <a:rPr lang="en-US"/>
              <a:t>Tucson, AZ 85745</a:t>
            </a: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21B90E-0211-4888-839A-890A698031C3}"/>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94EC1F9-D7D0-41DD-ABFB-4354BBEE542A}" type="slidenum">
              <a:rPr lang="en-US" altLang="en-US">
                <a:solidFill>
                  <a:srgbClr val="898989"/>
                </a:solidFill>
                <a:latin typeface="Arial" panose="020B0604020202020204" pitchFamily="34" charset="0"/>
              </a:rPr>
              <a:pPr/>
              <a:t>3</a:t>
            </a:fld>
            <a:endParaRPr lang="en-US" altLang="en-US">
              <a:solidFill>
                <a:srgbClr val="898989"/>
              </a:solidFill>
              <a:latin typeface="Arial" panose="020B0604020202020204" pitchFamily="34" charset="0"/>
            </a:endParaRPr>
          </a:p>
        </p:txBody>
      </p:sp>
      <p:sp>
        <p:nvSpPr>
          <p:cNvPr id="37891" name="Text Placeholder 2">
            <a:extLst>
              <a:ext uri="{FF2B5EF4-FFF2-40B4-BE49-F238E27FC236}">
                <a16:creationId xmlns:a16="http://schemas.microsoft.com/office/drawing/2014/main" id="{91C839EA-3C71-4FC8-ABA3-97B4C14D287D}"/>
              </a:ext>
            </a:extLst>
          </p:cNvPr>
          <p:cNvSpPr>
            <a:spLocks noGrp="1"/>
          </p:cNvSpPr>
          <p:nvPr>
            <p:ph type="body" sz="quarter" idx="13"/>
          </p:nvPr>
        </p:nvSpPr>
        <p:spPr/>
        <p:txBody>
          <a:bodyPr/>
          <a:lstStyle/>
          <a:p>
            <a:r>
              <a:rPr lang="en-US" altLang="en-US" b="1"/>
              <a:t>The Goal of Enrichment</a:t>
            </a:r>
            <a:endParaRPr lang="en-US" altLang="en-US"/>
          </a:p>
        </p:txBody>
      </p:sp>
      <p:sp>
        <p:nvSpPr>
          <p:cNvPr id="37892" name="Text Placeholder 3">
            <a:extLst>
              <a:ext uri="{FF2B5EF4-FFF2-40B4-BE49-F238E27FC236}">
                <a16:creationId xmlns:a16="http://schemas.microsoft.com/office/drawing/2014/main" id="{4E9180C2-7375-460B-AB92-5FDE63E77EA5}"/>
              </a:ext>
            </a:extLst>
          </p:cNvPr>
          <p:cNvSpPr>
            <a:spLocks noGrp="1"/>
          </p:cNvSpPr>
          <p:nvPr>
            <p:ph type="body" sz="quarter" idx="14"/>
          </p:nvPr>
        </p:nvSpPr>
        <p:spPr/>
        <p:txBody>
          <a:bodyPr/>
          <a:lstStyle/>
          <a:p>
            <a:pPr>
              <a:buFont typeface="Arial" panose="020B0604020202020204" pitchFamily="34" charset="0"/>
              <a:buBlip>
                <a:blip r:embed="rId3"/>
              </a:buBlip>
            </a:pPr>
            <a:r>
              <a:rPr lang="en-US" altLang="en-US"/>
              <a:t>To promote</a:t>
            </a:r>
            <a:r>
              <a:rPr lang="en-US" altLang="en-US" b="1"/>
              <a:t> species-appropriate behaviors </a:t>
            </a:r>
            <a:r>
              <a:rPr lang="en-US" altLang="en-US"/>
              <a:t>by offering animals a </a:t>
            </a:r>
            <a:r>
              <a:rPr lang="en-US" altLang="en-US" b="1"/>
              <a:t>sense of control</a:t>
            </a:r>
            <a:r>
              <a:rPr lang="en-US" altLang="en-US"/>
              <a:t> of their environment by allowing them to make </a:t>
            </a:r>
            <a:r>
              <a:rPr lang="en-US" altLang="en-US" b="1"/>
              <a:t>choices</a:t>
            </a:r>
            <a:r>
              <a:rPr lang="en-US" altLang="en-US"/>
              <a:t>.</a:t>
            </a:r>
          </a:p>
          <a:p>
            <a:endParaRPr lang="en-US" altLang="en-US"/>
          </a:p>
          <a:p>
            <a:pPr>
              <a:buFont typeface="Arial" panose="020B0604020202020204" pitchFamily="34" charset="0"/>
              <a:buBlip>
                <a:blip r:embed="rId3"/>
              </a:buBlip>
            </a:pPr>
            <a:r>
              <a:rPr lang="en-US" altLang="en-US" b="1" u="sng"/>
              <a:t>Behavior</a:t>
            </a:r>
            <a:r>
              <a:rPr lang="en-US" altLang="en-US" b="1"/>
              <a:t>: anything an animal does </a:t>
            </a:r>
            <a:r>
              <a:rPr lang="en-US" altLang="en-US"/>
              <a:t>(loosely)</a:t>
            </a:r>
          </a:p>
          <a:p>
            <a:pPr>
              <a:buFont typeface="Arial" panose="020B0604020202020204" pitchFamily="34" charset="0"/>
              <a:buBlip>
                <a:blip r:embed="rId3"/>
              </a:buBlip>
            </a:pPr>
            <a:r>
              <a:rPr lang="en-US" altLang="en-US" b="1" u="sng"/>
              <a:t>Species-typical </a:t>
            </a:r>
            <a:r>
              <a:rPr lang="en-US" altLang="en-US" b="1"/>
              <a:t>behavior: anything an animal does in the wild </a:t>
            </a:r>
            <a:endParaRPr lang="en-US" altLang="en-US"/>
          </a:p>
          <a:p>
            <a:pPr>
              <a:buFont typeface="Arial" panose="020B0604020202020204" pitchFamily="34" charset="0"/>
              <a:buBlip>
                <a:blip r:embed="rId3"/>
              </a:buBlip>
            </a:pPr>
            <a:r>
              <a:rPr lang="en-US" altLang="en-US" b="1" u="sng"/>
              <a:t>Species-appropriate </a:t>
            </a:r>
            <a:r>
              <a:rPr lang="en-US" altLang="en-US" b="1"/>
              <a:t>behavior: any species-typical behavior that an animal is allowed to do in captivity </a:t>
            </a:r>
            <a:r>
              <a:rPr lang="en-US" altLang="en-US" i="1"/>
              <a:t>(Example: harmful aggression, infanticide is not allowed)</a:t>
            </a:r>
            <a:endParaRPr lang="en-US" altLang="en-US"/>
          </a:p>
          <a:p>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289365-4F42-4B34-BC71-C80A8907A976}"/>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BA4F8B0-0397-4892-A6D1-A99837F0711C}" type="slidenum">
              <a:rPr lang="en-US" altLang="en-US">
                <a:solidFill>
                  <a:srgbClr val="898989"/>
                </a:solidFill>
                <a:latin typeface="Arial" panose="020B0604020202020204" pitchFamily="34" charset="0"/>
              </a:rPr>
              <a:pPr/>
              <a:t>30</a:t>
            </a:fld>
            <a:endParaRPr lang="en-US" altLang="en-US">
              <a:solidFill>
                <a:srgbClr val="898989"/>
              </a:solidFill>
              <a:latin typeface="Arial" panose="020B0604020202020204" pitchFamily="34" charset="0"/>
            </a:endParaRPr>
          </a:p>
        </p:txBody>
      </p:sp>
      <p:sp>
        <p:nvSpPr>
          <p:cNvPr id="65539" name="Text Placeholder 2">
            <a:extLst>
              <a:ext uri="{FF2B5EF4-FFF2-40B4-BE49-F238E27FC236}">
                <a16:creationId xmlns:a16="http://schemas.microsoft.com/office/drawing/2014/main" id="{F9284C1E-5D2E-4CCF-860F-8DF26F68C8D4}"/>
              </a:ext>
            </a:extLst>
          </p:cNvPr>
          <p:cNvSpPr>
            <a:spLocks noGrp="1"/>
          </p:cNvSpPr>
          <p:nvPr>
            <p:ph type="body" sz="quarter" idx="13"/>
          </p:nvPr>
        </p:nvSpPr>
        <p:spPr/>
        <p:txBody>
          <a:bodyPr/>
          <a:lstStyle/>
          <a:p>
            <a:r>
              <a:rPr lang="en-US" altLang="en-US"/>
              <a:t>Appendix</a:t>
            </a:r>
          </a:p>
        </p:txBody>
      </p:sp>
      <p:sp>
        <p:nvSpPr>
          <p:cNvPr id="65540" name="Text Placeholder 3">
            <a:extLst>
              <a:ext uri="{FF2B5EF4-FFF2-40B4-BE49-F238E27FC236}">
                <a16:creationId xmlns:a16="http://schemas.microsoft.com/office/drawing/2014/main" id="{4E9CB14B-8DB9-4EC5-970D-19D57E5BF162}"/>
              </a:ext>
            </a:extLst>
          </p:cNvPr>
          <p:cNvSpPr>
            <a:spLocks noGrp="1"/>
          </p:cNvSpPr>
          <p:nvPr>
            <p:ph type="body" sz="quarter" idx="14"/>
          </p:nvPr>
        </p:nvSpPr>
        <p:spPr/>
        <p:txBody>
          <a:bodyPr/>
          <a:lstStyle/>
          <a:p>
            <a:pPr marL="457200" indent="-457200">
              <a:buFont typeface="Arial" panose="020B0604020202020204" pitchFamily="34" charset="0"/>
              <a:buBlip>
                <a:blip r:embed="rId2"/>
              </a:buBlip>
            </a:pPr>
            <a:r>
              <a:rPr lang="en-US" altLang="en-US" sz="2800"/>
              <a:t>Ethogram for </a:t>
            </a:r>
            <a:r>
              <a:rPr lang="en-US" altLang="en-US" sz="2800" i="1"/>
              <a:t>Rhinoptera bonasus</a:t>
            </a:r>
          </a:p>
          <a:p>
            <a:pPr marL="457200" indent="-457200">
              <a:buFont typeface="Arial" panose="020B0604020202020204" pitchFamily="34" charset="0"/>
              <a:buBlip>
                <a:blip r:embed="rId2"/>
              </a:buBlip>
            </a:pPr>
            <a:endParaRPr lang="en-US" altLang="en-US" sz="2800" i="1"/>
          </a:p>
          <a:p>
            <a:pPr marL="457200" indent="-457200">
              <a:buFont typeface="Arial" panose="020B0604020202020204" pitchFamily="34" charset="0"/>
              <a:buBlip>
                <a:blip r:embed="rId2"/>
              </a:buBlip>
            </a:pPr>
            <a:r>
              <a:rPr lang="en-US" altLang="en-US" sz="2800" i="1"/>
              <a:t>For further questions please contact Lindsey McLaurin at </a:t>
            </a:r>
            <a:r>
              <a:rPr lang="en-US" altLang="en-US" sz="2800" i="1">
                <a:hlinkClick r:id="rId3"/>
              </a:rPr>
              <a:t>lmclaurin@phoenixzoo.org</a:t>
            </a:r>
            <a:endParaRPr lang="en-US" altLang="en-US" sz="2800" i="1"/>
          </a:p>
          <a:p>
            <a:pPr marL="457200" indent="-457200">
              <a:buFont typeface="Arial" panose="020B0604020202020204" pitchFamily="34" charset="0"/>
              <a:buBlip>
                <a:blip r:embed="rId2"/>
              </a:buBlip>
            </a:pPr>
            <a:endParaRPr lang="en-US" altLang="en-US"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1CCE72-FA75-4E28-AA7D-5094FC01FEDD}"/>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FB8A933-8A81-40F3-AE67-0561C2B2E416}" type="slidenum">
              <a:rPr lang="en-US" altLang="en-US">
                <a:solidFill>
                  <a:srgbClr val="898989"/>
                </a:solidFill>
                <a:latin typeface="Arial" panose="020B0604020202020204" pitchFamily="34" charset="0"/>
              </a:rPr>
              <a:pPr/>
              <a:t>31</a:t>
            </a:fld>
            <a:endParaRPr lang="en-US" altLang="en-US">
              <a:solidFill>
                <a:srgbClr val="898989"/>
              </a:solidFill>
              <a:latin typeface="Arial" panose="020B0604020202020204" pitchFamily="34" charset="0"/>
            </a:endParaRPr>
          </a:p>
        </p:txBody>
      </p:sp>
      <p:sp>
        <p:nvSpPr>
          <p:cNvPr id="66563" name="Text Placeholder 2">
            <a:extLst>
              <a:ext uri="{FF2B5EF4-FFF2-40B4-BE49-F238E27FC236}">
                <a16:creationId xmlns:a16="http://schemas.microsoft.com/office/drawing/2014/main" id="{22D7077A-2569-4829-8749-4ABDC8773F10}"/>
              </a:ext>
            </a:extLst>
          </p:cNvPr>
          <p:cNvSpPr>
            <a:spLocks noGrp="1"/>
          </p:cNvSpPr>
          <p:nvPr>
            <p:ph type="body" sz="quarter" idx="13"/>
          </p:nvPr>
        </p:nvSpPr>
        <p:spPr/>
        <p:txBody>
          <a:bodyPr/>
          <a:lstStyle/>
          <a:p>
            <a:r>
              <a:rPr lang="en-US" altLang="en-US"/>
              <a:t>Ethogram for </a:t>
            </a:r>
            <a:r>
              <a:rPr lang="en-US" altLang="en-US" i="1"/>
              <a:t>Rhinoptera bonasus</a:t>
            </a:r>
          </a:p>
        </p:txBody>
      </p:sp>
      <p:sp>
        <p:nvSpPr>
          <p:cNvPr id="4" name="Text Placeholder 3">
            <a:extLst>
              <a:ext uri="{FF2B5EF4-FFF2-40B4-BE49-F238E27FC236}">
                <a16:creationId xmlns:a16="http://schemas.microsoft.com/office/drawing/2014/main" id="{B359A5E7-45D9-4D6B-82E1-CBAE55685D6C}"/>
              </a:ext>
            </a:extLst>
          </p:cNvPr>
          <p:cNvSpPr>
            <a:spLocks noGrp="1"/>
          </p:cNvSpPr>
          <p:nvPr>
            <p:ph type="body" sz="quarter" idx="14"/>
          </p:nvPr>
        </p:nvSpPr>
        <p:spPr/>
        <p:txBody>
          <a:bodyPr rtlCol="0">
            <a:normAutofit lnSpcReduction="10000"/>
          </a:bodyPr>
          <a:lstStyle/>
          <a:p>
            <a:pPr algn="ctr" fontAlgn="auto">
              <a:spcAft>
                <a:spcPts val="0"/>
              </a:spcAft>
              <a:defRPr/>
            </a:pPr>
            <a:r>
              <a:rPr lang="en-US" dirty="0"/>
              <a:t>By: Lindsey McLaurin</a:t>
            </a:r>
          </a:p>
          <a:p>
            <a:pPr fontAlgn="auto">
              <a:spcAft>
                <a:spcPts val="0"/>
              </a:spcAft>
              <a:buFont typeface="Arial" panose="020B0604020202020204" pitchFamily="34" charset="0"/>
              <a:buBlip>
                <a:blip r:embed="rId3"/>
              </a:buBlip>
              <a:defRPr/>
            </a:pPr>
            <a:r>
              <a:rPr lang="en-US" sz="2000" dirty="0"/>
              <a:t> Solitary behaviors</a:t>
            </a:r>
          </a:p>
          <a:p>
            <a:pPr lvl="1" fontAlgn="auto">
              <a:spcAft>
                <a:spcPts val="0"/>
              </a:spcAft>
              <a:buFont typeface="Arial" panose="020B0604020202020204" pitchFamily="34" charset="0"/>
              <a:buBlip>
                <a:blip r:embed="rId3"/>
              </a:buBlip>
              <a:defRPr/>
            </a:pPr>
            <a:r>
              <a:rPr lang="en-US" sz="1700" dirty="0"/>
              <a:t>Foraging: Animal is searching with mouth looking for food. </a:t>
            </a:r>
          </a:p>
          <a:p>
            <a:pPr lvl="1" fontAlgn="auto">
              <a:spcAft>
                <a:spcPts val="0"/>
              </a:spcAft>
              <a:buFont typeface="Arial" panose="020B0604020202020204" pitchFamily="34" charset="0"/>
              <a:buBlip>
                <a:blip r:embed="rId3"/>
              </a:buBlip>
              <a:defRPr/>
            </a:pPr>
            <a:r>
              <a:rPr lang="en-US" sz="1700" dirty="0"/>
              <a:t>Bury: Animal lays flat on the sand and moves sand onto its back using mouth or body; animal lays still on the floor of the tank with sand on the back. No food is present. </a:t>
            </a:r>
          </a:p>
          <a:p>
            <a:pPr lvl="1" fontAlgn="auto">
              <a:spcAft>
                <a:spcPts val="0"/>
              </a:spcAft>
              <a:buFont typeface="Arial" panose="020B0604020202020204" pitchFamily="34" charset="0"/>
              <a:buBlip>
                <a:blip r:embed="rId3"/>
              </a:buBlip>
              <a:defRPr/>
            </a:pPr>
            <a:r>
              <a:rPr lang="en-US" sz="1700" dirty="0"/>
              <a:t>Retreat: Animal has been startled and swims away very quickly from a guest, object, another animal, or sometimes nothing visually noticeable. Animal will sometimes splash during retreat. In rare or serious circumstances animal may try to breach (jump out of water). </a:t>
            </a:r>
          </a:p>
          <a:p>
            <a:pPr lvl="1" fontAlgn="auto">
              <a:spcAft>
                <a:spcPts val="0"/>
              </a:spcAft>
              <a:buFont typeface="Arial" panose="020B0604020202020204" pitchFamily="34" charset="0"/>
              <a:buBlip>
                <a:blip r:embed="rId3"/>
              </a:buBlip>
              <a:defRPr/>
            </a:pPr>
            <a:r>
              <a:rPr lang="en-US" sz="1700" dirty="0"/>
              <a:t>Pattern: Animals are swimming in their normal, calm, circular motion around the tank. </a:t>
            </a:r>
          </a:p>
          <a:p>
            <a:pPr fontAlgn="auto">
              <a:spcAft>
                <a:spcPts val="0"/>
              </a:spcAft>
              <a:buFont typeface="Arial" panose="020B0604020202020204" pitchFamily="34" charset="0"/>
              <a:buBlip>
                <a:blip r:embed="rId3"/>
              </a:buBlip>
              <a:defRPr/>
            </a:pPr>
            <a:r>
              <a:rPr lang="en-US" sz="2000" dirty="0"/>
              <a:t>Social behaviors</a:t>
            </a:r>
          </a:p>
          <a:p>
            <a:pPr lvl="1" fontAlgn="auto">
              <a:spcAft>
                <a:spcPts val="0"/>
              </a:spcAft>
              <a:buFont typeface="Arial" panose="020B0604020202020204" pitchFamily="34" charset="0"/>
              <a:buBlip>
                <a:blip r:embed="rId3"/>
              </a:buBlip>
              <a:defRPr/>
            </a:pPr>
            <a:r>
              <a:rPr lang="en-US" sz="1600" dirty="0"/>
              <a:t>Guest: Animal approaches guest against wall of exhibit and allows guest to touch when no food is present. </a:t>
            </a:r>
          </a:p>
          <a:p>
            <a:pPr lvl="1" fontAlgn="auto">
              <a:spcAft>
                <a:spcPts val="0"/>
              </a:spcAft>
              <a:buFont typeface="Arial" panose="020B0604020202020204" pitchFamily="34" charset="0"/>
              <a:buBlip>
                <a:blip r:embed="rId3"/>
              </a:buBlip>
              <a:defRPr/>
            </a:pPr>
            <a:r>
              <a:rPr lang="en-US" sz="1600" dirty="0"/>
              <a:t>Keeper: Animal approaches keeper, follows keeper, or investigates keeper’s activity. Keeper can be in or out of the water, no food is present. </a:t>
            </a:r>
          </a:p>
          <a:p>
            <a:pPr lvl="1" fontAlgn="auto">
              <a:spcAft>
                <a:spcPts val="0"/>
              </a:spcAft>
              <a:buFont typeface="Arial" panose="020B0604020202020204" pitchFamily="34" charset="0"/>
              <a:buBlip>
                <a:blip r:embed="rId3"/>
              </a:buBlip>
              <a:defRPr/>
            </a:pPr>
            <a:r>
              <a:rPr lang="en-US" sz="1600" dirty="0"/>
              <a:t>Feeding: Animal chooses to interact with human (guest, keeper, guide) when food is present. </a:t>
            </a:r>
          </a:p>
          <a:p>
            <a:pPr lvl="1" fontAlgn="auto">
              <a:spcAft>
                <a:spcPts val="0"/>
              </a:spcAft>
              <a:buFont typeface="Arial" panose="020B0604020202020204" pitchFamily="34" charset="0"/>
              <a:buBlip>
                <a:blip r:embed="rId3"/>
              </a:buBlip>
              <a:defRPr/>
            </a:pPr>
            <a:r>
              <a:rPr lang="en-US" sz="1600" dirty="0"/>
              <a:t>Tight Schooling: Multiple or all animals are swimming quickly and </a:t>
            </a:r>
            <a:r>
              <a:rPr lang="en-US" sz="1600" i="1" dirty="0"/>
              <a:t>very </a:t>
            </a:r>
            <a:r>
              <a:rPr lang="en-US" sz="1600" dirty="0"/>
              <a:t>close together. This is commonly seen when keeper is in the water trying to catch animals.  </a:t>
            </a:r>
          </a:p>
          <a:p>
            <a:pPr fontAlgn="auto">
              <a:spcAft>
                <a:spcPts val="0"/>
              </a:spcAft>
              <a:defRPr/>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F39198-48D5-4A0D-AFA3-513C6FB811DC}"/>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13DF88E-75BE-43D6-8850-0ABF5973B4D0}" type="slidenum">
              <a:rPr lang="en-US" altLang="en-US">
                <a:solidFill>
                  <a:srgbClr val="898989"/>
                </a:solidFill>
                <a:latin typeface="Arial" panose="020B0604020202020204" pitchFamily="34" charset="0"/>
              </a:rPr>
              <a:pPr/>
              <a:t>32</a:t>
            </a:fld>
            <a:endParaRPr lang="en-US" altLang="en-US">
              <a:solidFill>
                <a:srgbClr val="898989"/>
              </a:solidFill>
              <a:latin typeface="Arial" panose="020B0604020202020204" pitchFamily="34" charset="0"/>
            </a:endParaRPr>
          </a:p>
        </p:txBody>
      </p:sp>
      <p:sp>
        <p:nvSpPr>
          <p:cNvPr id="67587" name="Text Placeholder 2">
            <a:extLst>
              <a:ext uri="{FF2B5EF4-FFF2-40B4-BE49-F238E27FC236}">
                <a16:creationId xmlns:a16="http://schemas.microsoft.com/office/drawing/2014/main" id="{2E70CA52-A116-4777-90C8-48C545F25CEC}"/>
              </a:ext>
            </a:extLst>
          </p:cNvPr>
          <p:cNvSpPr>
            <a:spLocks noGrp="1"/>
          </p:cNvSpPr>
          <p:nvPr>
            <p:ph type="body" sz="quarter" idx="13"/>
          </p:nvPr>
        </p:nvSpPr>
        <p:spPr/>
        <p:txBody>
          <a:bodyPr/>
          <a:lstStyle/>
          <a:p>
            <a:r>
              <a:rPr lang="en-US" altLang="en-US"/>
              <a:t>Ethogram for </a:t>
            </a:r>
            <a:r>
              <a:rPr lang="en-US" altLang="en-US" i="1"/>
              <a:t>Rhinoptera bonasus</a:t>
            </a:r>
            <a:endParaRPr lang="en-US" altLang="en-US"/>
          </a:p>
        </p:txBody>
      </p:sp>
      <p:sp>
        <p:nvSpPr>
          <p:cNvPr id="67588" name="Text Placeholder 3">
            <a:extLst>
              <a:ext uri="{FF2B5EF4-FFF2-40B4-BE49-F238E27FC236}">
                <a16:creationId xmlns:a16="http://schemas.microsoft.com/office/drawing/2014/main" id="{984606AC-2C1B-4D71-8223-56751E529D03}"/>
              </a:ext>
            </a:extLst>
          </p:cNvPr>
          <p:cNvSpPr>
            <a:spLocks noGrp="1"/>
          </p:cNvSpPr>
          <p:nvPr>
            <p:ph type="body" sz="quarter" idx="14"/>
          </p:nvPr>
        </p:nvSpPr>
        <p:spPr/>
        <p:txBody>
          <a:bodyPr/>
          <a:lstStyle/>
          <a:p>
            <a:pPr algn="ctr"/>
            <a:r>
              <a:rPr lang="en-US" altLang="en-US"/>
              <a:t>By: Lindsey McLaurin</a:t>
            </a:r>
          </a:p>
          <a:p>
            <a:pPr>
              <a:buFont typeface="Arial" panose="020B0604020202020204" pitchFamily="34" charset="0"/>
              <a:buBlip>
                <a:blip r:embed="rId2"/>
              </a:buBlip>
            </a:pPr>
            <a:r>
              <a:rPr lang="en-US" altLang="en-US"/>
              <a:t> Social Breeding</a:t>
            </a:r>
          </a:p>
          <a:p>
            <a:pPr lvl="1">
              <a:buFont typeface="Arial" panose="020B0604020202020204" pitchFamily="34" charset="0"/>
              <a:buBlip>
                <a:blip r:embed="rId2"/>
              </a:buBlip>
            </a:pPr>
            <a:r>
              <a:rPr lang="en-US" altLang="en-US" sz="1600"/>
              <a:t>Breeding Chase: One or more males following a female closely and quickly while trying to bite on her pectoral fin. </a:t>
            </a:r>
          </a:p>
          <a:p>
            <a:pPr lvl="1">
              <a:buFont typeface="Arial" panose="020B0604020202020204" pitchFamily="34" charset="0"/>
              <a:buBlip>
                <a:blip r:embed="rId2"/>
              </a:buBlip>
            </a:pPr>
            <a:r>
              <a:rPr lang="en-US" altLang="en-US" sz="1600"/>
              <a:t>Breeding flip: Male successfully bites onto the pectoral fins of the female and successfully flips her onto her back.</a:t>
            </a:r>
          </a:p>
          <a:p>
            <a:pPr lvl="1">
              <a:buFont typeface="Arial" panose="020B0604020202020204" pitchFamily="34" charset="0"/>
              <a:buBlip>
                <a:blip r:embed="rId2"/>
              </a:buBlip>
            </a:pPr>
            <a:r>
              <a:rPr lang="en-US" altLang="en-US" sz="1600"/>
              <a:t>Copulation: Successful contact between the male’s claspers and the female’s cloacae. This can be difficult to see, but occurs almost immediately after breeding flip.</a:t>
            </a:r>
          </a:p>
          <a:p>
            <a:pPr>
              <a:buFont typeface="Arial" panose="020B0604020202020204" pitchFamily="34" charset="0"/>
              <a:buBlip>
                <a:blip r:embed="rId2"/>
              </a:buBlip>
            </a:pPr>
            <a:r>
              <a:rPr lang="en-US" altLang="en-US"/>
              <a:t>Social Aggression</a:t>
            </a:r>
          </a:p>
          <a:p>
            <a:pPr lvl="1">
              <a:buFont typeface="Arial" panose="020B0604020202020204" pitchFamily="34" charset="0"/>
              <a:buBlip>
                <a:blip r:embed="rId2"/>
              </a:buBlip>
            </a:pPr>
            <a:r>
              <a:rPr lang="en-US" altLang="en-US" sz="1600"/>
              <a:t>Block: Animal uses body to prevent other animal(s) from gaining access to item/food. Animal will either push/swim into another or swim higher/over top of another animal. Animal receiving block behavior is not able to access food/item. </a:t>
            </a:r>
          </a:p>
          <a:p>
            <a:pPr lvl="1">
              <a:buFont typeface="Arial" panose="020B0604020202020204" pitchFamily="34" charset="0"/>
              <a:buBlip>
                <a:blip r:embed="rId2"/>
              </a:buBlip>
            </a:pPr>
            <a:r>
              <a:rPr lang="en-US" altLang="en-US" sz="1600"/>
              <a:t>Submission: An animal specifically receives blocking behavior from another and swims away, giving up the chance to have access to the desired object, food, or interaction. </a:t>
            </a:r>
          </a:p>
          <a:p>
            <a:pPr lvl="1"/>
            <a:endParaRPr lang="en-US" altLang="en-US" sz="1600"/>
          </a:p>
          <a:p>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5A76D7-1A3A-4A91-BCD5-B4F3F580C863}"/>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9F7FBDC-ADAD-4D15-84F8-EA0A9F89D136}" type="slidenum">
              <a:rPr lang="en-US" altLang="en-US">
                <a:solidFill>
                  <a:srgbClr val="898989"/>
                </a:solidFill>
                <a:latin typeface="Arial" panose="020B0604020202020204" pitchFamily="34" charset="0"/>
              </a:rPr>
              <a:pPr/>
              <a:t>33</a:t>
            </a:fld>
            <a:endParaRPr lang="en-US" altLang="en-US">
              <a:solidFill>
                <a:srgbClr val="898989"/>
              </a:solidFill>
              <a:latin typeface="Arial" panose="020B0604020202020204" pitchFamily="34" charset="0"/>
            </a:endParaRPr>
          </a:p>
        </p:txBody>
      </p:sp>
      <p:sp>
        <p:nvSpPr>
          <p:cNvPr id="68611" name="Text Placeholder 2">
            <a:extLst>
              <a:ext uri="{FF2B5EF4-FFF2-40B4-BE49-F238E27FC236}">
                <a16:creationId xmlns:a16="http://schemas.microsoft.com/office/drawing/2014/main" id="{FB08E514-1BB2-4C93-A2BB-6B1BA6A6673F}"/>
              </a:ext>
            </a:extLst>
          </p:cNvPr>
          <p:cNvSpPr>
            <a:spLocks noGrp="1"/>
          </p:cNvSpPr>
          <p:nvPr>
            <p:ph type="body" sz="quarter" idx="13"/>
          </p:nvPr>
        </p:nvSpPr>
        <p:spPr/>
        <p:txBody>
          <a:bodyPr/>
          <a:lstStyle/>
          <a:p>
            <a:r>
              <a:rPr lang="en-US" altLang="en-US"/>
              <a:t>Ethogram for </a:t>
            </a:r>
            <a:r>
              <a:rPr lang="en-US" altLang="en-US" i="1"/>
              <a:t>Rhinoptera bonasus</a:t>
            </a:r>
            <a:endParaRPr lang="en-US" altLang="en-US"/>
          </a:p>
        </p:txBody>
      </p:sp>
      <p:sp>
        <p:nvSpPr>
          <p:cNvPr id="4" name="Text Placeholder 3">
            <a:extLst>
              <a:ext uri="{FF2B5EF4-FFF2-40B4-BE49-F238E27FC236}">
                <a16:creationId xmlns:a16="http://schemas.microsoft.com/office/drawing/2014/main" id="{16C2C2BA-BED6-4115-A77D-35FC84F14971}"/>
              </a:ext>
            </a:extLst>
          </p:cNvPr>
          <p:cNvSpPr>
            <a:spLocks noGrp="1"/>
          </p:cNvSpPr>
          <p:nvPr>
            <p:ph type="body" sz="quarter" idx="14"/>
          </p:nvPr>
        </p:nvSpPr>
        <p:spPr/>
        <p:txBody>
          <a:bodyPr rtlCol="0">
            <a:normAutofit fontScale="92500" lnSpcReduction="20000"/>
          </a:bodyPr>
          <a:lstStyle/>
          <a:p>
            <a:pPr algn="ctr" fontAlgn="auto">
              <a:spcAft>
                <a:spcPts val="0"/>
              </a:spcAft>
              <a:defRPr/>
            </a:pPr>
            <a:r>
              <a:rPr lang="en-US" dirty="0"/>
              <a:t>By: Lindsey McLaurin</a:t>
            </a:r>
          </a:p>
          <a:p>
            <a:pPr fontAlgn="auto">
              <a:spcAft>
                <a:spcPts val="0"/>
              </a:spcAft>
              <a:buFont typeface="Arial" panose="020B0604020202020204" pitchFamily="34" charset="0"/>
              <a:buBlip>
                <a:blip r:embed="rId2"/>
              </a:buBlip>
              <a:defRPr/>
            </a:pPr>
            <a:r>
              <a:rPr lang="en-US" dirty="0"/>
              <a:t> Manipulation</a:t>
            </a:r>
          </a:p>
          <a:p>
            <a:pPr lvl="1" fontAlgn="auto">
              <a:spcAft>
                <a:spcPts val="0"/>
              </a:spcAft>
              <a:buFont typeface="Arial" panose="020B0604020202020204" pitchFamily="34" charset="0"/>
              <a:buBlip>
                <a:blip r:embed="rId2"/>
              </a:buBlip>
              <a:defRPr/>
            </a:pPr>
            <a:r>
              <a:rPr lang="en-US" sz="1900" dirty="0"/>
              <a:t>Inspection: Animal slowly approaches object and gets close to object, then swims away. During inspection they will sometimes bump their rostrum or brush pectoral fins against object before swimming away.</a:t>
            </a:r>
          </a:p>
          <a:p>
            <a:pPr lvl="1" fontAlgn="auto">
              <a:spcAft>
                <a:spcPts val="0"/>
              </a:spcAft>
              <a:buFont typeface="Arial" panose="020B0604020202020204" pitchFamily="34" charset="0"/>
              <a:buBlip>
                <a:blip r:embed="rId2"/>
              </a:buBlip>
              <a:defRPr/>
            </a:pPr>
            <a:r>
              <a:rPr lang="en-US" sz="1900" dirty="0"/>
              <a:t>Oral Inspection: Animal swims over top of object or positions head and mouth over or near object being inspected. The lobes that surround the mouth are protruding and moving around the object being inspected. If food is involved then that is </a:t>
            </a:r>
            <a:r>
              <a:rPr lang="en-US" sz="1900" i="1" dirty="0"/>
              <a:t>foraging </a:t>
            </a:r>
            <a:r>
              <a:rPr lang="en-US" sz="1900" dirty="0"/>
              <a:t>, not oral inspection.</a:t>
            </a:r>
          </a:p>
          <a:p>
            <a:pPr lvl="1" fontAlgn="auto">
              <a:spcAft>
                <a:spcPts val="0"/>
              </a:spcAft>
              <a:buFont typeface="Arial" panose="020B0604020202020204" pitchFamily="34" charset="0"/>
              <a:buBlip>
                <a:blip r:embed="rId2"/>
              </a:buBlip>
              <a:defRPr/>
            </a:pPr>
            <a:r>
              <a:rPr lang="en-US" sz="1900" dirty="0"/>
              <a:t>Favored Use: Animal changes usual (circular) swim pattern to use specific enrichment item or an animal uses item and then immediately turns around to reuse item. This would not apply if keeper puts item within the normal circular swim pattern in which the stingrays swim in.</a:t>
            </a:r>
          </a:p>
          <a:p>
            <a:pPr fontAlgn="auto">
              <a:spcAft>
                <a:spcPts val="0"/>
              </a:spcAft>
              <a:buFont typeface="Arial" panose="020B0604020202020204" pitchFamily="34" charset="0"/>
              <a:buBlip>
                <a:blip r:embed="rId2"/>
              </a:buBlip>
              <a:defRPr/>
            </a:pPr>
            <a:r>
              <a:rPr lang="en-US" dirty="0"/>
              <a:t>Possible Abnormal Behaviors</a:t>
            </a:r>
          </a:p>
          <a:p>
            <a:pPr lvl="1" fontAlgn="auto">
              <a:spcAft>
                <a:spcPts val="0"/>
              </a:spcAft>
              <a:buFont typeface="Arial" panose="020B0604020202020204" pitchFamily="34" charset="0"/>
              <a:buBlip>
                <a:blip r:embed="rId2"/>
              </a:buBlip>
              <a:defRPr/>
            </a:pPr>
            <a:r>
              <a:rPr lang="en-US" sz="1900" dirty="0"/>
              <a:t>Spiraling: Animal is seen swimming in very tight (small), repetitive circles with no obvious direction or gain to the animal. This does not include swimming in their normal circles around the tank or turning to change direction. </a:t>
            </a:r>
          </a:p>
          <a:p>
            <a:pPr lvl="1" fontAlgn="auto">
              <a:spcAft>
                <a:spcPts val="0"/>
              </a:spcAft>
              <a:buFont typeface="Arial" panose="020B0604020202020204" pitchFamily="34" charset="0"/>
              <a:buBlip>
                <a:blip r:embed="rId2"/>
              </a:buBlip>
              <a:defRPr/>
            </a:pPr>
            <a:r>
              <a:rPr lang="en-US" sz="1900" dirty="0" err="1"/>
              <a:t>Spyhopping</a:t>
            </a:r>
            <a:r>
              <a:rPr lang="en-US" sz="1900" dirty="0"/>
              <a:t>: Animal is vertical in the water and moving in an up and down motion with the head bobbing in and out of the water. Animal can be doing this against the wall of the tank and can injure its ventral side. </a:t>
            </a:r>
          </a:p>
          <a:p>
            <a:pPr fontAlgn="auto">
              <a:spcAft>
                <a:spcPts val="0"/>
              </a:spcAft>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54E4D-48DE-4A63-A684-D1433DBF90A1}"/>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1441761-961E-48EA-B515-12E02CB7E628}" type="slidenum">
              <a:rPr lang="en-US" altLang="en-US">
                <a:solidFill>
                  <a:srgbClr val="898989"/>
                </a:solidFill>
                <a:latin typeface="Arial" panose="020B0604020202020204" pitchFamily="34" charset="0"/>
              </a:rPr>
              <a:pPr/>
              <a:t>4</a:t>
            </a:fld>
            <a:endParaRPr lang="en-US" altLang="en-US">
              <a:solidFill>
                <a:srgbClr val="898989"/>
              </a:solidFill>
              <a:latin typeface="Arial" panose="020B0604020202020204" pitchFamily="34" charset="0"/>
            </a:endParaRPr>
          </a:p>
        </p:txBody>
      </p:sp>
      <p:sp>
        <p:nvSpPr>
          <p:cNvPr id="38915" name="Text Placeholder 2">
            <a:extLst>
              <a:ext uri="{FF2B5EF4-FFF2-40B4-BE49-F238E27FC236}">
                <a16:creationId xmlns:a16="http://schemas.microsoft.com/office/drawing/2014/main" id="{B6051E9F-D90C-4C5E-9B0C-5D3D2C7327A3}"/>
              </a:ext>
            </a:extLst>
          </p:cNvPr>
          <p:cNvSpPr>
            <a:spLocks noGrp="1"/>
          </p:cNvSpPr>
          <p:nvPr>
            <p:ph type="body" sz="quarter" idx="13"/>
          </p:nvPr>
        </p:nvSpPr>
        <p:spPr/>
        <p:txBody>
          <a:bodyPr/>
          <a:lstStyle/>
          <a:p>
            <a:r>
              <a:rPr lang="en-US" altLang="en-US"/>
              <a:t>The Effect of Enrichment on Fish</a:t>
            </a:r>
          </a:p>
        </p:txBody>
      </p:sp>
      <p:sp>
        <p:nvSpPr>
          <p:cNvPr id="4" name="Text Placeholder 3">
            <a:extLst>
              <a:ext uri="{FF2B5EF4-FFF2-40B4-BE49-F238E27FC236}">
                <a16:creationId xmlns:a16="http://schemas.microsoft.com/office/drawing/2014/main" id="{8258627C-61F3-4221-9289-87E04AE70261}"/>
              </a:ext>
            </a:extLst>
          </p:cNvPr>
          <p:cNvSpPr>
            <a:spLocks noGrp="1"/>
          </p:cNvSpPr>
          <p:nvPr>
            <p:ph type="body" sz="quarter" idx="14"/>
          </p:nvPr>
        </p:nvSpPr>
        <p:spPr/>
        <p:txBody>
          <a:bodyPr rtlCol="0"/>
          <a:lstStyle/>
          <a:p>
            <a:pPr fontAlgn="auto">
              <a:spcAft>
                <a:spcPts val="0"/>
              </a:spcAft>
              <a:defRPr/>
            </a:pPr>
            <a:r>
              <a:rPr lang="en-US" sz="2000" i="1" dirty="0"/>
              <a:t>Environmental enrichment promotes neural plasticity and cognitive ability in fish (</a:t>
            </a:r>
            <a:r>
              <a:rPr lang="en-US" sz="2000" i="1" dirty="0" err="1"/>
              <a:t>Salvanes</a:t>
            </a:r>
            <a:r>
              <a:rPr lang="en-US" sz="2000" i="1" dirty="0"/>
              <a:t> et. al, 2013)</a:t>
            </a:r>
          </a:p>
          <a:p>
            <a:pPr marL="914400" lvl="2" indent="0" fontAlgn="auto">
              <a:spcAft>
                <a:spcPts val="0"/>
              </a:spcAft>
              <a:buFont typeface="Arial" panose="020B0604020202020204" pitchFamily="34" charset="0"/>
              <a:buNone/>
              <a:defRPr/>
            </a:pPr>
            <a:endParaRPr lang="en-US" sz="2000" i="1" dirty="0"/>
          </a:p>
          <a:p>
            <a:pPr marL="914400" lvl="2" indent="0" fontAlgn="auto">
              <a:spcAft>
                <a:spcPts val="0"/>
              </a:spcAft>
              <a:buFont typeface="Arial" panose="020B0604020202020204" pitchFamily="34" charset="0"/>
              <a:buNone/>
              <a:defRPr/>
            </a:pPr>
            <a:r>
              <a:rPr lang="en-US" sz="2000" i="1" dirty="0"/>
              <a:t>Enriched fish were more likely to succeed at problem solving in a maze –they previously learned through a trial an error process </a:t>
            </a:r>
          </a:p>
          <a:p>
            <a:pPr lvl="2" fontAlgn="auto">
              <a:spcAft>
                <a:spcPts val="0"/>
              </a:spcAft>
              <a:buFont typeface="Arial" panose="020B0604020202020204" pitchFamily="34" charset="0"/>
              <a:buBlip>
                <a:blip r:embed="rId3"/>
              </a:buBlip>
              <a:defRPr/>
            </a:pPr>
            <a:r>
              <a:rPr lang="en-US" sz="1600" dirty="0"/>
              <a:t>Completed it faster</a:t>
            </a:r>
          </a:p>
          <a:p>
            <a:pPr lvl="2" fontAlgn="auto">
              <a:spcAft>
                <a:spcPts val="0"/>
              </a:spcAft>
              <a:buFont typeface="Arial" panose="020B0604020202020204" pitchFamily="34" charset="0"/>
              <a:buBlip>
                <a:blip r:embed="rId3"/>
              </a:buBlip>
              <a:defRPr/>
            </a:pPr>
            <a:r>
              <a:rPr lang="en-US" sz="1600" dirty="0"/>
              <a:t>Made less mistakes</a:t>
            </a:r>
          </a:p>
          <a:p>
            <a:pPr lvl="2" fontAlgn="auto">
              <a:spcAft>
                <a:spcPts val="0"/>
              </a:spcAft>
              <a:buFont typeface="Arial" panose="020B0604020202020204" pitchFamily="34" charset="0"/>
              <a:buBlip>
                <a:blip r:embed="rId3"/>
              </a:buBlip>
              <a:defRPr/>
            </a:pPr>
            <a:r>
              <a:rPr lang="en-US" sz="1600" dirty="0"/>
              <a:t>Increased learning ability  </a:t>
            </a:r>
          </a:p>
          <a:p>
            <a:pPr marL="914400" lvl="2" indent="0" fontAlgn="auto">
              <a:spcAft>
                <a:spcPts val="0"/>
              </a:spcAft>
              <a:buFont typeface="Arial" panose="020B0604020202020204" pitchFamily="34" charset="0"/>
              <a:buNone/>
              <a:defRPr/>
            </a:pPr>
            <a:endParaRPr lang="en-US" sz="1600" dirty="0"/>
          </a:p>
          <a:p>
            <a:pPr marL="914400" lvl="2" indent="0" fontAlgn="auto">
              <a:spcAft>
                <a:spcPts val="0"/>
              </a:spcAft>
              <a:buFont typeface="Arial" panose="020B0604020202020204" pitchFamily="34" charset="0"/>
              <a:buNone/>
              <a:defRPr/>
            </a:pPr>
            <a:r>
              <a:rPr lang="en-US" sz="2000" i="1" dirty="0"/>
              <a:t>Enriched fish have been shown to have</a:t>
            </a:r>
          </a:p>
          <a:p>
            <a:pPr lvl="2" fontAlgn="auto">
              <a:spcAft>
                <a:spcPts val="0"/>
              </a:spcAft>
              <a:buFont typeface="Arial" panose="020B0604020202020204" pitchFamily="34" charset="0"/>
              <a:buBlip>
                <a:blip r:embed="rId3"/>
              </a:buBlip>
              <a:defRPr/>
            </a:pPr>
            <a:r>
              <a:rPr lang="en-US" sz="1600" dirty="0"/>
              <a:t>More adaptive foraging abilities</a:t>
            </a:r>
          </a:p>
          <a:p>
            <a:pPr lvl="2" fontAlgn="auto">
              <a:spcAft>
                <a:spcPts val="0"/>
              </a:spcAft>
              <a:buFont typeface="Arial" panose="020B0604020202020204" pitchFamily="34" charset="0"/>
              <a:buBlip>
                <a:blip r:embed="rId3"/>
              </a:buBlip>
              <a:defRPr/>
            </a:pPr>
            <a:r>
              <a:rPr lang="en-US" sz="1600" dirty="0"/>
              <a:t>Decreased aggression</a:t>
            </a:r>
          </a:p>
          <a:p>
            <a:pPr lvl="2" fontAlgn="auto">
              <a:spcAft>
                <a:spcPts val="0"/>
              </a:spcAft>
              <a:buFont typeface="Arial" panose="020B0604020202020204" pitchFamily="34" charset="0"/>
              <a:buBlip>
                <a:blip r:embed="rId3"/>
              </a:buBlip>
              <a:defRPr/>
            </a:pPr>
            <a:r>
              <a:rPr lang="en-US" sz="1600" dirty="0"/>
              <a:t>Faster recovery from stressful situations</a:t>
            </a:r>
          </a:p>
          <a:p>
            <a:pPr lvl="2" fontAlgn="auto">
              <a:spcAft>
                <a:spcPts val="0"/>
              </a:spcAft>
              <a:buFont typeface="Arial" panose="020B0604020202020204" pitchFamily="34" charset="0"/>
              <a:buBlip>
                <a:blip r:embed="rId3"/>
              </a:buBlip>
              <a:defRPr/>
            </a:pPr>
            <a:r>
              <a:rPr lang="en-US" sz="1600" dirty="0"/>
              <a:t>Improved social learning skills</a:t>
            </a:r>
            <a:r>
              <a:rPr lang="en-US" sz="2000" i="1" dirty="0"/>
              <a:t> </a:t>
            </a:r>
            <a:endParaRPr lang="en-US" sz="1600" dirty="0"/>
          </a:p>
          <a:p>
            <a:pPr lvl="2" fontAlgn="auto">
              <a:spcAft>
                <a:spcPts val="0"/>
              </a:spcAft>
              <a:buFont typeface="Arial" panose="020B0604020202020204" pitchFamily="34" charset="0"/>
              <a:buBlip>
                <a:blip r:embed="rId3"/>
              </a:buBlip>
              <a:defRPr/>
            </a:pPr>
            <a:r>
              <a:rPr lang="en-US" sz="1600" dirty="0"/>
              <a:t>More flexible shoaling responses</a:t>
            </a:r>
          </a:p>
          <a:p>
            <a:pPr fontAlgn="auto">
              <a:spcAft>
                <a:spcPts val="0"/>
              </a:spcAft>
              <a:defRPr/>
            </a:pPr>
            <a:endParaRPr lang="en-US" dirty="0"/>
          </a:p>
        </p:txBody>
      </p:sp>
      <p:pic>
        <p:nvPicPr>
          <p:cNvPr id="38917" name="Picture 2" descr="https://scontent.fphx1-2.fna.fbcdn.net/hphotos-xfp1/v/t1.0-9/1918097_2790167278610_5946787688405499826_n.jpg?oh=90ba25c5337a41a6230d5ba93b1a4170&amp;oe=57BB21DC">
            <a:extLst>
              <a:ext uri="{FF2B5EF4-FFF2-40B4-BE49-F238E27FC236}">
                <a16:creationId xmlns:a16="http://schemas.microsoft.com/office/drawing/2014/main" id="{7889C10F-C0B0-4DB8-87BB-11CCDF30E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911475"/>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D69447-760E-4CC6-9E59-F09D97431849}"/>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ABB56D1-996A-4213-871D-6DDB3905E4AB}" type="slidenum">
              <a:rPr lang="en-US" altLang="en-US">
                <a:solidFill>
                  <a:srgbClr val="898989"/>
                </a:solidFill>
                <a:latin typeface="Arial" panose="020B0604020202020204" pitchFamily="34" charset="0"/>
              </a:rPr>
              <a:pPr/>
              <a:t>5</a:t>
            </a:fld>
            <a:endParaRPr lang="en-US" altLang="en-US">
              <a:solidFill>
                <a:srgbClr val="898989"/>
              </a:solidFill>
              <a:latin typeface="Arial" panose="020B0604020202020204" pitchFamily="34" charset="0"/>
            </a:endParaRPr>
          </a:p>
        </p:txBody>
      </p:sp>
      <p:sp>
        <p:nvSpPr>
          <p:cNvPr id="39939" name="Text Placeholder 2">
            <a:extLst>
              <a:ext uri="{FF2B5EF4-FFF2-40B4-BE49-F238E27FC236}">
                <a16:creationId xmlns:a16="http://schemas.microsoft.com/office/drawing/2014/main" id="{C6477431-5E20-4DC0-A556-747D22905675}"/>
              </a:ext>
            </a:extLst>
          </p:cNvPr>
          <p:cNvSpPr>
            <a:spLocks noGrp="1"/>
          </p:cNvSpPr>
          <p:nvPr>
            <p:ph type="body" sz="quarter" idx="13"/>
          </p:nvPr>
        </p:nvSpPr>
        <p:spPr/>
        <p:txBody>
          <a:bodyPr/>
          <a:lstStyle/>
          <a:p>
            <a:pPr algn="l"/>
            <a:r>
              <a:rPr lang="en-US" altLang="en-US"/>
              <a:t>Schooling			Schoaling</a:t>
            </a:r>
          </a:p>
        </p:txBody>
      </p:sp>
      <p:sp>
        <p:nvSpPr>
          <p:cNvPr id="4" name="Text Placeholder 3">
            <a:extLst>
              <a:ext uri="{FF2B5EF4-FFF2-40B4-BE49-F238E27FC236}">
                <a16:creationId xmlns:a16="http://schemas.microsoft.com/office/drawing/2014/main" id="{6864E0E1-8286-4DF6-BAD0-773B7395033D}"/>
              </a:ext>
            </a:extLst>
          </p:cNvPr>
          <p:cNvSpPr>
            <a:spLocks noGrp="1"/>
          </p:cNvSpPr>
          <p:nvPr>
            <p:ph type="body" sz="quarter" idx="14"/>
          </p:nvPr>
        </p:nvSpPr>
        <p:spPr/>
        <p:txBody>
          <a:bodyPr numCol="2" rtlCol="0"/>
          <a:lstStyle/>
          <a:p>
            <a:pPr fontAlgn="auto">
              <a:spcAft>
                <a:spcPts val="0"/>
              </a:spcAft>
              <a:buFont typeface="Arial" panose="020B0604020202020204" pitchFamily="34" charset="0"/>
              <a:buBlip>
                <a:blip r:embed="rId3"/>
              </a:buBlip>
              <a:defRPr/>
            </a:pPr>
            <a:r>
              <a:rPr lang="en-US" b="1" dirty="0"/>
              <a:t>Synchronized group</a:t>
            </a:r>
            <a:r>
              <a:rPr lang="en-US" dirty="0"/>
              <a:t>, </a:t>
            </a:r>
            <a:r>
              <a:rPr lang="en-US" b="1" dirty="0"/>
              <a:t>facing same direction</a:t>
            </a:r>
          </a:p>
          <a:p>
            <a:pPr fontAlgn="auto">
              <a:spcAft>
                <a:spcPts val="0"/>
              </a:spcAft>
              <a:buFont typeface="Arial" panose="020B0604020202020204" pitchFamily="34" charset="0"/>
              <a:buBlip>
                <a:blip r:embed="rId3"/>
              </a:buBlip>
              <a:defRPr/>
            </a:pPr>
            <a:r>
              <a:rPr lang="en-US" dirty="0"/>
              <a:t>Confuses predator</a:t>
            </a:r>
          </a:p>
          <a:p>
            <a:pPr fontAlgn="auto">
              <a:spcAft>
                <a:spcPts val="0"/>
              </a:spcAft>
              <a:buFont typeface="Arial" panose="020B0604020202020204" pitchFamily="34" charset="0"/>
              <a:buBlip>
                <a:blip r:embed="rId3"/>
              </a:buBlip>
              <a:defRPr/>
            </a:pPr>
            <a:r>
              <a:rPr lang="en-US" dirty="0"/>
              <a:t>Minimizes chances of individual being eaten by larger fish</a:t>
            </a:r>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buFont typeface="Arial" panose="020B0604020202020204" pitchFamily="34" charset="0"/>
              <a:buBlip>
                <a:blip r:embed="rId3"/>
              </a:buBlip>
              <a:defRPr/>
            </a:pPr>
            <a:r>
              <a:rPr lang="en-US" sz="1400" b="1" dirty="0"/>
              <a:t>Buddy systems</a:t>
            </a:r>
            <a:r>
              <a:rPr lang="en-US" sz="1400" dirty="0"/>
              <a:t>, exhibiting </a:t>
            </a:r>
            <a:r>
              <a:rPr lang="en-US" sz="1400" b="1" dirty="0"/>
              <a:t>individual behaviors , following a general direction, join or leave shoals</a:t>
            </a:r>
          </a:p>
          <a:p>
            <a:pPr fontAlgn="auto">
              <a:spcAft>
                <a:spcPts val="0"/>
              </a:spcAft>
              <a:buFont typeface="Arial" panose="020B0604020202020204" pitchFamily="34" charset="0"/>
              <a:buBlip>
                <a:blip r:embed="rId3"/>
              </a:buBlip>
              <a:defRPr/>
            </a:pPr>
            <a:r>
              <a:rPr lang="en-US" sz="1400" dirty="0"/>
              <a:t> Groups stay together for more social reasons</a:t>
            </a:r>
          </a:p>
          <a:p>
            <a:pPr lvl="1" fontAlgn="auto">
              <a:spcAft>
                <a:spcPts val="0"/>
              </a:spcAft>
              <a:buFont typeface="Arial" panose="020B0604020202020204" pitchFamily="34" charset="0"/>
              <a:buBlip>
                <a:blip r:embed="rId3"/>
              </a:buBlip>
              <a:defRPr/>
            </a:pPr>
            <a:r>
              <a:rPr lang="en-US" sz="1400" dirty="0"/>
              <a:t>Finding mates</a:t>
            </a:r>
          </a:p>
          <a:p>
            <a:pPr lvl="1" fontAlgn="auto">
              <a:spcAft>
                <a:spcPts val="0"/>
              </a:spcAft>
              <a:buFont typeface="Arial" panose="020B0604020202020204" pitchFamily="34" charset="0"/>
              <a:buBlip>
                <a:blip r:embed="rId3"/>
              </a:buBlip>
              <a:defRPr/>
            </a:pPr>
            <a:r>
              <a:rPr lang="en-US" sz="1400" dirty="0"/>
              <a:t>Foraging success</a:t>
            </a:r>
          </a:p>
          <a:p>
            <a:pPr lvl="1" fontAlgn="auto">
              <a:spcAft>
                <a:spcPts val="0"/>
              </a:spcAft>
              <a:buFont typeface="Arial" panose="020B0604020202020204" pitchFamily="34" charset="0"/>
              <a:buBlip>
                <a:blip r:embed="rId3"/>
              </a:buBlip>
              <a:defRPr/>
            </a:pPr>
            <a:r>
              <a:rPr lang="en-US" sz="1400" dirty="0"/>
              <a:t>Detection of predators</a:t>
            </a:r>
          </a:p>
          <a:p>
            <a:pPr fontAlgn="auto">
              <a:spcAft>
                <a:spcPts val="0"/>
              </a:spcAft>
              <a:buFont typeface="Arial" panose="020B0604020202020204" pitchFamily="34" charset="0"/>
              <a:buBlip>
                <a:blip r:embed="rId3"/>
              </a:buBlip>
              <a:defRPr/>
            </a:pPr>
            <a:r>
              <a:rPr lang="en-US" sz="1400" b="1" dirty="0"/>
              <a:t>Common behavior in the wild but not in aquariums</a:t>
            </a:r>
          </a:p>
          <a:p>
            <a:pPr lvl="1" fontAlgn="auto">
              <a:spcAft>
                <a:spcPts val="0"/>
              </a:spcAft>
              <a:buFont typeface="Arial" panose="020B0604020202020204" pitchFamily="34" charset="0"/>
              <a:buBlip>
                <a:blip r:embed="rId3"/>
              </a:buBlip>
              <a:defRPr/>
            </a:pPr>
            <a:r>
              <a:rPr lang="en-US" sz="1400" dirty="0"/>
              <a:t>Aquariums lack predators and have abundance of food/resources for animals</a:t>
            </a:r>
          </a:p>
          <a:p>
            <a:pPr marL="457200" lvl="1" indent="0" fontAlgn="auto">
              <a:spcAft>
                <a:spcPts val="0"/>
              </a:spcAft>
              <a:buFont typeface="Arial" panose="020B0604020202020204" pitchFamily="34" charset="0"/>
              <a:buNone/>
              <a:defRPr/>
            </a:pPr>
            <a:r>
              <a:rPr lang="en-US" sz="1400" dirty="0"/>
              <a:t>(Aparna, 2011)</a:t>
            </a:r>
          </a:p>
          <a:p>
            <a:pPr fontAlgn="auto">
              <a:spcAft>
                <a:spcPts val="0"/>
              </a:spcAft>
              <a:defRPr/>
            </a:pPr>
            <a:endParaRPr lang="en-US" dirty="0"/>
          </a:p>
        </p:txBody>
      </p:sp>
      <p:pic>
        <p:nvPicPr>
          <p:cNvPr id="39941" name="Picture 2">
            <a:extLst>
              <a:ext uri="{FF2B5EF4-FFF2-40B4-BE49-F238E27FC236}">
                <a16:creationId xmlns:a16="http://schemas.microsoft.com/office/drawing/2014/main" id="{3122E28B-8036-4477-A266-ECF5C3E3E0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2895600"/>
            <a:ext cx="3719513"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3">
            <a:extLst>
              <a:ext uri="{FF2B5EF4-FFF2-40B4-BE49-F238E27FC236}">
                <a16:creationId xmlns:a16="http://schemas.microsoft.com/office/drawing/2014/main" id="{5C198519-E27B-4E50-A4FF-9F2C0AA2E0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886200"/>
            <a:ext cx="4291013"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6DF583-096A-4D9A-8BCF-2B3DC3B5ACFC}"/>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51C71C7-7E8B-4AA1-8F13-3C0BE84B3F54}" type="slidenum">
              <a:rPr lang="en-US" altLang="en-US">
                <a:solidFill>
                  <a:srgbClr val="898989"/>
                </a:solidFill>
                <a:latin typeface="Arial" panose="020B0604020202020204" pitchFamily="34" charset="0"/>
              </a:rPr>
              <a:pPr/>
              <a:t>6</a:t>
            </a:fld>
            <a:endParaRPr lang="en-US" altLang="en-US">
              <a:solidFill>
                <a:srgbClr val="898989"/>
              </a:solidFill>
              <a:latin typeface="Arial" panose="020B0604020202020204" pitchFamily="34" charset="0"/>
            </a:endParaRPr>
          </a:p>
        </p:txBody>
      </p:sp>
      <p:sp>
        <p:nvSpPr>
          <p:cNvPr id="3" name="Text Placeholder 2">
            <a:extLst>
              <a:ext uri="{FF2B5EF4-FFF2-40B4-BE49-F238E27FC236}">
                <a16:creationId xmlns:a16="http://schemas.microsoft.com/office/drawing/2014/main" id="{225A6900-4083-4D7A-8F33-D077FD5DA119}"/>
              </a:ext>
            </a:extLst>
          </p:cNvPr>
          <p:cNvSpPr>
            <a:spLocks noGrp="1"/>
          </p:cNvSpPr>
          <p:nvPr>
            <p:ph type="body" sz="quarter" idx="13"/>
          </p:nvPr>
        </p:nvSpPr>
        <p:spPr/>
        <p:txBody>
          <a:bodyPr rtlCol="0">
            <a:normAutofit fontScale="70000" lnSpcReduction="20000"/>
          </a:bodyPr>
          <a:lstStyle/>
          <a:p>
            <a:pPr fontAlgn="auto">
              <a:spcAft>
                <a:spcPts val="0"/>
              </a:spcAft>
              <a:defRPr/>
            </a:pPr>
            <a:r>
              <a:rPr lang="en-US" b="1" dirty="0"/>
              <a:t>Influence of Exhibit Design on Captive Elasmobranchs</a:t>
            </a:r>
            <a:endParaRPr lang="en-US" dirty="0"/>
          </a:p>
        </p:txBody>
      </p:sp>
      <p:sp>
        <p:nvSpPr>
          <p:cNvPr id="40964" name="Text Placeholder 3">
            <a:extLst>
              <a:ext uri="{FF2B5EF4-FFF2-40B4-BE49-F238E27FC236}">
                <a16:creationId xmlns:a16="http://schemas.microsoft.com/office/drawing/2014/main" id="{11876911-4EF7-4428-857E-698F880BFD71}"/>
              </a:ext>
            </a:extLst>
          </p:cNvPr>
          <p:cNvSpPr>
            <a:spLocks noGrp="1"/>
          </p:cNvSpPr>
          <p:nvPr>
            <p:ph type="body" sz="quarter" idx="14"/>
          </p:nvPr>
        </p:nvSpPr>
        <p:spPr/>
        <p:txBody>
          <a:bodyPr/>
          <a:lstStyle/>
          <a:p>
            <a:pPr marL="0" lvl="3" indent="0">
              <a:buFont typeface="Arial" panose="020B0604020202020204" pitchFamily="34" charset="0"/>
              <a:buNone/>
            </a:pPr>
            <a:r>
              <a:rPr lang="en-US" altLang="en-US"/>
              <a:t>Exhibit design often considers species’ needs (e.g., Pelagic, benthic, semi-pelagic, etc.)</a:t>
            </a:r>
          </a:p>
          <a:p>
            <a:r>
              <a:rPr lang="en-US" altLang="en-US" sz="2000" b="1"/>
              <a:t>Natural environments</a:t>
            </a:r>
          </a:p>
          <a:p>
            <a:r>
              <a:rPr lang="en-US" altLang="en-US" sz="2000"/>
              <a:t>Aesthetic</a:t>
            </a:r>
          </a:p>
          <a:p>
            <a:r>
              <a:rPr lang="en-US" altLang="en-US" sz="2000"/>
              <a:t>Natural looking</a:t>
            </a:r>
          </a:p>
          <a:p>
            <a:r>
              <a:rPr lang="en-US" altLang="en-US" sz="2000"/>
              <a:t>No direct human contact</a:t>
            </a:r>
          </a:p>
          <a:p>
            <a:endParaRPr lang="en-US" altLang="en-US" sz="2000" b="1"/>
          </a:p>
          <a:p>
            <a:r>
              <a:rPr lang="en-US" altLang="en-US" sz="2000" b="1"/>
              <a:t>Touch tanks </a:t>
            </a:r>
            <a:r>
              <a:rPr lang="en-US" altLang="en-US" sz="2000"/>
              <a:t>often monotone &amp; not natural looking</a:t>
            </a:r>
          </a:p>
          <a:p>
            <a:r>
              <a:rPr lang="en-US" altLang="en-US" sz="2000"/>
              <a:t>Lacking detailed exhibit design</a:t>
            </a:r>
          </a:p>
          <a:p>
            <a:r>
              <a:rPr lang="en-US" altLang="en-US" sz="2000"/>
              <a:t>Human contact greatly effects behavior </a:t>
            </a:r>
          </a:p>
          <a:p>
            <a:pPr lvl="1"/>
            <a:r>
              <a:rPr lang="en-US" altLang="en-US" sz="1600"/>
              <a:t>Making stereotypic behaviors even more possible</a:t>
            </a:r>
          </a:p>
          <a:p>
            <a:endParaRPr lang="en-US" altLang="en-US"/>
          </a:p>
        </p:txBody>
      </p:sp>
      <p:pic>
        <p:nvPicPr>
          <p:cNvPr id="6" name="Picture 5">
            <a:extLst>
              <a:ext uri="{FF2B5EF4-FFF2-40B4-BE49-F238E27FC236}">
                <a16:creationId xmlns:a16="http://schemas.microsoft.com/office/drawing/2014/main" id="{F600DBD1-2499-45E4-9F07-AE46B390FDEF}"/>
              </a:ext>
            </a:extLst>
          </p:cNvPr>
          <p:cNvPicPr>
            <a:picLocks noChangeAspect="1"/>
          </p:cNvPicPr>
          <p:nvPr/>
        </p:nvPicPr>
        <p:blipFill>
          <a:blip r:embed="rId3" cstate="print">
            <a:extLst/>
          </a:blip>
          <a:stretch>
            <a:fillRect/>
          </a:stretch>
        </p:blipFill>
        <p:spPr>
          <a:xfrm>
            <a:off x="6172200" y="3350147"/>
            <a:ext cx="2327319" cy="2778237"/>
          </a:xfrm>
          <a:prstGeom prst="rect">
            <a:avLst/>
          </a:prstGeom>
          <a:ln>
            <a:noFill/>
          </a:ln>
          <a:effectLst>
            <a:softEdge rad="112500"/>
          </a:effectLst>
        </p:spPr>
      </p:pic>
      <p:pic>
        <p:nvPicPr>
          <p:cNvPr id="2050" name="Picture 2">
            <a:extLst>
              <a:ext uri="{FF2B5EF4-FFF2-40B4-BE49-F238E27FC236}">
                <a16:creationId xmlns:a16="http://schemas.microsoft.com/office/drawing/2014/main" id="{66EE489B-24DA-41F2-9F9F-A4AAE01AEBF1}"/>
              </a:ext>
            </a:extLst>
          </p:cNvPr>
          <p:cNvPicPr>
            <a:picLocks noChangeAspect="1" noChangeArrowheads="1"/>
          </p:cNvPicPr>
          <p:nvPr/>
        </p:nvPicPr>
        <p:blipFill>
          <a:blip r:embed="rId4" cstate="print">
            <a:extLst/>
          </a:blip>
          <a:srcRect/>
          <a:stretch>
            <a:fillRect/>
          </a:stretch>
        </p:blipFill>
        <p:spPr bwMode="auto">
          <a:xfrm>
            <a:off x="5993868" y="1554004"/>
            <a:ext cx="2505651" cy="1828800"/>
          </a:xfrm>
          <a:prstGeom prst="rect">
            <a:avLst/>
          </a:prstGeom>
          <a:ln>
            <a:noFill/>
          </a:ln>
          <a:effectLst>
            <a:softEdge rad="112500"/>
          </a:effectLs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D9BE2B-F5C7-49A7-B7DF-0D2054EC9CBF}"/>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F422EDB-E26B-4FB8-BDD9-3AFF2DDD8C38}" type="slidenum">
              <a:rPr lang="en-US" altLang="en-US">
                <a:solidFill>
                  <a:srgbClr val="898989"/>
                </a:solidFill>
                <a:latin typeface="Arial" panose="020B0604020202020204" pitchFamily="34" charset="0"/>
              </a:rPr>
              <a:pPr/>
              <a:t>7</a:t>
            </a:fld>
            <a:endParaRPr lang="en-US" altLang="en-US">
              <a:solidFill>
                <a:srgbClr val="898989"/>
              </a:solidFill>
              <a:latin typeface="Arial" panose="020B0604020202020204" pitchFamily="34" charset="0"/>
            </a:endParaRPr>
          </a:p>
        </p:txBody>
      </p:sp>
      <p:sp>
        <p:nvSpPr>
          <p:cNvPr id="41987" name="Text Placeholder 2">
            <a:extLst>
              <a:ext uri="{FF2B5EF4-FFF2-40B4-BE49-F238E27FC236}">
                <a16:creationId xmlns:a16="http://schemas.microsoft.com/office/drawing/2014/main" id="{00B902F8-5B93-4A42-B760-ACDA6949CD8C}"/>
              </a:ext>
            </a:extLst>
          </p:cNvPr>
          <p:cNvSpPr>
            <a:spLocks noGrp="1"/>
          </p:cNvSpPr>
          <p:nvPr>
            <p:ph type="body" sz="quarter" idx="13"/>
          </p:nvPr>
        </p:nvSpPr>
        <p:spPr/>
        <p:txBody>
          <a:bodyPr/>
          <a:lstStyle/>
          <a:p>
            <a:r>
              <a:rPr lang="en-US" altLang="en-US"/>
              <a:t>So….</a:t>
            </a:r>
          </a:p>
        </p:txBody>
      </p:sp>
      <p:sp>
        <p:nvSpPr>
          <p:cNvPr id="4" name="Text Placeholder 3">
            <a:extLst>
              <a:ext uri="{FF2B5EF4-FFF2-40B4-BE49-F238E27FC236}">
                <a16:creationId xmlns:a16="http://schemas.microsoft.com/office/drawing/2014/main" id="{1092C4AE-7FFD-4913-B49D-5C7DB1B8AF9A}"/>
              </a:ext>
            </a:extLst>
          </p:cNvPr>
          <p:cNvSpPr>
            <a:spLocks noGrp="1"/>
          </p:cNvSpPr>
          <p:nvPr>
            <p:ph type="body" sz="quarter" idx="14"/>
          </p:nvPr>
        </p:nvSpPr>
        <p:spPr/>
        <p:txBody>
          <a:bodyPr rtlCol="0"/>
          <a:lstStyle/>
          <a:p>
            <a:pPr marL="0" lvl="2" indent="0" fontAlgn="auto">
              <a:spcAft>
                <a:spcPts val="0"/>
              </a:spcAft>
              <a:buFont typeface="Arial" panose="020B0604020202020204" pitchFamily="34" charset="0"/>
              <a:buNone/>
              <a:defRPr/>
            </a:pPr>
            <a:endParaRPr lang="en-US" sz="1800" b="1" dirty="0"/>
          </a:p>
          <a:p>
            <a:pPr marL="0" lvl="2" indent="0" fontAlgn="auto">
              <a:spcAft>
                <a:spcPts val="0"/>
              </a:spcAft>
              <a:buFont typeface="Arial" panose="020B0604020202020204" pitchFamily="34" charset="0"/>
              <a:buNone/>
              <a:defRPr/>
            </a:pPr>
            <a:r>
              <a:rPr lang="en-US" b="1" dirty="0"/>
              <a:t>Can touch tanks elicit natural behaviors? </a:t>
            </a:r>
          </a:p>
          <a:p>
            <a:pPr fontAlgn="auto">
              <a:spcAft>
                <a:spcPts val="0"/>
              </a:spcAft>
              <a:defRPr/>
            </a:pPr>
            <a:endParaRPr lang="en-US" sz="2400" dirty="0"/>
          </a:p>
          <a:p>
            <a:pPr fontAlgn="auto">
              <a:spcAft>
                <a:spcPts val="0"/>
              </a:spcAft>
              <a:defRPr/>
            </a:pPr>
            <a:r>
              <a:rPr lang="en-US" sz="2400" dirty="0"/>
              <a:t>Elasmobranch Husbandry Manual:</a:t>
            </a:r>
          </a:p>
          <a:p>
            <a:pPr lvl="1" fontAlgn="auto">
              <a:spcAft>
                <a:spcPts val="0"/>
              </a:spcAft>
              <a:buFont typeface="Arial" panose="020B0604020202020204" pitchFamily="34" charset="0"/>
              <a:buBlip>
                <a:blip r:embed="rId2"/>
              </a:buBlip>
              <a:defRPr/>
            </a:pPr>
            <a:r>
              <a:rPr lang="en-US" sz="2400" dirty="0"/>
              <a:t>The exact definition of natural behavior for elasmobranchs is </a:t>
            </a:r>
            <a:r>
              <a:rPr lang="en-US" sz="2400" b="1" u="sng" dirty="0"/>
              <a:t>subjective. </a:t>
            </a:r>
          </a:p>
          <a:p>
            <a:pPr marL="457200" lvl="1" indent="0" fontAlgn="auto">
              <a:spcAft>
                <a:spcPts val="0"/>
              </a:spcAft>
              <a:buFont typeface="Arial" panose="020B0604020202020204" pitchFamily="34" charset="0"/>
              <a:buNone/>
              <a:defRPr/>
            </a:pPr>
            <a:r>
              <a:rPr lang="en-US" sz="1200" i="1" dirty="0"/>
              <a:t>(Smith et. al, 2004)</a:t>
            </a:r>
          </a:p>
          <a:p>
            <a:pPr marL="457200" lvl="1" indent="0" fontAlgn="auto">
              <a:spcAft>
                <a:spcPts val="0"/>
              </a:spcAft>
              <a:buFont typeface="Arial" panose="020B0604020202020204" pitchFamily="34" charset="0"/>
              <a:buNone/>
              <a:defRPr/>
            </a:pPr>
            <a:endParaRPr lang="en-US" sz="1200" u="sng" dirty="0">
              <a:solidFill>
                <a:srgbClr val="FF0000"/>
              </a:solidFill>
            </a:endParaRPr>
          </a:p>
          <a:p>
            <a:pPr fontAlgn="auto">
              <a:spcAft>
                <a:spcPts val="0"/>
              </a:spcAft>
              <a:defRPr/>
            </a:pPr>
            <a:endParaRPr lang="en-US" u="sng" dirty="0">
              <a:solidFill>
                <a:srgbClr val="FF0000"/>
              </a:solidFill>
            </a:endParaRPr>
          </a:p>
          <a:p>
            <a:pPr fontAlgn="auto">
              <a:spcAft>
                <a:spcPts val="0"/>
              </a:spcAft>
              <a:defRPr/>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2AA8A-08C6-4C9D-950F-BD2FFE5FE057}"/>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C59309E-311F-4978-936D-CEACD889453E}" type="slidenum">
              <a:rPr lang="en-US" altLang="en-US">
                <a:solidFill>
                  <a:srgbClr val="898989"/>
                </a:solidFill>
                <a:latin typeface="Arial" panose="020B0604020202020204" pitchFamily="34" charset="0"/>
              </a:rPr>
              <a:pPr/>
              <a:t>8</a:t>
            </a:fld>
            <a:endParaRPr lang="en-US" altLang="en-US">
              <a:solidFill>
                <a:srgbClr val="898989"/>
              </a:solidFill>
              <a:latin typeface="Arial" panose="020B0604020202020204" pitchFamily="34" charset="0"/>
            </a:endParaRPr>
          </a:p>
        </p:txBody>
      </p:sp>
      <p:sp>
        <p:nvSpPr>
          <p:cNvPr id="43011" name="Text Placeholder 2">
            <a:extLst>
              <a:ext uri="{FF2B5EF4-FFF2-40B4-BE49-F238E27FC236}">
                <a16:creationId xmlns:a16="http://schemas.microsoft.com/office/drawing/2014/main" id="{9BB1CBBC-6856-41B4-856E-8CEEC5C8FB5A}"/>
              </a:ext>
            </a:extLst>
          </p:cNvPr>
          <p:cNvSpPr>
            <a:spLocks noGrp="1"/>
          </p:cNvSpPr>
          <p:nvPr>
            <p:ph type="body" sz="quarter" idx="13"/>
          </p:nvPr>
        </p:nvSpPr>
        <p:spPr/>
        <p:txBody>
          <a:bodyPr/>
          <a:lstStyle/>
          <a:p>
            <a:r>
              <a:rPr lang="en-US" altLang="en-US"/>
              <a:t>Creating an Ethogram</a:t>
            </a:r>
          </a:p>
        </p:txBody>
      </p:sp>
      <p:sp>
        <p:nvSpPr>
          <p:cNvPr id="43012" name="Text Placeholder 3">
            <a:extLst>
              <a:ext uri="{FF2B5EF4-FFF2-40B4-BE49-F238E27FC236}">
                <a16:creationId xmlns:a16="http://schemas.microsoft.com/office/drawing/2014/main" id="{1C2DC155-0609-426B-ADB1-98C1010A4489}"/>
              </a:ext>
            </a:extLst>
          </p:cNvPr>
          <p:cNvSpPr>
            <a:spLocks noGrp="1"/>
          </p:cNvSpPr>
          <p:nvPr>
            <p:ph type="body" sz="quarter" idx="14"/>
          </p:nvPr>
        </p:nvSpPr>
        <p:spPr/>
        <p:txBody>
          <a:bodyPr/>
          <a:lstStyle/>
          <a:p>
            <a:r>
              <a:rPr lang="en-US" altLang="en-US" b="1"/>
              <a:t>Environment doesn’t replicate the natural habitat </a:t>
            </a:r>
          </a:p>
          <a:p>
            <a:pPr>
              <a:buFont typeface="Arial" panose="020B0604020202020204" pitchFamily="34" charset="0"/>
              <a:buBlip>
                <a:blip r:embed="rId3"/>
              </a:buBlip>
            </a:pPr>
            <a:r>
              <a:rPr lang="en-US" altLang="en-US" b="1"/>
              <a:t>Same depth, constant touch, no option to migrate, hand fed</a:t>
            </a:r>
          </a:p>
          <a:p>
            <a:r>
              <a:rPr lang="en-US" altLang="en-US" b="1"/>
              <a:t>Lack of sufficient information on stingray behavior </a:t>
            </a:r>
          </a:p>
          <a:p>
            <a:pPr>
              <a:buFont typeface="Arial" panose="020B0604020202020204" pitchFamily="34" charset="0"/>
              <a:buBlip>
                <a:blip r:embed="rId3"/>
              </a:buBlip>
            </a:pPr>
            <a:r>
              <a:rPr lang="en-US" altLang="en-US" b="1"/>
              <a:t>Referencing manta ray ethograms did not depict behaviors seen in our cownose rays (Georgia Aquarium, 2011)</a:t>
            </a:r>
          </a:p>
          <a:p>
            <a:pPr lvl="1">
              <a:buFont typeface="Arial" panose="020B0604020202020204" pitchFamily="34" charset="0"/>
              <a:buBlip>
                <a:blip r:embed="rId3"/>
              </a:buBlip>
            </a:pPr>
            <a:r>
              <a:rPr lang="en-US" altLang="en-US" sz="1400" b="1"/>
              <a:t>feeding, breaching</a:t>
            </a:r>
          </a:p>
          <a:p>
            <a:r>
              <a:rPr lang="en-US" altLang="en-US" b="1"/>
              <a:t>Lack of sufficient enrichment information</a:t>
            </a:r>
          </a:p>
          <a:p>
            <a:r>
              <a:rPr lang="en-US" altLang="en-US" sz="2000" b="1"/>
              <a:t>Questions we wanted to answer </a:t>
            </a:r>
          </a:p>
          <a:p>
            <a:pPr lvl="1">
              <a:buFont typeface="Arial" panose="020B0604020202020204" pitchFamily="34" charset="0"/>
              <a:buBlip>
                <a:blip r:embed="rId3"/>
              </a:buBlip>
            </a:pPr>
            <a:r>
              <a:rPr lang="en-US" altLang="en-US" sz="1600" b="1"/>
              <a:t>How do these animals react to new enrichment?</a:t>
            </a:r>
          </a:p>
          <a:p>
            <a:pPr lvl="1">
              <a:buFont typeface="Arial" panose="020B0604020202020204" pitchFamily="34" charset="0"/>
              <a:buBlip>
                <a:blip r:embed="rId3"/>
              </a:buBlip>
            </a:pPr>
            <a:r>
              <a:rPr lang="en-US" altLang="en-US" sz="1600" b="1"/>
              <a:t>Do they prefer certain enrichment?</a:t>
            </a:r>
          </a:p>
          <a:p>
            <a:pPr lvl="1">
              <a:buFont typeface="Arial" panose="020B0604020202020204" pitchFamily="34" charset="0"/>
              <a:buBlip>
                <a:blip r:embed="rId3"/>
              </a:buBlip>
            </a:pPr>
            <a:r>
              <a:rPr lang="en-US" altLang="en-US" sz="1600" b="1"/>
              <a:t>Does enrichment influence their behavior? </a:t>
            </a:r>
          </a:p>
          <a:p>
            <a:pPr lvl="1">
              <a:buFont typeface="Arial" panose="020B0604020202020204" pitchFamily="34" charset="0"/>
              <a:buBlip>
                <a:blip r:embed="rId3"/>
              </a:buBlip>
            </a:pPr>
            <a:r>
              <a:rPr lang="en-US" altLang="en-US" sz="1600" b="1"/>
              <a:t>If yes, how?</a:t>
            </a:r>
          </a:p>
          <a:p>
            <a:endParaRPr lang="en-US" altLang="en-US"/>
          </a:p>
        </p:txBody>
      </p:sp>
      <p:pic>
        <p:nvPicPr>
          <p:cNvPr id="5" name="Picture 4" descr="\\ss1\data2\BE pictures\CORDATA\Chondrichthyes\String ray\Myliobatoidei (rays)\Dive rings\Stingray dive ring training, HT.1.png">
            <a:extLst>
              <a:ext uri="{FF2B5EF4-FFF2-40B4-BE49-F238E27FC236}">
                <a16:creationId xmlns:a16="http://schemas.microsoft.com/office/drawing/2014/main" id="{E13F7363-2D55-4808-A805-C72EF551E7C4}"/>
              </a:ext>
            </a:extLst>
          </p:cNvPr>
          <p:cNvPicPr/>
          <p:nvPr/>
        </p:nvPicPr>
        <p:blipFill>
          <a:blip r:embed="rId4"/>
          <a:srcRect/>
          <a:stretch>
            <a:fillRect/>
          </a:stretch>
        </p:blipFill>
        <p:spPr bwMode="auto">
          <a:xfrm>
            <a:off x="5562600" y="3657600"/>
            <a:ext cx="3222625"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3014" name="Rectangle 5">
            <a:extLst>
              <a:ext uri="{FF2B5EF4-FFF2-40B4-BE49-F238E27FC236}">
                <a16:creationId xmlns:a16="http://schemas.microsoft.com/office/drawing/2014/main" id="{8BB47492-7231-4C23-881D-3E31547BDF31}"/>
              </a:ext>
            </a:extLst>
          </p:cNvPr>
          <p:cNvSpPr>
            <a:spLocks noChangeArrowheads="1"/>
          </p:cNvSpPr>
          <p:nvPr/>
        </p:nvSpPr>
        <p:spPr bwMode="auto">
          <a:xfrm>
            <a:off x="-381000" y="4876800"/>
            <a:ext cx="5943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r>
              <a:rPr lang="en-US" altLang="en-US" sz="2400" b="1" i="1"/>
              <a:t>What behaviors do they exhibit and what are the definitions of these behaviors?</a:t>
            </a:r>
          </a:p>
          <a:p>
            <a:pPr lvl="1"/>
            <a:endParaRPr lang="en-US" altLang="en-US" b="1" i="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6C9846-B37E-4ECD-A116-6B6E7E1EAC51}"/>
              </a:ext>
            </a:extLst>
          </p:cNvPr>
          <p:cNvSpPr>
            <a:spLocks noGrp="1"/>
          </p:cNvSpPr>
          <p:nvPr>
            <p:ph type="sldNum" sz="quarter" idx="1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C50A736-A6CD-4F1B-8CC2-F0785B5D8E9E}" type="slidenum">
              <a:rPr lang="en-US" altLang="en-US">
                <a:solidFill>
                  <a:srgbClr val="898989"/>
                </a:solidFill>
                <a:latin typeface="Arial" panose="020B0604020202020204" pitchFamily="34" charset="0"/>
              </a:rPr>
              <a:pPr/>
              <a:t>9</a:t>
            </a:fld>
            <a:endParaRPr lang="en-US" altLang="en-US">
              <a:solidFill>
                <a:srgbClr val="898989"/>
              </a:solidFill>
              <a:latin typeface="Arial" panose="020B0604020202020204" pitchFamily="34" charset="0"/>
            </a:endParaRPr>
          </a:p>
        </p:txBody>
      </p:sp>
      <p:sp>
        <p:nvSpPr>
          <p:cNvPr id="44035" name="Text Placeholder 2">
            <a:extLst>
              <a:ext uri="{FF2B5EF4-FFF2-40B4-BE49-F238E27FC236}">
                <a16:creationId xmlns:a16="http://schemas.microsoft.com/office/drawing/2014/main" id="{83957413-D0C1-45D5-B55D-1668BC80C6CF}"/>
              </a:ext>
            </a:extLst>
          </p:cNvPr>
          <p:cNvSpPr>
            <a:spLocks noGrp="1"/>
          </p:cNvSpPr>
          <p:nvPr>
            <p:ph type="body" sz="quarter" idx="13"/>
          </p:nvPr>
        </p:nvSpPr>
        <p:spPr/>
        <p:txBody>
          <a:bodyPr/>
          <a:lstStyle/>
          <a:p>
            <a:r>
              <a:rPr lang="en-US" altLang="en-US"/>
              <a:t>Main Behaviors to Be Enriched</a:t>
            </a:r>
          </a:p>
        </p:txBody>
      </p:sp>
      <p:sp>
        <p:nvSpPr>
          <p:cNvPr id="44036" name="Text Placeholder 3">
            <a:extLst>
              <a:ext uri="{FF2B5EF4-FFF2-40B4-BE49-F238E27FC236}">
                <a16:creationId xmlns:a16="http://schemas.microsoft.com/office/drawing/2014/main" id="{B3ECF49A-F0CF-46C2-97AB-5E9B3FE17A58}"/>
              </a:ext>
            </a:extLst>
          </p:cNvPr>
          <p:cNvSpPr>
            <a:spLocks noGrp="1"/>
          </p:cNvSpPr>
          <p:nvPr>
            <p:ph type="body" sz="quarter" idx="14"/>
          </p:nvPr>
        </p:nvSpPr>
        <p:spPr/>
        <p:txBody>
          <a:bodyPr/>
          <a:lstStyle/>
          <a:p>
            <a:pPr algn="ctr"/>
            <a:r>
              <a:rPr lang="en-US" altLang="en-US"/>
              <a:t>Nineteen behaviors were defined</a:t>
            </a:r>
          </a:p>
          <a:p>
            <a:r>
              <a:rPr lang="en-US" altLang="en-US" b="1" i="1"/>
              <a:t>Foraging</a:t>
            </a:r>
            <a:r>
              <a:rPr lang="en-US" altLang="en-US" b="1"/>
              <a:t>- </a:t>
            </a:r>
            <a:r>
              <a:rPr lang="en-US" altLang="en-US"/>
              <a:t>Animal is searching with mouth for food. </a:t>
            </a:r>
            <a:endParaRPr lang="en-US" altLang="en-US">
              <a:solidFill>
                <a:srgbClr val="FF0000"/>
              </a:solidFill>
            </a:endParaRPr>
          </a:p>
          <a:p>
            <a:r>
              <a:rPr lang="en-US" altLang="en-US" b="1" i="1"/>
              <a:t>Inspection</a:t>
            </a:r>
            <a:r>
              <a:rPr lang="en-US" altLang="en-US" b="1"/>
              <a:t>- </a:t>
            </a:r>
            <a:r>
              <a:rPr lang="en-US" altLang="en-US"/>
              <a:t>Animal slowly approaches object to close proximity, sometimes bumping or touching object with pectoral fins or rostrum, then swims away. </a:t>
            </a:r>
            <a:endParaRPr lang="en-US" altLang="en-US" i="1"/>
          </a:p>
          <a:p>
            <a:r>
              <a:rPr lang="en-US" altLang="en-US" b="1" i="1"/>
              <a:t>Oral Inspection</a:t>
            </a:r>
            <a:r>
              <a:rPr lang="en-US" altLang="en-US" b="1"/>
              <a:t>- </a:t>
            </a:r>
            <a:r>
              <a:rPr lang="en-US" altLang="en-US"/>
              <a:t>Animal swims over top of object or positions head and mouth over or near object being inspected. The lobes that surround the mouth are protruding and moving around the object being inspected.</a:t>
            </a:r>
          </a:p>
          <a:p>
            <a:r>
              <a:rPr lang="en-US" altLang="en-US" b="1" i="1"/>
              <a:t>Favored Use</a:t>
            </a:r>
            <a:r>
              <a:rPr lang="en-US" altLang="en-US" b="1"/>
              <a:t>- </a:t>
            </a:r>
            <a:r>
              <a:rPr lang="en-US" altLang="en-US"/>
              <a:t>Animal changes usual (circular) swim pattern to use specific enrichment item or an animal uses an item and then immediately turns around to reuse the item.</a:t>
            </a:r>
          </a:p>
          <a:p>
            <a:endParaRPr lang="en-US" altLang="en-US"/>
          </a:p>
        </p:txBody>
      </p:sp>
      <p:pic>
        <p:nvPicPr>
          <p:cNvPr id="5" name="Picture 4" descr="C:\Users\htresz\AppData\Local\Microsoft\Windows\Temporary Internet Files\Content.Outlook\H81HQ425\Stingray Anatomy (2).jpg">
            <a:extLst>
              <a:ext uri="{FF2B5EF4-FFF2-40B4-BE49-F238E27FC236}">
                <a16:creationId xmlns:a16="http://schemas.microsoft.com/office/drawing/2014/main" id="{D917EEB3-A6F5-402D-8739-6944181C08EA}"/>
              </a:ext>
            </a:extLst>
          </p:cNvPr>
          <p:cNvPicPr/>
          <p:nvPr/>
        </p:nvPicPr>
        <p:blipFill>
          <a:blip r:embed="rId3"/>
          <a:srcRect/>
          <a:stretch>
            <a:fillRect/>
          </a:stretch>
        </p:blipFill>
        <p:spPr bwMode="auto">
          <a:xfrm>
            <a:off x="4343400" y="3940175"/>
            <a:ext cx="2743200" cy="275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416F080-C0A3-4E29-9F4F-28DA486AED19}"/>
              </a:ext>
            </a:extLst>
          </p:cNvPr>
          <p:cNvPicPr>
            <a:picLocks noChangeAspect="1"/>
          </p:cNvPicPr>
          <p:nvPr/>
        </p:nvPicPr>
        <p:blipFill>
          <a:blip r:embed="rId4"/>
          <a:stretch>
            <a:fillRect/>
          </a:stretch>
        </p:blipFill>
        <p:spPr>
          <a:xfrm>
            <a:off x="304800" y="4086225"/>
            <a:ext cx="3695700" cy="2463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32892</TotalTime>
  <Words>5676</Words>
  <Application>Microsoft Office PowerPoint</Application>
  <PresentationFormat>On-screen Show (4:3)</PresentationFormat>
  <Paragraphs>435</Paragraphs>
  <Slides>33</Slides>
  <Notes>24</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Arial</vt:lpstr>
      <vt:lpstr>Georgia</vt:lpstr>
      <vt:lpstr>Arial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McLaurin</dc:creator>
  <cp:lastModifiedBy>Eric Matthews</cp:lastModifiedBy>
  <cp:revision>291</cp:revision>
  <dcterms:created xsi:type="dcterms:W3CDTF">2014-07-09T21:14:25Z</dcterms:created>
  <dcterms:modified xsi:type="dcterms:W3CDTF">2017-09-07T18:35:22Z</dcterms:modified>
</cp:coreProperties>
</file>