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doc" ContentType="application/msword"/>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75" r:id="rId1"/>
  </p:sldMasterIdLst>
  <p:notesMasterIdLst>
    <p:notesMasterId r:id="rId38"/>
  </p:notesMasterIdLst>
  <p:handoutMasterIdLst>
    <p:handoutMasterId r:id="rId39"/>
  </p:handoutMasterIdLst>
  <p:sldIdLst>
    <p:sldId id="256" r:id="rId2"/>
    <p:sldId id="264" r:id="rId3"/>
    <p:sldId id="266" r:id="rId4"/>
    <p:sldId id="267" r:id="rId5"/>
    <p:sldId id="268" r:id="rId6"/>
    <p:sldId id="275" r:id="rId7"/>
    <p:sldId id="328" r:id="rId8"/>
    <p:sldId id="270" r:id="rId9"/>
    <p:sldId id="276" r:id="rId10"/>
    <p:sldId id="278" r:id="rId11"/>
    <p:sldId id="279" r:id="rId12"/>
    <p:sldId id="280" r:id="rId13"/>
    <p:sldId id="281" r:id="rId14"/>
    <p:sldId id="282" r:id="rId15"/>
    <p:sldId id="283" r:id="rId16"/>
    <p:sldId id="284" r:id="rId17"/>
    <p:sldId id="285" r:id="rId18"/>
    <p:sldId id="321" r:id="rId19"/>
    <p:sldId id="286" r:id="rId20"/>
    <p:sldId id="287" r:id="rId21"/>
    <p:sldId id="302" r:id="rId22"/>
    <p:sldId id="307" r:id="rId23"/>
    <p:sldId id="308" r:id="rId24"/>
    <p:sldId id="309" r:id="rId25"/>
    <p:sldId id="310" r:id="rId26"/>
    <p:sldId id="311" r:id="rId27"/>
    <p:sldId id="312" r:id="rId28"/>
    <p:sldId id="316" r:id="rId29"/>
    <p:sldId id="317" r:id="rId30"/>
    <p:sldId id="303" r:id="rId31"/>
    <p:sldId id="304" r:id="rId32"/>
    <p:sldId id="305" r:id="rId33"/>
    <p:sldId id="318" r:id="rId34"/>
    <p:sldId id="306" r:id="rId35"/>
    <p:sldId id="319" r:id="rId36"/>
    <p:sldId id="320" r:id="rId3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0203"/>
    <a:srgbClr val="FF1C1F"/>
    <a:srgbClr val="F0FF1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4" autoAdjust="0"/>
    <p:restoredTop sz="94728" autoAdjust="0"/>
  </p:normalViewPr>
  <p:slideViewPr>
    <p:cSldViewPr>
      <p:cViewPr varScale="1">
        <p:scale>
          <a:sx n="85" d="100"/>
          <a:sy n="85" d="100"/>
        </p:scale>
        <p:origin x="-1301"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96"/>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200"/>
            </a:lvl1pPr>
          </a:lstStyle>
          <a:p>
            <a:pPr>
              <a:defRPr/>
            </a:pPr>
            <a:endParaRPr lang="zh-CN" altLang="zh-CN"/>
          </a:p>
        </p:txBody>
      </p:sp>
      <p:sp>
        <p:nvSpPr>
          <p:cNvPr id="43011"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zh-CN" altLang="zh-CN"/>
          </a:p>
        </p:txBody>
      </p:sp>
      <p:sp>
        <p:nvSpPr>
          <p:cNvPr id="43012"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defRPr sz="1200"/>
            </a:lvl1pPr>
          </a:lstStyle>
          <a:p>
            <a:pPr>
              <a:defRPr/>
            </a:pPr>
            <a:endParaRPr lang="zh-CN" altLang="zh-CN"/>
          </a:p>
        </p:txBody>
      </p:sp>
      <p:sp>
        <p:nvSpPr>
          <p:cNvPr id="43013"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lgn="r">
              <a:defRPr sz="1200"/>
            </a:lvl1pPr>
          </a:lstStyle>
          <a:p>
            <a:pPr>
              <a:defRPr/>
            </a:pPr>
            <a:fld id="{826A569E-15D9-41E0-A7A6-100C76C9EA3E}"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200"/>
            </a:lvl1pPr>
          </a:lstStyle>
          <a:p>
            <a:pPr>
              <a:defRPr/>
            </a:pPr>
            <a:endParaRPr lang="zh-CN" altLang="zh-CN"/>
          </a:p>
        </p:txBody>
      </p:sp>
      <p:sp>
        <p:nvSpPr>
          <p:cNvPr id="102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zh-CN" altLang="zh-CN"/>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defRPr sz="1200"/>
            </a:lvl1pPr>
          </a:lstStyle>
          <a:p>
            <a:pPr>
              <a:defRPr/>
            </a:pPr>
            <a:endParaRPr lang="zh-CN" altLang="zh-CN"/>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lgn="r">
              <a:defRPr sz="1200"/>
            </a:lvl1pPr>
          </a:lstStyle>
          <a:p>
            <a:pPr>
              <a:defRPr/>
            </a:pPr>
            <a:fld id="{510FE1ED-308D-4D89-95D6-95E621ECE2B9}"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miter lim="800000"/>
            <a:headEnd/>
            <a:tailEnd/>
          </a:ln>
        </p:spPr>
        <p:txBody>
          <a:bodyPr/>
          <a:lstStyle/>
          <a:p>
            <a:fld id="{5C2FB399-4F96-4B45-81D5-A6AFD8DE69D4}" type="slidenum">
              <a:rPr lang="en-US" altLang="zh-CN" smtClean="0"/>
              <a:pPr/>
              <a:t>1</a:t>
            </a:fld>
            <a:endParaRPr lang="en-US" altLang="zh-CN"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miter lim="800000"/>
            <a:headEnd/>
            <a:tailEnd/>
          </a:ln>
        </p:spPr>
        <p:txBody>
          <a:bodyPr/>
          <a:lstStyle/>
          <a:p>
            <a:fld id="{1EAD7532-804D-4082-9215-6387F922EC7E}" type="slidenum">
              <a:rPr lang="en-US" altLang="zh-CN" smtClean="0"/>
              <a:pPr/>
              <a:t>11</a:t>
            </a:fld>
            <a:endParaRPr lang="en-US" altLang="zh-CN"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r>
              <a:rPr lang="en-US" altLang="zh-CN" smtClean="0"/>
              <a:t>Very popular, especially in summer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miter lim="800000"/>
            <a:headEnd/>
            <a:tailEnd/>
          </a:ln>
        </p:spPr>
        <p:txBody>
          <a:bodyPr/>
          <a:lstStyle/>
          <a:p>
            <a:fld id="{3FF9A901-E946-41BC-B239-DD6E176EDF04}" type="slidenum">
              <a:rPr lang="en-US" altLang="zh-CN" smtClean="0"/>
              <a:pPr/>
              <a:t>12</a:t>
            </a:fld>
            <a:endParaRPr lang="en-US" altLang="zh-CN"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altLang="zh-CN" smtClean="0"/>
              <a:t>Stopped giving scrub baths with soap in favor of just giving showers and letting the elephants do the scratching themselves, as they would in the wild.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miter lim="800000"/>
            <a:headEnd/>
            <a:tailEnd/>
          </a:ln>
        </p:spPr>
        <p:txBody>
          <a:bodyPr/>
          <a:lstStyle/>
          <a:p>
            <a:fld id="{691663A8-F0C7-48AC-B7C8-C5CE22552B6D}" type="slidenum">
              <a:rPr lang="en-US" altLang="zh-CN" smtClean="0"/>
              <a:pPr/>
              <a:t>13</a:t>
            </a:fld>
            <a:endParaRPr lang="en-US" altLang="zh-CN"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r>
              <a:rPr lang="en-US" altLang="zh-CN" smtClean="0"/>
              <a:t>Added sandstone boulders to scratch on, also became a great area to rest heavy trunks.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miter lim="800000"/>
            <a:headEnd/>
            <a:tailEnd/>
          </a:ln>
        </p:spPr>
        <p:txBody>
          <a:bodyPr/>
          <a:lstStyle/>
          <a:p>
            <a:fld id="{5C965225-B00B-449B-A9CB-320F97CC23D8}" type="slidenum">
              <a:rPr lang="en-US" altLang="zh-CN" smtClean="0"/>
              <a:pPr/>
              <a:t>14</a:t>
            </a:fld>
            <a:endParaRPr lang="en-US" altLang="zh-CN"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zh-CN" smtClean="0"/>
              <a:t>Not only good for dusting and laying down, but they also create barriers- encouraging more walking. Softens ground in attempt to reduce foot stress.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miter lim="800000"/>
            <a:headEnd/>
            <a:tailEnd/>
          </a:ln>
        </p:spPr>
        <p:txBody>
          <a:bodyPr/>
          <a:lstStyle/>
          <a:p>
            <a:fld id="{3AF68F86-ED36-4893-BBB2-5AECA64580F9}" type="slidenum">
              <a:rPr lang="en-US" altLang="zh-CN" smtClean="0"/>
              <a:pPr/>
              <a:t>15</a:t>
            </a:fld>
            <a:endParaRPr lang="en-US" altLang="zh-CN"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r>
              <a:rPr lang="en-US" altLang="zh-CN" smtClean="0"/>
              <a:t>In this picture, you can also see that Reba had to use problem solving skills to reach the feeder. She pushed the ball over so she could stand on it and reach higher. These feeders would be a great help during introductions.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miter lim="800000"/>
            <a:headEnd/>
            <a:tailEnd/>
          </a:ln>
        </p:spPr>
        <p:txBody>
          <a:bodyPr/>
          <a:lstStyle/>
          <a:p>
            <a:fld id="{A5293D03-989D-4270-93FD-E50F7A53F1E2}" type="slidenum">
              <a:rPr lang="en-US" altLang="zh-CN" smtClean="0"/>
              <a:pPr/>
              <a:t>16</a:t>
            </a:fld>
            <a:endParaRPr lang="en-US" altLang="zh-CN"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miter lim="800000"/>
            <a:headEnd/>
            <a:tailEnd/>
          </a:ln>
        </p:spPr>
        <p:txBody>
          <a:bodyPr/>
          <a:lstStyle/>
          <a:p>
            <a:fld id="{FBB56F15-6201-4E99-8CCD-71E0FD98D670}" type="slidenum">
              <a:rPr lang="en-US" altLang="zh-CN" smtClean="0"/>
              <a:pPr/>
              <a:t>17</a:t>
            </a:fld>
            <a:endParaRPr lang="en-US" altLang="zh-CN"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miter lim="800000"/>
            <a:headEnd/>
            <a:tailEnd/>
          </a:ln>
        </p:spPr>
        <p:txBody>
          <a:bodyPr/>
          <a:lstStyle/>
          <a:p>
            <a:fld id="{D2F8EA1D-87E4-4A09-88DC-19705F16E342}" type="slidenum">
              <a:rPr lang="en-US" altLang="zh-CN" smtClean="0"/>
              <a:pPr/>
              <a:t>18</a:t>
            </a:fld>
            <a:endParaRPr lang="en-US" altLang="zh-CN"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miter lim="800000"/>
            <a:headEnd/>
            <a:tailEnd/>
          </a:ln>
        </p:spPr>
        <p:txBody>
          <a:bodyPr/>
          <a:lstStyle/>
          <a:p>
            <a:fld id="{5E3D1111-3575-4F4C-9174-BD8805D0B87C}" type="slidenum">
              <a:rPr lang="en-US" altLang="zh-CN" smtClean="0"/>
              <a:pPr/>
              <a:t>19</a:t>
            </a:fld>
            <a:endParaRPr lang="en-US" altLang="zh-CN"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miter lim="800000"/>
            <a:headEnd/>
            <a:tailEnd/>
          </a:ln>
        </p:spPr>
        <p:txBody>
          <a:bodyPr/>
          <a:lstStyle/>
          <a:p>
            <a:fld id="{E64557EB-EC6C-49B9-8773-E04A8E56B524}" type="slidenum">
              <a:rPr lang="en-US" altLang="zh-CN" smtClean="0"/>
              <a:pPr/>
              <a:t>20</a:t>
            </a:fld>
            <a:endParaRPr lang="en-US" altLang="zh-CN"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en-US" altLang="zh-CN" smtClean="0"/>
              <a:t>Our previous Veterinarian (Dr. Eng) and one of our keepers (Steve Koyle) attended the First European Elephant Management School in 2004 for further education on footwork, healthcare, and training. Alan Roocroft regularly visits teaching proper footcare techniques.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miter lim="800000"/>
            <a:headEnd/>
            <a:tailEnd/>
          </a:ln>
        </p:spPr>
        <p:txBody>
          <a:bodyPr/>
          <a:lstStyle/>
          <a:p>
            <a:fld id="{3F3609D9-5BF2-4860-A3C6-46FC974AC263}" type="slidenum">
              <a:rPr lang="en-US" altLang="zh-CN" smtClean="0"/>
              <a:pPr/>
              <a:t>2</a:t>
            </a:fld>
            <a:endParaRPr lang="en-US" altLang="zh-CN"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r>
              <a:rPr lang="en-US" altLang="zh-CN" smtClean="0"/>
              <a:t>All three came from other organizations with a variety of health and behavioral problems, some of which have been exasperated since arriving at our facility . Each of these elephants has had a troubled past and they were labeled as “problem animals”.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miter lim="800000"/>
            <a:headEnd/>
            <a:tailEnd/>
          </a:ln>
        </p:spPr>
        <p:txBody>
          <a:bodyPr/>
          <a:lstStyle/>
          <a:p>
            <a:fld id="{AAB99505-3903-4D03-90B6-B1FB07C6425A}" type="slidenum">
              <a:rPr lang="en-US" altLang="zh-CN" smtClean="0"/>
              <a:pPr/>
              <a:t>21</a:t>
            </a:fld>
            <a:endParaRPr lang="en-US" altLang="zh-CN"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miter lim="800000"/>
            <a:headEnd/>
            <a:tailEnd/>
          </a:ln>
        </p:spPr>
        <p:txBody>
          <a:bodyPr/>
          <a:lstStyle/>
          <a:p>
            <a:fld id="{3B547312-C716-484B-AACD-5C8555DFF7BD}" type="slidenum">
              <a:rPr lang="en-US" altLang="zh-CN" smtClean="0"/>
              <a:pPr/>
              <a:t>22</a:t>
            </a:fld>
            <a:endParaRPr lang="en-US" altLang="zh-CN"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miter lim="800000"/>
            <a:headEnd/>
            <a:tailEnd/>
          </a:ln>
        </p:spPr>
        <p:txBody>
          <a:bodyPr/>
          <a:lstStyle/>
          <a:p>
            <a:fld id="{1173827A-3288-4576-B12B-CAF72972D615}" type="slidenum">
              <a:rPr lang="en-US" altLang="zh-CN" smtClean="0"/>
              <a:pPr/>
              <a:t>23</a:t>
            </a:fld>
            <a:endParaRPr lang="en-US" altLang="zh-CN"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miter lim="800000"/>
            <a:headEnd/>
            <a:tailEnd/>
          </a:ln>
        </p:spPr>
        <p:txBody>
          <a:bodyPr/>
          <a:lstStyle/>
          <a:p>
            <a:fld id="{96B8E868-6CC1-4171-B92E-F7367A1F92FC}" type="slidenum">
              <a:rPr lang="en-US" altLang="zh-CN" smtClean="0"/>
              <a:pPr/>
              <a:t>24</a:t>
            </a:fld>
            <a:endParaRPr lang="en-US" altLang="zh-CN"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miter lim="800000"/>
            <a:headEnd/>
            <a:tailEnd/>
          </a:ln>
        </p:spPr>
        <p:txBody>
          <a:bodyPr/>
          <a:lstStyle/>
          <a:p>
            <a:fld id="{AF70E0EE-801F-4FED-96C8-4E0C4DBF0A5A}" type="slidenum">
              <a:rPr lang="en-US" altLang="zh-CN" smtClean="0"/>
              <a:pPr/>
              <a:t>25</a:t>
            </a:fld>
            <a:endParaRPr lang="en-US" altLang="zh-CN"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miter lim="800000"/>
            <a:headEnd/>
            <a:tailEnd/>
          </a:ln>
        </p:spPr>
        <p:txBody>
          <a:bodyPr/>
          <a:lstStyle/>
          <a:p>
            <a:fld id="{967C7665-271F-459A-8A10-669804DE1662}" type="slidenum">
              <a:rPr lang="en-US" altLang="zh-CN" smtClean="0"/>
              <a:pPr/>
              <a:t>26</a:t>
            </a:fld>
            <a:endParaRPr lang="en-US" altLang="zh-CN"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miter lim="800000"/>
            <a:headEnd/>
            <a:tailEnd/>
          </a:ln>
        </p:spPr>
        <p:txBody>
          <a:bodyPr/>
          <a:lstStyle/>
          <a:p>
            <a:fld id="{271E495C-D164-4BCC-9AFD-18E97DFA5AC7}" type="slidenum">
              <a:rPr lang="en-US" altLang="zh-CN" smtClean="0"/>
              <a:pPr/>
              <a:t>27</a:t>
            </a:fld>
            <a:endParaRPr lang="en-US" altLang="zh-CN"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fld id="{484899BB-5A40-43C0-BE58-D59221A32377}" type="slidenum">
              <a:rPr lang="en-US" altLang="zh-CN" smtClean="0"/>
              <a:pPr/>
              <a:t>28</a:t>
            </a:fld>
            <a:endParaRPr lang="en-US" altLang="zh-CN"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altLang="zh-CN" smtClean="0"/>
              <a:t>We started asking less from the elephants. The interesting thing was that the elephants actually began offering us more.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2C722C3A-03F4-4EC9-B4F0-A508F397E643}" type="slidenum">
              <a:rPr lang="en-US" altLang="zh-CN" smtClean="0"/>
              <a:pPr/>
              <a:t>29</a:t>
            </a:fld>
            <a:endParaRPr lang="en-US" altLang="zh-CN"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r>
              <a:rPr lang="en-US" altLang="zh-CN" smtClean="0"/>
              <a:t>Reba actually started to lie down during her showers, something she had never done before. With the positive changes we had seen in all of the elephants’ behaviors, both in working with the keepers and while spending time by themselves, it was determined that we were at a point where we could try to introduce the two subordinate animals.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miter lim="800000"/>
            <a:headEnd/>
            <a:tailEnd/>
          </a:ln>
        </p:spPr>
        <p:txBody>
          <a:bodyPr/>
          <a:lstStyle/>
          <a:p>
            <a:fld id="{7695C1AB-9F29-4950-8967-C5ABC2D11B10}" type="slidenum">
              <a:rPr lang="en-US" altLang="zh-CN" smtClean="0"/>
              <a:pPr/>
              <a:t>30</a:t>
            </a:fld>
            <a:endParaRPr lang="en-US" altLang="zh-CN"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miter lim="800000"/>
            <a:headEnd/>
            <a:tailEnd/>
          </a:ln>
        </p:spPr>
        <p:txBody>
          <a:bodyPr/>
          <a:lstStyle/>
          <a:p>
            <a:fld id="{EF5CE4AD-9BE9-4EF0-B7F9-BD8DB9F3B403}" type="slidenum">
              <a:rPr lang="en-US" altLang="zh-CN" smtClean="0"/>
              <a:pPr/>
              <a:t>3</a:t>
            </a:fld>
            <a:endParaRPr lang="en-US" altLang="zh-CN"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miter lim="800000"/>
            <a:headEnd/>
            <a:tailEnd/>
          </a:ln>
        </p:spPr>
        <p:txBody>
          <a:bodyPr/>
          <a:lstStyle/>
          <a:p>
            <a:fld id="{0040936E-249A-4764-9E5F-BDAFD0387CDF}" type="slidenum">
              <a:rPr lang="en-US" altLang="zh-CN" smtClean="0"/>
              <a:pPr/>
              <a:t>31</a:t>
            </a:fld>
            <a:endParaRPr lang="en-US" altLang="zh-CN"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miter lim="800000"/>
            <a:headEnd/>
            <a:tailEnd/>
          </a:ln>
        </p:spPr>
        <p:txBody>
          <a:bodyPr/>
          <a:lstStyle/>
          <a:p>
            <a:fld id="{11049C24-8188-409C-B3B1-DE12EA9BC908}" type="slidenum">
              <a:rPr lang="en-US" altLang="zh-CN" smtClean="0"/>
              <a:pPr/>
              <a:t>32</a:t>
            </a:fld>
            <a:endParaRPr lang="en-US" altLang="zh-CN"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miter lim="800000"/>
            <a:headEnd/>
            <a:tailEnd/>
          </a:ln>
        </p:spPr>
        <p:txBody>
          <a:bodyPr/>
          <a:lstStyle/>
          <a:p>
            <a:fld id="{9BCE565C-2172-4BCE-B590-2777060CD9D1}" type="slidenum">
              <a:rPr lang="en-US" altLang="zh-CN" smtClean="0"/>
              <a:pPr/>
              <a:t>33</a:t>
            </a:fld>
            <a:endParaRPr lang="en-US" altLang="zh-CN"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r>
              <a:rPr lang="en-US" altLang="zh-CN" smtClean="0"/>
              <a:t>We are actually looking into the possibility of bringing in a fourth elephant to help change the herd dynamics.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miter lim="800000"/>
            <a:headEnd/>
            <a:tailEnd/>
          </a:ln>
        </p:spPr>
        <p:txBody>
          <a:bodyPr/>
          <a:lstStyle/>
          <a:p>
            <a:fld id="{24D94837-91A9-473B-A23F-D049C004DF17}" type="slidenum">
              <a:rPr lang="en-US" altLang="zh-CN" smtClean="0"/>
              <a:pPr/>
              <a:t>34</a:t>
            </a:fld>
            <a:endParaRPr lang="en-US" altLang="zh-CN"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altLang="zh-CN" smtClean="0"/>
              <a:t>They seem to be more content, more relaxed, less aggressive and are spending more of each day foraging, walking and interacting with eachother… much like their wild counterparts.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miter lim="800000"/>
            <a:headEnd/>
            <a:tailEnd/>
          </a:ln>
        </p:spPr>
        <p:txBody>
          <a:bodyPr/>
          <a:lstStyle/>
          <a:p>
            <a:fld id="{3E6FCDF2-D7A2-4ED1-A038-CF51CA92904D}" type="slidenum">
              <a:rPr lang="en-US" altLang="zh-CN" smtClean="0"/>
              <a:pPr/>
              <a:t>35</a:t>
            </a:fld>
            <a:endParaRPr lang="en-US" altLang="zh-CN"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miter lim="800000"/>
            <a:headEnd/>
            <a:tailEnd/>
          </a:ln>
        </p:spPr>
        <p:txBody>
          <a:bodyPr/>
          <a:lstStyle/>
          <a:p>
            <a:fld id="{F9AE08D4-146D-4BBB-9AFD-BA68C44A0196}" type="slidenum">
              <a:rPr lang="en-US" altLang="zh-CN" smtClean="0"/>
              <a:pPr/>
              <a:t>36</a:t>
            </a:fld>
            <a:endParaRPr lang="en-US" altLang="zh-CN"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miter lim="800000"/>
            <a:headEnd/>
            <a:tailEnd/>
          </a:ln>
        </p:spPr>
        <p:txBody>
          <a:bodyPr/>
          <a:lstStyle/>
          <a:p>
            <a:fld id="{C586A7B5-2AD6-45E7-B242-40C3F1EC7E5F}" type="slidenum">
              <a:rPr lang="en-US" altLang="zh-CN" smtClean="0"/>
              <a:pPr/>
              <a:t>4</a:t>
            </a:fld>
            <a:endParaRPr lang="en-US" altLang="zh-CN"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miter lim="800000"/>
            <a:headEnd/>
            <a:tailEnd/>
          </a:ln>
        </p:spPr>
        <p:txBody>
          <a:bodyPr/>
          <a:lstStyle/>
          <a:p>
            <a:fld id="{EA84E419-657F-4A7C-AB85-CDD83C8C5378}" type="slidenum">
              <a:rPr lang="en-US" altLang="zh-CN" smtClean="0"/>
              <a:pPr/>
              <a:t>5</a:t>
            </a:fld>
            <a:endParaRPr lang="en-US" altLang="zh-CN"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miter lim="800000"/>
            <a:headEnd/>
            <a:tailEnd/>
          </a:ln>
        </p:spPr>
        <p:txBody>
          <a:bodyPr/>
          <a:lstStyle/>
          <a:p>
            <a:fld id="{E158B2BC-8D94-4459-8688-2537CC22B218}" type="slidenum">
              <a:rPr lang="en-US" altLang="zh-CN" smtClean="0"/>
              <a:pPr/>
              <a:t>6</a:t>
            </a:fld>
            <a:endParaRPr lang="en-US" altLang="zh-CN"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miter lim="800000"/>
            <a:headEnd/>
            <a:tailEnd/>
          </a:ln>
        </p:spPr>
        <p:txBody>
          <a:bodyPr/>
          <a:lstStyle/>
          <a:p>
            <a:fld id="{70C7ABEE-49E7-4E97-ACA0-EEFCA315EE2F}" type="slidenum">
              <a:rPr lang="en-US" altLang="zh-CN" smtClean="0"/>
              <a:pPr/>
              <a:t>8</a:t>
            </a:fld>
            <a:endParaRPr lang="en-US" altLang="zh-CN"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miter lim="800000"/>
            <a:headEnd/>
            <a:tailEnd/>
          </a:ln>
        </p:spPr>
        <p:txBody>
          <a:bodyPr/>
          <a:lstStyle/>
          <a:p>
            <a:fld id="{B65E622F-3044-48F4-9827-7D71AC922E86}" type="slidenum">
              <a:rPr lang="en-US" altLang="zh-CN" smtClean="0"/>
              <a:pPr/>
              <a:t>9</a:t>
            </a:fld>
            <a:endParaRPr lang="en-US" altLang="zh-CN"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miter lim="800000"/>
            <a:headEnd/>
            <a:tailEnd/>
          </a:ln>
        </p:spPr>
        <p:txBody>
          <a:bodyPr/>
          <a:lstStyle/>
          <a:p>
            <a:fld id="{365CCF8F-7B6B-4BB0-B5B6-BC0B2EFB5CEA}" type="slidenum">
              <a:rPr lang="en-US" altLang="zh-CN" smtClean="0"/>
              <a:pPr/>
              <a:t>10</a:t>
            </a:fld>
            <a:endParaRPr lang="en-US" altLang="zh-CN"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altLang="zh-CN" smtClean="0"/>
              <a:t>2 feet deep, regularly churned up.</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ext uri="{AF507438-7753-43E0-B8FC-AC1667EBCBE1}"/>
            </a:extLst>
          </p:spPr>
          <p:txBody>
            <a:bodyPr rot="10800000" vert="eaVert"/>
            <a:lstStyle/>
            <a:p>
              <a:pPr algn="ctr" eaLnBrk="1" hangingPunct="1">
                <a:defRPr/>
              </a:pPr>
              <a:endParaRPr lang="zh-CN" altLang="zh-CN"/>
            </a:p>
          </p:txBody>
        </p:sp>
        <p:sp>
          <p:nvSpPr>
            <p:cNvPr id="20" name="Rectangle 18"/>
            <p:cNvSpPr>
              <a:spLocks noChangeArrowheads="1"/>
            </p:cNvSpPr>
            <p:nvPr userDrawn="1"/>
          </p:nvSpPr>
          <p:spPr bwMode="hidden">
            <a:xfrm rot="39991575" flipH="1" flipV="1">
              <a:off x="5372" y="4167"/>
              <a:ext cx="501"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ext uri="{AF507438-7753-43E0-B8FC-AC1667EBCBE1}"/>
            </a:extLst>
          </p:spPr>
          <p:txBody>
            <a:bodyPr rot="10800000" vert="eaVert"/>
            <a:lstStyle/>
            <a:p>
              <a:pPr algn="ctr" eaLnBrk="1" hangingPunct="1">
                <a:defRPr/>
              </a:pPr>
              <a:endParaRPr lang="zh-CN" altLang="zh-CN"/>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ext uri="{AF507438-7753-43E0-B8FC-AC1667EBCBE1}"/>
            </a:extLst>
          </p:spPr>
          <p:txBody>
            <a:bodyPr/>
            <a:lstStyle/>
            <a:p>
              <a:pPr algn="ctr" eaLnBrk="1" hangingPunct="1">
                <a:defRPr/>
              </a:pPr>
              <a:endParaRPr lang="zh-CN" altLang="zh-CN"/>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ext uri="{AF507438-7753-43E0-B8FC-AC1667EBCBE1}"/>
            </a:extLst>
          </p:spPr>
          <p:txBody>
            <a:bodyPr/>
            <a:lstStyle/>
            <a:p>
              <a:pPr algn="ctr" eaLnBrk="1" hangingPunct="1">
                <a:defRPr/>
              </a:pPr>
              <a:endParaRPr lang="zh-CN" altLang="zh-CN"/>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ext uri="{AF507438-7753-43E0-B8FC-AC1667EBCBE1}"/>
            </a:extLst>
          </p:spPr>
          <p:txBody>
            <a:bodyPr/>
            <a:lstStyle/>
            <a:p>
              <a:pPr algn="ctr" eaLnBrk="1" hangingPunct="1">
                <a:defRPr/>
              </a:pPr>
              <a:endParaRPr lang="zh-CN" altLang="zh-CN"/>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lgn="ctr" eaLnBrk="1" hangingPunct="1">
                <a:defRPr/>
              </a:pPr>
              <a:endParaRPr lang="zh-CN" altLang="zh-CN"/>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a:extLst>
              <a:ext uri="{91240B29-F687-4F45-9708-019B960494DF}"/>
              <a:ext uri="{AF507438-7753-43E0-B8FC-AC1667EBCBE1}"/>
            </a:extLst>
          </p:spPr>
          <p:txBody>
            <a:bodyPr/>
            <a:lstStyle/>
            <a:p>
              <a:pPr algn="ctr" eaLnBrk="1" hangingPunct="1">
                <a:defRPr/>
              </a:pPr>
              <a:endParaRPr lang="zh-CN" altLang="zh-CN"/>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a:extLst>
              <a:ext uri="{91240B29-F687-4F45-9708-019B960494DF}"/>
              <a:ext uri="{AF507438-7753-43E0-B8FC-AC1667EBCBE1}"/>
            </a:extLst>
          </p:spPr>
          <p:txBody>
            <a:bodyPr/>
            <a:lstStyle/>
            <a:p>
              <a:pPr algn="ctr" eaLnBrk="1" hangingPunct="1">
                <a:defRPr/>
              </a:pPr>
              <a:endParaRPr lang="zh-CN" altLang="zh-CN"/>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ext uri="{AF507438-7753-43E0-B8FC-AC1667EBCBE1}"/>
            </a:extLst>
          </p:spPr>
          <p:txBody>
            <a:bodyPr/>
            <a:lstStyle/>
            <a:p>
              <a:pPr algn="ctr" eaLnBrk="1" hangingPunct="1">
                <a:defRPr/>
              </a:pPr>
              <a:endParaRPr lang="zh-CN" altLang="zh-CN"/>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ext uri="{AF507438-7753-43E0-B8FC-AC1667EBCBE1}"/>
            </a:extLst>
          </p:spPr>
          <p:txBody>
            <a:bodyPr/>
            <a:lstStyle/>
            <a:p>
              <a:pPr algn="ctr" eaLnBrk="1" hangingPunct="1">
                <a:defRPr/>
              </a:pPr>
              <a:endParaRPr lang="zh-CN" altLang="zh-CN"/>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ext uri="{AF507438-7753-43E0-B8FC-AC1667EBCBE1}"/>
            </a:extLst>
          </p:spPr>
          <p:txBody>
            <a:bodyPr/>
            <a:lstStyle/>
            <a:p>
              <a:pPr algn="ctr" eaLnBrk="1" hangingPunct="1">
                <a:defRPr/>
              </a:pPr>
              <a:endParaRPr lang="zh-CN" altLang="zh-CN"/>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lgn="ctr" eaLnBrk="1" hangingPunct="1">
                <a:defRPr/>
              </a:pPr>
              <a:endParaRPr lang="zh-CN" altLang="zh-CN"/>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grpSp>
      <p:sp>
        <p:nvSpPr>
          <p:cNvPr id="36271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pPr lvl="0"/>
            <a:r>
              <a:rPr lang="en-US" noProof="0" smtClean="0"/>
              <a:t>Click to edit Master title style</a:t>
            </a:r>
          </a:p>
        </p:txBody>
      </p:sp>
      <p:sp>
        <p:nvSpPr>
          <p:cNvPr id="36271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zh-CN" altLang="zh-CN"/>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zh-CN" altLang="zh-CN"/>
          </a:p>
        </p:txBody>
      </p:sp>
      <p:sp>
        <p:nvSpPr>
          <p:cNvPr id="222" name="Rectangle 222"/>
          <p:cNvSpPr>
            <a:spLocks noGrp="1" noChangeArrowheads="1"/>
          </p:cNvSpPr>
          <p:nvPr>
            <p:ph type="sldNum" sz="quarter" idx="12"/>
          </p:nvPr>
        </p:nvSpPr>
        <p:spPr/>
        <p:txBody>
          <a:bodyPr/>
          <a:lstStyle>
            <a:lvl1pPr>
              <a:defRPr/>
            </a:lvl1pPr>
          </a:lstStyle>
          <a:p>
            <a:pPr>
              <a:defRPr/>
            </a:pPr>
            <a:fld id="{9208CFF1-705F-4740-AD3A-3F28A89192EA}"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47590925-6A90-4EBF-98C0-82034C2397EF}" type="slidenum">
              <a:rPr lang="en-US" altLang="zh-CN"/>
              <a:pPr>
                <a:defRPr/>
              </a:pPr>
              <a:t>‹#›</a:t>
            </a:fld>
            <a:endParaRPr lang="en-US" altLang="zh-CN"/>
          </a:p>
        </p:txBody>
      </p:sp>
      <p:sp>
        <p:nvSpPr>
          <p:cNvPr id="5" name="Rectangle 219"/>
          <p:cNvSpPr>
            <a:spLocks noGrp="1" noChangeArrowheads="1"/>
          </p:cNvSpPr>
          <p:nvPr>
            <p:ph type="dt" sz="half" idx="11"/>
          </p:nvPr>
        </p:nvSpPr>
        <p:spPr>
          <a:ln/>
        </p:spPr>
        <p:txBody>
          <a:bodyPr/>
          <a:lstStyle>
            <a:lvl1pPr>
              <a:defRPr/>
            </a:lvl1pPr>
          </a:lstStyle>
          <a:p>
            <a:pPr>
              <a:defRPr/>
            </a:pPr>
            <a:endParaRPr lang="zh-CN" altLang="zh-CN"/>
          </a:p>
        </p:txBody>
      </p:sp>
      <p:sp>
        <p:nvSpPr>
          <p:cNvPr id="6" name="Rectangle 220"/>
          <p:cNvSpPr>
            <a:spLocks noGrp="1" noChangeArrowheads="1"/>
          </p:cNvSpPr>
          <p:nvPr>
            <p:ph type="ftr" sz="quarter" idx="12"/>
          </p:nvPr>
        </p:nvSpPr>
        <p:spPr>
          <a:ln/>
        </p:spPr>
        <p:txBody>
          <a:bodyPr/>
          <a:lstStyle>
            <a:lvl1pPr>
              <a:defRPr/>
            </a:lvl1pPr>
          </a:lstStyle>
          <a:p>
            <a:pPr>
              <a:defRPr/>
            </a:pPr>
            <a:endParaRPr lang="zh-CN"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5D845E97-0E94-4EE5-8078-6A5A0CB501FA}" type="slidenum">
              <a:rPr lang="en-US" altLang="zh-CN"/>
              <a:pPr>
                <a:defRPr/>
              </a:pPr>
              <a:t>‹#›</a:t>
            </a:fld>
            <a:endParaRPr lang="en-US" altLang="zh-CN"/>
          </a:p>
        </p:txBody>
      </p:sp>
      <p:sp>
        <p:nvSpPr>
          <p:cNvPr id="5" name="Rectangle 219"/>
          <p:cNvSpPr>
            <a:spLocks noGrp="1" noChangeArrowheads="1"/>
          </p:cNvSpPr>
          <p:nvPr>
            <p:ph type="dt" sz="half" idx="11"/>
          </p:nvPr>
        </p:nvSpPr>
        <p:spPr>
          <a:ln/>
        </p:spPr>
        <p:txBody>
          <a:bodyPr/>
          <a:lstStyle>
            <a:lvl1pPr>
              <a:defRPr/>
            </a:lvl1pPr>
          </a:lstStyle>
          <a:p>
            <a:pPr>
              <a:defRPr/>
            </a:pPr>
            <a:endParaRPr lang="zh-CN" altLang="zh-CN"/>
          </a:p>
        </p:txBody>
      </p:sp>
      <p:sp>
        <p:nvSpPr>
          <p:cNvPr id="6" name="Rectangle 220"/>
          <p:cNvSpPr>
            <a:spLocks noGrp="1" noChangeArrowheads="1"/>
          </p:cNvSpPr>
          <p:nvPr>
            <p:ph type="ftr" sz="quarter" idx="12"/>
          </p:nvPr>
        </p:nvSpPr>
        <p:spPr>
          <a:ln/>
        </p:spPr>
        <p:txBody>
          <a:bodyPr/>
          <a:lstStyle>
            <a:lvl1pPr>
              <a:defRPr/>
            </a:lvl1pPr>
          </a:lstStyle>
          <a:p>
            <a:pPr>
              <a:defRPr/>
            </a:pPr>
            <a:endParaRPr lang="zh-CN"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8B578019-3F76-41A8-B5E2-0C5E5ABE1164}" type="slidenum">
              <a:rPr lang="en-US" altLang="zh-CN"/>
              <a:pPr>
                <a:defRPr/>
              </a:pPr>
              <a:t>‹#›</a:t>
            </a:fld>
            <a:endParaRPr lang="en-US" altLang="zh-CN"/>
          </a:p>
        </p:txBody>
      </p:sp>
      <p:sp>
        <p:nvSpPr>
          <p:cNvPr id="6" name="Rectangle 219"/>
          <p:cNvSpPr>
            <a:spLocks noGrp="1" noChangeArrowheads="1"/>
          </p:cNvSpPr>
          <p:nvPr>
            <p:ph type="dt" sz="half" idx="11"/>
          </p:nvPr>
        </p:nvSpPr>
        <p:spPr>
          <a:ln/>
        </p:spPr>
        <p:txBody>
          <a:bodyPr/>
          <a:lstStyle>
            <a:lvl1pPr>
              <a:defRPr/>
            </a:lvl1pPr>
          </a:lstStyle>
          <a:p>
            <a:pPr>
              <a:defRPr/>
            </a:pPr>
            <a:endParaRPr lang="zh-CN" altLang="zh-CN"/>
          </a:p>
        </p:txBody>
      </p:sp>
      <p:sp>
        <p:nvSpPr>
          <p:cNvPr id="7" name="Rectangle 220"/>
          <p:cNvSpPr>
            <a:spLocks noGrp="1" noChangeArrowheads="1"/>
          </p:cNvSpPr>
          <p:nvPr>
            <p:ph type="ftr" sz="quarter" idx="12"/>
          </p:nvPr>
        </p:nvSpPr>
        <p:spPr>
          <a:ln/>
        </p:spPr>
        <p:txBody>
          <a:bodyPr/>
          <a:lstStyle>
            <a:lvl1pPr>
              <a:defRPr/>
            </a:lvl1pPr>
          </a:lstStyle>
          <a:p>
            <a:pPr>
              <a:defRPr/>
            </a:pPr>
            <a:endParaRPr lang="zh-CN"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8"/>
          <p:cNvSpPr>
            <a:spLocks noGrp="1" noChangeArrowheads="1"/>
          </p:cNvSpPr>
          <p:nvPr>
            <p:ph type="sldNum" sz="quarter" idx="10"/>
          </p:nvPr>
        </p:nvSpPr>
        <p:spPr>
          <a:ln/>
        </p:spPr>
        <p:txBody>
          <a:bodyPr/>
          <a:lstStyle>
            <a:lvl1pPr>
              <a:defRPr/>
            </a:lvl1pPr>
          </a:lstStyle>
          <a:p>
            <a:pPr>
              <a:defRPr/>
            </a:pPr>
            <a:fld id="{1E8B9378-5DA5-4131-881E-7E3A6BDC1377}" type="slidenum">
              <a:rPr lang="en-US" altLang="zh-CN"/>
              <a:pPr>
                <a:defRPr/>
              </a:pPr>
              <a:t>‹#›</a:t>
            </a:fld>
            <a:endParaRPr lang="en-US" altLang="zh-CN"/>
          </a:p>
        </p:txBody>
      </p:sp>
      <p:sp>
        <p:nvSpPr>
          <p:cNvPr id="8" name="Rectangle 219"/>
          <p:cNvSpPr>
            <a:spLocks noGrp="1" noChangeArrowheads="1"/>
          </p:cNvSpPr>
          <p:nvPr>
            <p:ph type="dt" sz="half" idx="11"/>
          </p:nvPr>
        </p:nvSpPr>
        <p:spPr>
          <a:ln/>
        </p:spPr>
        <p:txBody>
          <a:bodyPr/>
          <a:lstStyle>
            <a:lvl1pPr>
              <a:defRPr/>
            </a:lvl1pPr>
          </a:lstStyle>
          <a:p>
            <a:pPr>
              <a:defRPr/>
            </a:pPr>
            <a:endParaRPr lang="zh-CN" altLang="zh-CN"/>
          </a:p>
        </p:txBody>
      </p:sp>
      <p:sp>
        <p:nvSpPr>
          <p:cNvPr id="9" name="Rectangle 220"/>
          <p:cNvSpPr>
            <a:spLocks noGrp="1" noChangeArrowheads="1"/>
          </p:cNvSpPr>
          <p:nvPr>
            <p:ph type="ftr" sz="quarter" idx="12"/>
          </p:nvPr>
        </p:nvSpPr>
        <p:spPr>
          <a:ln/>
        </p:spPr>
        <p:txBody>
          <a:bodyPr/>
          <a:lstStyle>
            <a:lvl1pPr>
              <a:defRPr/>
            </a:lvl1pPr>
          </a:lstStyle>
          <a:p>
            <a:pPr>
              <a:defRPr/>
            </a:pPr>
            <a:endParaRPr lang="zh-CN"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8F9709E5-4C26-4000-AAE7-695F2C3F7F23}" type="slidenum">
              <a:rPr lang="en-US" altLang="zh-CN"/>
              <a:pPr>
                <a:defRPr/>
              </a:pPr>
              <a:t>‹#›</a:t>
            </a:fld>
            <a:endParaRPr lang="en-US" altLang="zh-CN"/>
          </a:p>
        </p:txBody>
      </p:sp>
      <p:sp>
        <p:nvSpPr>
          <p:cNvPr id="6" name="Rectangle 219"/>
          <p:cNvSpPr>
            <a:spLocks noGrp="1" noChangeArrowheads="1"/>
          </p:cNvSpPr>
          <p:nvPr>
            <p:ph type="dt" sz="half" idx="11"/>
          </p:nvPr>
        </p:nvSpPr>
        <p:spPr>
          <a:ln/>
        </p:spPr>
        <p:txBody>
          <a:bodyPr/>
          <a:lstStyle>
            <a:lvl1pPr>
              <a:defRPr/>
            </a:lvl1pPr>
          </a:lstStyle>
          <a:p>
            <a:pPr>
              <a:defRPr/>
            </a:pPr>
            <a:endParaRPr lang="zh-CN" altLang="zh-CN"/>
          </a:p>
        </p:txBody>
      </p:sp>
      <p:sp>
        <p:nvSpPr>
          <p:cNvPr id="7" name="Rectangle 220"/>
          <p:cNvSpPr>
            <a:spLocks noGrp="1" noChangeArrowheads="1"/>
          </p:cNvSpPr>
          <p:nvPr>
            <p:ph type="ftr" sz="quarter" idx="12"/>
          </p:nvPr>
        </p:nvSpPr>
        <p:spPr>
          <a:ln/>
        </p:spPr>
        <p:txBody>
          <a:bodyPr/>
          <a:lstStyle>
            <a:lvl1pPr>
              <a:defRPr/>
            </a:lvl1pPr>
          </a:lstStyle>
          <a:p>
            <a:pPr>
              <a:defRPr/>
            </a:pPr>
            <a:endParaRPr lang="zh-CN"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43350"/>
            <a:ext cx="8229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18"/>
          <p:cNvSpPr>
            <a:spLocks noGrp="1" noChangeArrowheads="1"/>
          </p:cNvSpPr>
          <p:nvPr>
            <p:ph type="sldNum" sz="quarter" idx="10"/>
          </p:nvPr>
        </p:nvSpPr>
        <p:spPr>
          <a:ln/>
        </p:spPr>
        <p:txBody>
          <a:bodyPr/>
          <a:lstStyle>
            <a:lvl1pPr>
              <a:defRPr/>
            </a:lvl1pPr>
          </a:lstStyle>
          <a:p>
            <a:pPr>
              <a:defRPr/>
            </a:pPr>
            <a:fld id="{E9149C6A-A86D-4A1C-9C74-0757500266A5}" type="slidenum">
              <a:rPr lang="en-US" altLang="zh-CN"/>
              <a:pPr>
                <a:defRPr/>
              </a:pPr>
              <a:t>‹#›</a:t>
            </a:fld>
            <a:endParaRPr lang="en-US" altLang="zh-CN"/>
          </a:p>
        </p:txBody>
      </p:sp>
      <p:sp>
        <p:nvSpPr>
          <p:cNvPr id="7" name="Rectangle 219"/>
          <p:cNvSpPr>
            <a:spLocks noGrp="1" noChangeArrowheads="1"/>
          </p:cNvSpPr>
          <p:nvPr>
            <p:ph type="dt" sz="half" idx="11"/>
          </p:nvPr>
        </p:nvSpPr>
        <p:spPr>
          <a:ln/>
        </p:spPr>
        <p:txBody>
          <a:bodyPr/>
          <a:lstStyle>
            <a:lvl1pPr>
              <a:defRPr/>
            </a:lvl1pPr>
          </a:lstStyle>
          <a:p>
            <a:pPr>
              <a:defRPr/>
            </a:pPr>
            <a:endParaRPr lang="zh-CN" altLang="zh-CN"/>
          </a:p>
        </p:txBody>
      </p:sp>
      <p:sp>
        <p:nvSpPr>
          <p:cNvPr id="8" name="Rectangle 220"/>
          <p:cNvSpPr>
            <a:spLocks noGrp="1" noChangeArrowheads="1"/>
          </p:cNvSpPr>
          <p:nvPr>
            <p:ph type="ftr" sz="quarter" idx="12"/>
          </p:nvPr>
        </p:nvSpPr>
        <p:spPr>
          <a:ln/>
        </p:spPr>
        <p:txBody>
          <a:bodyPr/>
          <a:lstStyle>
            <a:lvl1pPr>
              <a:defRPr/>
            </a:lvl1pPr>
          </a:lstStyle>
          <a:p>
            <a:pPr>
              <a:defRPr/>
            </a:pPr>
            <a:endParaRPr lang="zh-CN"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9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18"/>
          <p:cNvSpPr>
            <a:spLocks noGrp="1" noChangeArrowheads="1"/>
          </p:cNvSpPr>
          <p:nvPr>
            <p:ph type="sldNum" sz="quarter" idx="10"/>
          </p:nvPr>
        </p:nvSpPr>
        <p:spPr>
          <a:ln/>
        </p:spPr>
        <p:txBody>
          <a:bodyPr/>
          <a:lstStyle>
            <a:lvl1pPr>
              <a:defRPr/>
            </a:lvl1pPr>
          </a:lstStyle>
          <a:p>
            <a:pPr>
              <a:defRPr/>
            </a:pPr>
            <a:fld id="{71029E6F-07E2-4F16-96B2-FA4B51194B8D}" type="slidenum">
              <a:rPr lang="en-US" altLang="zh-CN"/>
              <a:pPr>
                <a:defRPr/>
              </a:pPr>
              <a:t>‹#›</a:t>
            </a:fld>
            <a:endParaRPr lang="en-US" altLang="zh-CN"/>
          </a:p>
        </p:txBody>
      </p:sp>
      <p:sp>
        <p:nvSpPr>
          <p:cNvPr id="4" name="Rectangle 219"/>
          <p:cNvSpPr>
            <a:spLocks noGrp="1" noChangeArrowheads="1"/>
          </p:cNvSpPr>
          <p:nvPr>
            <p:ph type="dt" sz="half" idx="11"/>
          </p:nvPr>
        </p:nvSpPr>
        <p:spPr>
          <a:ln/>
        </p:spPr>
        <p:txBody>
          <a:bodyPr/>
          <a:lstStyle>
            <a:lvl1pPr>
              <a:defRPr/>
            </a:lvl1pPr>
          </a:lstStyle>
          <a:p>
            <a:pPr>
              <a:defRPr/>
            </a:pPr>
            <a:endParaRPr lang="zh-CN" altLang="zh-CN"/>
          </a:p>
        </p:txBody>
      </p:sp>
      <p:sp>
        <p:nvSpPr>
          <p:cNvPr id="5" name="Rectangle 220"/>
          <p:cNvSpPr>
            <a:spLocks noGrp="1" noChangeArrowheads="1"/>
          </p:cNvSpPr>
          <p:nvPr>
            <p:ph type="ftr" sz="quarter" idx="12"/>
          </p:nvPr>
        </p:nvSpPr>
        <p:spPr>
          <a:ln/>
        </p:spPr>
        <p:txBody>
          <a:bodyPr/>
          <a:lstStyle>
            <a:lvl1pPr>
              <a:defRPr/>
            </a:lvl1pPr>
          </a:lstStyle>
          <a:p>
            <a:pPr>
              <a:defRPr/>
            </a:pPr>
            <a:endParaRPr lang="zh-CN" alt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ln/>
        </p:spPr>
        <p:txBody>
          <a:bodyPr/>
          <a:lstStyle>
            <a:lvl1pPr>
              <a:defRPr/>
            </a:lvl1pPr>
          </a:lstStyle>
          <a:p>
            <a:pPr>
              <a:defRPr/>
            </a:pPr>
            <a:fld id="{9BF6ACDA-A699-486E-8BE2-A0D950460B84}" type="slidenum">
              <a:rPr lang="en-US" altLang="zh-CN"/>
              <a:pPr>
                <a:defRPr/>
              </a:pPr>
              <a:t>‹#›</a:t>
            </a:fld>
            <a:endParaRPr lang="en-US" altLang="zh-CN"/>
          </a:p>
        </p:txBody>
      </p:sp>
      <p:sp>
        <p:nvSpPr>
          <p:cNvPr id="5" name="Rectangle 219"/>
          <p:cNvSpPr>
            <a:spLocks noGrp="1" noChangeArrowheads="1"/>
          </p:cNvSpPr>
          <p:nvPr>
            <p:ph type="dt" sz="half" idx="11"/>
          </p:nvPr>
        </p:nvSpPr>
        <p:spPr>
          <a:ln/>
        </p:spPr>
        <p:txBody>
          <a:bodyPr/>
          <a:lstStyle>
            <a:lvl1pPr>
              <a:defRPr/>
            </a:lvl1pPr>
          </a:lstStyle>
          <a:p>
            <a:pPr>
              <a:defRPr/>
            </a:pPr>
            <a:endParaRPr lang="zh-CN" altLang="zh-CN"/>
          </a:p>
        </p:txBody>
      </p:sp>
      <p:sp>
        <p:nvSpPr>
          <p:cNvPr id="6" name="Rectangle 220"/>
          <p:cNvSpPr>
            <a:spLocks noGrp="1" noChangeArrowheads="1"/>
          </p:cNvSpPr>
          <p:nvPr>
            <p:ph type="ftr" sz="quarter" idx="12"/>
          </p:nvPr>
        </p:nvSpPr>
        <p:spPr>
          <a:ln/>
        </p:spPr>
        <p:txBody>
          <a:bodyPr/>
          <a:lstStyle>
            <a:lvl1pPr>
              <a:defRPr/>
            </a:lvl1pPr>
          </a:lstStyle>
          <a:p>
            <a:pPr>
              <a:defRPr/>
            </a:pPr>
            <a:endParaRPr lang="zh-CN"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2A2AE13E-B185-4C3A-B905-E3A2901FBB8A}" type="slidenum">
              <a:rPr lang="en-US" altLang="zh-CN"/>
              <a:pPr>
                <a:defRPr/>
              </a:pPr>
              <a:t>‹#›</a:t>
            </a:fld>
            <a:endParaRPr lang="en-US" altLang="zh-CN"/>
          </a:p>
        </p:txBody>
      </p:sp>
      <p:sp>
        <p:nvSpPr>
          <p:cNvPr id="5" name="Rectangle 219"/>
          <p:cNvSpPr>
            <a:spLocks noGrp="1" noChangeArrowheads="1"/>
          </p:cNvSpPr>
          <p:nvPr>
            <p:ph type="dt" sz="half" idx="11"/>
          </p:nvPr>
        </p:nvSpPr>
        <p:spPr>
          <a:ln/>
        </p:spPr>
        <p:txBody>
          <a:bodyPr/>
          <a:lstStyle>
            <a:lvl1pPr>
              <a:defRPr/>
            </a:lvl1pPr>
          </a:lstStyle>
          <a:p>
            <a:pPr>
              <a:defRPr/>
            </a:pPr>
            <a:endParaRPr lang="zh-CN" altLang="zh-CN"/>
          </a:p>
        </p:txBody>
      </p:sp>
      <p:sp>
        <p:nvSpPr>
          <p:cNvPr id="6" name="Rectangle 220"/>
          <p:cNvSpPr>
            <a:spLocks noGrp="1" noChangeArrowheads="1"/>
          </p:cNvSpPr>
          <p:nvPr>
            <p:ph type="ftr" sz="quarter" idx="12"/>
          </p:nvPr>
        </p:nvSpPr>
        <p:spPr>
          <a:ln/>
        </p:spPr>
        <p:txBody>
          <a:bodyPr/>
          <a:lstStyle>
            <a:lvl1pPr>
              <a:defRPr/>
            </a:lvl1pPr>
          </a:lstStyle>
          <a:p>
            <a:pPr>
              <a:defRPr/>
            </a:pPr>
            <a:endParaRPr lang="zh-CN"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pPr>
              <a:defRPr/>
            </a:pPr>
            <a:fld id="{EEB15BFC-A9D6-4BA6-85D6-9C6B4189E9AB}" type="slidenum">
              <a:rPr lang="en-US" altLang="zh-CN"/>
              <a:pPr>
                <a:defRPr/>
              </a:pPr>
              <a:t>‹#›</a:t>
            </a:fld>
            <a:endParaRPr lang="en-US" altLang="zh-CN"/>
          </a:p>
        </p:txBody>
      </p:sp>
      <p:sp>
        <p:nvSpPr>
          <p:cNvPr id="5" name="Rectangle 219"/>
          <p:cNvSpPr>
            <a:spLocks noGrp="1" noChangeArrowheads="1"/>
          </p:cNvSpPr>
          <p:nvPr>
            <p:ph type="dt" sz="half" idx="11"/>
          </p:nvPr>
        </p:nvSpPr>
        <p:spPr>
          <a:ln/>
        </p:spPr>
        <p:txBody>
          <a:bodyPr/>
          <a:lstStyle>
            <a:lvl1pPr>
              <a:defRPr/>
            </a:lvl1pPr>
          </a:lstStyle>
          <a:p>
            <a:pPr>
              <a:defRPr/>
            </a:pPr>
            <a:endParaRPr lang="zh-CN" altLang="zh-CN"/>
          </a:p>
        </p:txBody>
      </p:sp>
      <p:sp>
        <p:nvSpPr>
          <p:cNvPr id="6" name="Rectangle 220"/>
          <p:cNvSpPr>
            <a:spLocks noGrp="1" noChangeArrowheads="1"/>
          </p:cNvSpPr>
          <p:nvPr>
            <p:ph type="ftr" sz="quarter" idx="12"/>
          </p:nvPr>
        </p:nvSpPr>
        <p:spPr>
          <a:ln/>
        </p:spPr>
        <p:txBody>
          <a:bodyPr/>
          <a:lstStyle>
            <a:lvl1pPr>
              <a:defRPr/>
            </a:lvl1pPr>
          </a:lstStyle>
          <a:p>
            <a:pPr>
              <a:defRPr/>
            </a:pPr>
            <a:endParaRPr lang="zh-CN"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A9F7187C-5FEE-4503-A598-D15929692036}" type="slidenum">
              <a:rPr lang="en-US" altLang="zh-CN"/>
              <a:pPr>
                <a:defRPr/>
              </a:pPr>
              <a:t>‹#›</a:t>
            </a:fld>
            <a:endParaRPr lang="en-US" altLang="zh-CN"/>
          </a:p>
        </p:txBody>
      </p:sp>
      <p:sp>
        <p:nvSpPr>
          <p:cNvPr id="6" name="Rectangle 219"/>
          <p:cNvSpPr>
            <a:spLocks noGrp="1" noChangeArrowheads="1"/>
          </p:cNvSpPr>
          <p:nvPr>
            <p:ph type="dt" sz="half" idx="11"/>
          </p:nvPr>
        </p:nvSpPr>
        <p:spPr>
          <a:ln/>
        </p:spPr>
        <p:txBody>
          <a:bodyPr/>
          <a:lstStyle>
            <a:lvl1pPr>
              <a:defRPr/>
            </a:lvl1pPr>
          </a:lstStyle>
          <a:p>
            <a:pPr>
              <a:defRPr/>
            </a:pPr>
            <a:endParaRPr lang="zh-CN" altLang="zh-CN"/>
          </a:p>
        </p:txBody>
      </p:sp>
      <p:sp>
        <p:nvSpPr>
          <p:cNvPr id="7" name="Rectangle 220"/>
          <p:cNvSpPr>
            <a:spLocks noGrp="1" noChangeArrowheads="1"/>
          </p:cNvSpPr>
          <p:nvPr>
            <p:ph type="ftr" sz="quarter" idx="12"/>
          </p:nvPr>
        </p:nvSpPr>
        <p:spPr>
          <a:ln/>
        </p:spPr>
        <p:txBody>
          <a:bodyPr/>
          <a:lstStyle>
            <a:lvl1pPr>
              <a:defRPr/>
            </a:lvl1pPr>
          </a:lstStyle>
          <a:p>
            <a:pPr>
              <a:defRPr/>
            </a:pPr>
            <a:endParaRPr lang="zh-CN"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8"/>
          <p:cNvSpPr>
            <a:spLocks noGrp="1" noChangeArrowheads="1"/>
          </p:cNvSpPr>
          <p:nvPr>
            <p:ph type="sldNum" sz="quarter" idx="10"/>
          </p:nvPr>
        </p:nvSpPr>
        <p:spPr>
          <a:ln/>
        </p:spPr>
        <p:txBody>
          <a:bodyPr/>
          <a:lstStyle>
            <a:lvl1pPr>
              <a:defRPr/>
            </a:lvl1pPr>
          </a:lstStyle>
          <a:p>
            <a:pPr>
              <a:defRPr/>
            </a:pPr>
            <a:fld id="{074C7AA7-3BCA-43BE-BD8C-49B1F70925B3}" type="slidenum">
              <a:rPr lang="en-US" altLang="zh-CN"/>
              <a:pPr>
                <a:defRPr/>
              </a:pPr>
              <a:t>‹#›</a:t>
            </a:fld>
            <a:endParaRPr lang="en-US" altLang="zh-CN"/>
          </a:p>
        </p:txBody>
      </p:sp>
      <p:sp>
        <p:nvSpPr>
          <p:cNvPr id="8" name="Rectangle 219"/>
          <p:cNvSpPr>
            <a:spLocks noGrp="1" noChangeArrowheads="1"/>
          </p:cNvSpPr>
          <p:nvPr>
            <p:ph type="dt" sz="half" idx="11"/>
          </p:nvPr>
        </p:nvSpPr>
        <p:spPr>
          <a:ln/>
        </p:spPr>
        <p:txBody>
          <a:bodyPr/>
          <a:lstStyle>
            <a:lvl1pPr>
              <a:defRPr/>
            </a:lvl1pPr>
          </a:lstStyle>
          <a:p>
            <a:pPr>
              <a:defRPr/>
            </a:pPr>
            <a:endParaRPr lang="zh-CN" altLang="zh-CN"/>
          </a:p>
        </p:txBody>
      </p:sp>
      <p:sp>
        <p:nvSpPr>
          <p:cNvPr id="9" name="Rectangle 220"/>
          <p:cNvSpPr>
            <a:spLocks noGrp="1" noChangeArrowheads="1"/>
          </p:cNvSpPr>
          <p:nvPr>
            <p:ph type="ftr" sz="quarter" idx="12"/>
          </p:nvPr>
        </p:nvSpPr>
        <p:spPr>
          <a:ln/>
        </p:spPr>
        <p:txBody>
          <a:bodyPr/>
          <a:lstStyle>
            <a:lvl1pPr>
              <a:defRPr/>
            </a:lvl1pPr>
          </a:lstStyle>
          <a:p>
            <a:pPr>
              <a:defRPr/>
            </a:pPr>
            <a:endParaRPr lang="zh-CN"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18"/>
          <p:cNvSpPr>
            <a:spLocks noGrp="1" noChangeArrowheads="1"/>
          </p:cNvSpPr>
          <p:nvPr>
            <p:ph type="sldNum" sz="quarter" idx="10"/>
          </p:nvPr>
        </p:nvSpPr>
        <p:spPr>
          <a:ln/>
        </p:spPr>
        <p:txBody>
          <a:bodyPr/>
          <a:lstStyle>
            <a:lvl1pPr>
              <a:defRPr/>
            </a:lvl1pPr>
          </a:lstStyle>
          <a:p>
            <a:pPr>
              <a:defRPr/>
            </a:pPr>
            <a:fld id="{D56A624C-3C26-4C67-B1D3-16082EF17093}" type="slidenum">
              <a:rPr lang="en-US" altLang="zh-CN"/>
              <a:pPr>
                <a:defRPr/>
              </a:pPr>
              <a:t>‹#›</a:t>
            </a:fld>
            <a:endParaRPr lang="en-US" altLang="zh-CN"/>
          </a:p>
        </p:txBody>
      </p:sp>
      <p:sp>
        <p:nvSpPr>
          <p:cNvPr id="4" name="Rectangle 219"/>
          <p:cNvSpPr>
            <a:spLocks noGrp="1" noChangeArrowheads="1"/>
          </p:cNvSpPr>
          <p:nvPr>
            <p:ph type="dt" sz="half" idx="11"/>
          </p:nvPr>
        </p:nvSpPr>
        <p:spPr>
          <a:ln/>
        </p:spPr>
        <p:txBody>
          <a:bodyPr/>
          <a:lstStyle>
            <a:lvl1pPr>
              <a:defRPr/>
            </a:lvl1pPr>
          </a:lstStyle>
          <a:p>
            <a:pPr>
              <a:defRPr/>
            </a:pPr>
            <a:endParaRPr lang="zh-CN" altLang="zh-CN"/>
          </a:p>
        </p:txBody>
      </p:sp>
      <p:sp>
        <p:nvSpPr>
          <p:cNvPr id="5" name="Rectangle 220"/>
          <p:cNvSpPr>
            <a:spLocks noGrp="1" noChangeArrowheads="1"/>
          </p:cNvSpPr>
          <p:nvPr>
            <p:ph type="ftr" sz="quarter" idx="12"/>
          </p:nvPr>
        </p:nvSpPr>
        <p:spPr>
          <a:ln/>
        </p:spPr>
        <p:txBody>
          <a:bodyPr/>
          <a:lstStyle>
            <a:lvl1pPr>
              <a:defRPr/>
            </a:lvl1pPr>
          </a:lstStyle>
          <a:p>
            <a:pPr>
              <a:defRPr/>
            </a:pPr>
            <a:endParaRPr lang="zh-CN"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83C046FB-7400-4336-B977-A5D9A4F01146}" type="slidenum">
              <a:rPr lang="en-US" altLang="zh-CN"/>
              <a:pPr>
                <a:defRPr/>
              </a:pPr>
              <a:t>‹#›</a:t>
            </a:fld>
            <a:endParaRPr lang="en-US" altLang="zh-CN"/>
          </a:p>
        </p:txBody>
      </p:sp>
      <p:sp>
        <p:nvSpPr>
          <p:cNvPr id="3" name="Rectangle 219"/>
          <p:cNvSpPr>
            <a:spLocks noGrp="1" noChangeArrowheads="1"/>
          </p:cNvSpPr>
          <p:nvPr>
            <p:ph type="dt" sz="half" idx="11"/>
          </p:nvPr>
        </p:nvSpPr>
        <p:spPr>
          <a:ln/>
        </p:spPr>
        <p:txBody>
          <a:bodyPr/>
          <a:lstStyle>
            <a:lvl1pPr>
              <a:defRPr/>
            </a:lvl1pPr>
          </a:lstStyle>
          <a:p>
            <a:pPr>
              <a:defRPr/>
            </a:pPr>
            <a:endParaRPr lang="zh-CN" altLang="zh-CN"/>
          </a:p>
        </p:txBody>
      </p:sp>
      <p:sp>
        <p:nvSpPr>
          <p:cNvPr id="4" name="Rectangle 220"/>
          <p:cNvSpPr>
            <a:spLocks noGrp="1" noChangeArrowheads="1"/>
          </p:cNvSpPr>
          <p:nvPr>
            <p:ph type="ftr" sz="quarter" idx="12"/>
          </p:nvPr>
        </p:nvSpPr>
        <p:spPr>
          <a:ln/>
        </p:spPr>
        <p:txBody>
          <a:bodyPr/>
          <a:lstStyle>
            <a:lvl1pPr>
              <a:defRPr/>
            </a:lvl1pPr>
          </a:lstStyle>
          <a:p>
            <a:pPr>
              <a:defRPr/>
            </a:pPr>
            <a:endParaRPr lang="zh-CN"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9C754813-2CF3-42FD-9AE2-82F1F2DF5D88}" type="slidenum">
              <a:rPr lang="en-US" altLang="zh-CN"/>
              <a:pPr>
                <a:defRPr/>
              </a:pPr>
              <a:t>‹#›</a:t>
            </a:fld>
            <a:endParaRPr lang="en-US" altLang="zh-CN"/>
          </a:p>
        </p:txBody>
      </p:sp>
      <p:sp>
        <p:nvSpPr>
          <p:cNvPr id="6" name="Rectangle 219"/>
          <p:cNvSpPr>
            <a:spLocks noGrp="1" noChangeArrowheads="1"/>
          </p:cNvSpPr>
          <p:nvPr>
            <p:ph type="dt" sz="half" idx="11"/>
          </p:nvPr>
        </p:nvSpPr>
        <p:spPr>
          <a:ln/>
        </p:spPr>
        <p:txBody>
          <a:bodyPr/>
          <a:lstStyle>
            <a:lvl1pPr>
              <a:defRPr/>
            </a:lvl1pPr>
          </a:lstStyle>
          <a:p>
            <a:pPr>
              <a:defRPr/>
            </a:pPr>
            <a:endParaRPr lang="zh-CN" altLang="zh-CN"/>
          </a:p>
        </p:txBody>
      </p:sp>
      <p:sp>
        <p:nvSpPr>
          <p:cNvPr id="7" name="Rectangle 220"/>
          <p:cNvSpPr>
            <a:spLocks noGrp="1" noChangeArrowheads="1"/>
          </p:cNvSpPr>
          <p:nvPr>
            <p:ph type="ftr" sz="quarter" idx="12"/>
          </p:nvPr>
        </p:nvSpPr>
        <p:spPr>
          <a:ln/>
        </p:spPr>
        <p:txBody>
          <a:bodyPr/>
          <a:lstStyle>
            <a:lvl1pPr>
              <a:defRPr/>
            </a:lvl1pPr>
          </a:lstStyle>
          <a:p>
            <a:pPr>
              <a:defRPr/>
            </a:pPr>
            <a:endParaRPr lang="zh-CN"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C85351FD-0F19-4771-9A88-6F8F3D06EE97}" type="slidenum">
              <a:rPr lang="en-US" altLang="zh-CN"/>
              <a:pPr>
                <a:defRPr/>
              </a:pPr>
              <a:t>‹#›</a:t>
            </a:fld>
            <a:endParaRPr lang="en-US" altLang="zh-CN"/>
          </a:p>
        </p:txBody>
      </p:sp>
      <p:sp>
        <p:nvSpPr>
          <p:cNvPr id="6" name="Rectangle 219"/>
          <p:cNvSpPr>
            <a:spLocks noGrp="1" noChangeArrowheads="1"/>
          </p:cNvSpPr>
          <p:nvPr>
            <p:ph type="dt" sz="half" idx="11"/>
          </p:nvPr>
        </p:nvSpPr>
        <p:spPr>
          <a:ln/>
        </p:spPr>
        <p:txBody>
          <a:bodyPr/>
          <a:lstStyle>
            <a:lvl1pPr>
              <a:defRPr/>
            </a:lvl1pPr>
          </a:lstStyle>
          <a:p>
            <a:pPr>
              <a:defRPr/>
            </a:pPr>
            <a:endParaRPr lang="zh-CN" altLang="zh-CN"/>
          </a:p>
        </p:txBody>
      </p:sp>
      <p:sp>
        <p:nvSpPr>
          <p:cNvPr id="7" name="Rectangle 220"/>
          <p:cNvSpPr>
            <a:spLocks noGrp="1" noChangeArrowheads="1"/>
          </p:cNvSpPr>
          <p:nvPr>
            <p:ph type="ftr" sz="quarter" idx="12"/>
          </p:nvPr>
        </p:nvSpPr>
        <p:spPr>
          <a:ln/>
        </p:spPr>
        <p:txBody>
          <a:bodyPr/>
          <a:lstStyle>
            <a:lvl1pPr>
              <a:defRPr/>
            </a:lvl1pPr>
          </a:lstStyle>
          <a:p>
            <a:pPr>
              <a:defRPr/>
            </a:pPr>
            <a:endParaRPr lang="zh-CN"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496888" y="1308100"/>
            <a:ext cx="10429876" cy="5908675"/>
            <a:chOff x="-313" y="824"/>
            <a:chExt cx="6570" cy="3722"/>
          </a:xfrm>
        </p:grpSpPr>
        <p:sp>
          <p:nvSpPr>
            <p:cNvPr id="36147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effectLst>
                  <a:outerShdw blurRad="38100" dist="38100" dir="2700000" algn="tl">
                    <a:srgbClr val="000000"/>
                  </a:outerShdw>
                </a:effectLst>
              </a:endParaRPr>
            </a:p>
          </p:txBody>
        </p:sp>
        <p:sp>
          <p:nvSpPr>
            <p:cNvPr id="36147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effectLst>
                  <a:outerShdw blurRad="38100" dist="38100" dir="2700000" algn="tl">
                    <a:srgbClr val="000000"/>
                  </a:outerShdw>
                </a:effectLst>
              </a:endParaRPr>
            </a:p>
          </p:txBody>
        </p:sp>
        <p:sp>
          <p:nvSpPr>
            <p:cNvPr id="36147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effectLst>
                  <a:outerShdw blurRad="38100" dist="38100" dir="2700000" algn="tl">
                    <a:srgbClr val="000000"/>
                  </a:outerShdw>
                </a:effectLst>
              </a:endParaRPr>
            </a:p>
          </p:txBody>
        </p:sp>
        <p:sp>
          <p:nvSpPr>
            <p:cNvPr id="36147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effectLst>
                  <a:outerShdw blurRad="38100" dist="38100" dir="2700000" algn="tl">
                    <a:srgbClr val="000000"/>
                  </a:outerShdw>
                </a:effectLst>
              </a:endParaRPr>
            </a:p>
          </p:txBody>
        </p:sp>
        <p:sp>
          <p:nvSpPr>
            <p:cNvPr id="36147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effectLst>
                  <a:outerShdw blurRad="38100" dist="38100" dir="2700000" algn="tl">
                    <a:srgbClr val="000000"/>
                  </a:outerShdw>
                </a:effectLst>
              </a:endParaRPr>
            </a:p>
          </p:txBody>
        </p:sp>
        <p:sp>
          <p:nvSpPr>
            <p:cNvPr id="36148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effectLst>
                  <a:outerShdw blurRad="38100" dist="38100" dir="2700000" algn="tl">
                    <a:srgbClr val="000000"/>
                  </a:outerShdw>
                </a:effectLst>
              </a:endParaRPr>
            </a:p>
          </p:txBody>
        </p:sp>
        <p:sp>
          <p:nvSpPr>
            <p:cNvPr id="36148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effectLst>
                  <a:outerShdw blurRad="38100" dist="38100" dir="2700000" algn="tl">
                    <a:srgbClr val="000000"/>
                  </a:outerShdw>
                </a:effectLst>
              </a:endParaRPr>
            </a:p>
          </p:txBody>
        </p:sp>
        <p:sp>
          <p:nvSpPr>
            <p:cNvPr id="36148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effectLst>
                  <a:outerShdw blurRad="38100" dist="38100" dir="2700000" algn="tl">
                    <a:srgbClr val="000000"/>
                  </a:outerShdw>
                </a:effectLst>
              </a:endParaRPr>
            </a:p>
          </p:txBody>
        </p:sp>
        <p:sp>
          <p:nvSpPr>
            <p:cNvPr id="36148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effectLst>
                  <a:outerShdw blurRad="38100" dist="38100" dir="2700000" algn="tl">
                    <a:srgbClr val="000000"/>
                  </a:outerShdw>
                </a:effectLst>
              </a:endParaRPr>
            </a:p>
          </p:txBody>
        </p:sp>
        <p:sp>
          <p:nvSpPr>
            <p:cNvPr id="36148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effectLst>
                  <a:outerShdw blurRad="38100" dist="38100" dir="2700000" algn="tl">
                    <a:srgbClr val="000000"/>
                  </a:outerShdw>
                </a:effectLst>
              </a:endParaRPr>
            </a:p>
          </p:txBody>
        </p:sp>
        <p:sp>
          <p:nvSpPr>
            <p:cNvPr id="36148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effectLst>
                  <a:outerShdw blurRad="38100" dist="38100" dir="2700000" algn="tl">
                    <a:srgbClr val="000000"/>
                  </a:outerShdw>
                </a:effectLst>
              </a:endParaRPr>
            </a:p>
          </p:txBody>
        </p:sp>
        <p:sp>
          <p:nvSpPr>
            <p:cNvPr id="36148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effectLst>
                  <a:outerShdw blurRad="38100" dist="38100" dir="2700000" algn="tl">
                    <a:srgbClr val="000000"/>
                  </a:outerShdw>
                </a:effectLst>
              </a:endParaRPr>
            </a:p>
          </p:txBody>
        </p:sp>
        <p:sp>
          <p:nvSpPr>
            <p:cNvPr id="36148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effectLst>
                  <a:outerShdw blurRad="38100" dist="38100" dir="2700000" algn="tl">
                    <a:srgbClr val="000000"/>
                  </a:outerShdw>
                </a:effectLst>
              </a:endParaRPr>
            </a:p>
          </p:txBody>
        </p:sp>
        <p:sp>
          <p:nvSpPr>
            <p:cNvPr id="36148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effectLst>
                  <a:outerShdw blurRad="38100" dist="38100" dir="2700000" algn="tl">
                    <a:srgbClr val="000000"/>
                  </a:outerShdw>
                </a:effectLst>
              </a:endParaRPr>
            </a:p>
          </p:txBody>
        </p:sp>
        <p:sp>
          <p:nvSpPr>
            <p:cNvPr id="36148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ext uri="{AF507438-7753-43E0-B8FC-AC1667EBCBE1}"/>
            </a:extLst>
          </p:spPr>
          <p:txBody>
            <a:bodyPr rot="10800000" vert="eaVert"/>
            <a:lstStyle/>
            <a:p>
              <a:pPr algn="ctr" eaLnBrk="1" hangingPunct="1">
                <a:defRPr/>
              </a:pPr>
              <a:endParaRPr lang="zh-CN" altLang="zh-CN">
                <a:effectLst>
                  <a:outerShdw blurRad="38100" dist="38100" dir="2700000" algn="tl">
                    <a:srgbClr val="000000"/>
                  </a:outerShdw>
                </a:effectLst>
              </a:endParaRPr>
            </a:p>
          </p:txBody>
        </p:sp>
        <p:sp>
          <p:nvSpPr>
            <p:cNvPr id="36149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ext uri="{AF507438-7753-43E0-B8FC-AC1667EBCBE1}"/>
            </a:extLst>
          </p:spPr>
          <p:txBody>
            <a:bodyPr rot="10800000" vert="eaVert"/>
            <a:lstStyle/>
            <a:p>
              <a:pPr algn="ctr" eaLnBrk="1" hangingPunct="1">
                <a:defRPr/>
              </a:pPr>
              <a:endParaRPr lang="zh-CN" altLang="zh-CN">
                <a:effectLst>
                  <a:outerShdw blurRad="38100" dist="38100" dir="2700000" algn="tl">
                    <a:srgbClr val="000000"/>
                  </a:outerShdw>
                </a:effectLst>
              </a:endParaRPr>
            </a:p>
          </p:txBody>
        </p:sp>
        <p:sp>
          <p:nvSpPr>
            <p:cNvPr id="36149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ext uri="{AF507438-7753-43E0-B8FC-AC1667EBCBE1}"/>
            </a:extLst>
          </p:spPr>
          <p:txBody>
            <a:bodyPr/>
            <a:lstStyle/>
            <a:p>
              <a:pPr algn="ctr" eaLnBrk="1" hangingPunct="1">
                <a:defRPr/>
              </a:pPr>
              <a:endParaRPr lang="zh-CN" altLang="zh-CN">
                <a:effectLst>
                  <a:outerShdw blurRad="38100" dist="38100" dir="2700000" algn="tl">
                    <a:srgbClr val="000000"/>
                  </a:outerShdw>
                </a:effectLst>
              </a:endParaRPr>
            </a:p>
          </p:txBody>
        </p:sp>
        <p:sp>
          <p:nvSpPr>
            <p:cNvPr id="36149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ext uri="{AF507438-7753-43E0-B8FC-AC1667EBCBE1}"/>
            </a:extLst>
          </p:spPr>
          <p:txBody>
            <a:bodyPr/>
            <a:lstStyle/>
            <a:p>
              <a:pPr algn="ctr" eaLnBrk="1" hangingPunct="1">
                <a:defRPr/>
              </a:pPr>
              <a:endParaRPr lang="zh-CN" altLang="zh-CN">
                <a:effectLst>
                  <a:outerShdw blurRad="38100" dist="38100" dir="2700000" algn="tl">
                    <a:srgbClr val="000000"/>
                  </a:outerShdw>
                </a:effectLst>
              </a:endParaRPr>
            </a:p>
          </p:txBody>
        </p:sp>
        <p:sp>
          <p:nvSpPr>
            <p:cNvPr id="36149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ext uri="{AF507438-7753-43E0-B8FC-AC1667EBCBE1}"/>
            </a:extLst>
          </p:spPr>
          <p:txBody>
            <a:bodyPr/>
            <a:lstStyle/>
            <a:p>
              <a:pPr algn="ctr" eaLnBrk="1" hangingPunct="1">
                <a:defRPr/>
              </a:pPr>
              <a:endParaRPr lang="zh-CN" altLang="zh-CN">
                <a:effectLst>
                  <a:outerShdw blurRad="38100" dist="38100" dir="2700000" algn="tl">
                    <a:srgbClr val="000000"/>
                  </a:outerShdw>
                </a:effectLst>
              </a:endParaRPr>
            </a:p>
          </p:txBody>
        </p:sp>
        <p:sp>
          <p:nvSpPr>
            <p:cNvPr id="36149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lgn="ctr" eaLnBrk="1" hangingPunct="1">
                <a:defRPr/>
              </a:pPr>
              <a:endParaRPr lang="zh-CN" altLang="zh-CN">
                <a:effectLst>
                  <a:outerShdw blurRad="38100" dist="38100" dir="2700000" algn="tl">
                    <a:srgbClr val="000000"/>
                  </a:outerShdw>
                </a:effectLst>
              </a:endParaRPr>
            </a:p>
          </p:txBody>
        </p:sp>
        <p:sp>
          <p:nvSpPr>
            <p:cNvPr id="36149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a:extLst>
              <a:ext uri="{91240B29-F687-4F45-9708-019B960494DF}"/>
              <a:ext uri="{AF507438-7753-43E0-B8FC-AC1667EBCBE1}"/>
            </a:extLst>
          </p:spPr>
          <p:txBody>
            <a:bodyPr/>
            <a:lstStyle/>
            <a:p>
              <a:pPr algn="ctr" eaLnBrk="1" hangingPunct="1">
                <a:defRPr/>
              </a:pPr>
              <a:endParaRPr lang="zh-CN" altLang="zh-CN">
                <a:effectLst>
                  <a:outerShdw blurRad="38100" dist="38100" dir="2700000" algn="tl">
                    <a:srgbClr val="000000"/>
                  </a:outerShdw>
                </a:effectLst>
              </a:endParaRPr>
            </a:p>
          </p:txBody>
        </p:sp>
        <p:sp>
          <p:nvSpPr>
            <p:cNvPr id="36149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a:extLst>
              <a:ext uri="{91240B29-F687-4F45-9708-019B960494DF}"/>
              <a:ext uri="{AF507438-7753-43E0-B8FC-AC1667EBCBE1}"/>
            </a:extLst>
          </p:spPr>
          <p:txBody>
            <a:bodyPr/>
            <a:lstStyle/>
            <a:p>
              <a:pPr algn="ctr" eaLnBrk="1" hangingPunct="1">
                <a:defRPr/>
              </a:pPr>
              <a:endParaRPr lang="zh-CN" altLang="zh-CN">
                <a:effectLst>
                  <a:outerShdw blurRad="38100" dist="38100" dir="2700000" algn="tl">
                    <a:srgbClr val="000000"/>
                  </a:outerShdw>
                </a:effectLst>
              </a:endParaRPr>
            </a:p>
          </p:txBody>
        </p:sp>
        <p:sp>
          <p:nvSpPr>
            <p:cNvPr id="36149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effectLst>
                  <a:outerShdw blurRad="38100" dist="38100" dir="2700000" algn="tl">
                    <a:srgbClr val="000000"/>
                  </a:outerShdw>
                </a:effectLst>
              </a:endParaRPr>
            </a:p>
          </p:txBody>
        </p:sp>
        <p:sp>
          <p:nvSpPr>
            <p:cNvPr id="36149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ext uri="{AF507438-7753-43E0-B8FC-AC1667EBCBE1}"/>
            </a:extLst>
          </p:spPr>
          <p:txBody>
            <a:bodyPr/>
            <a:lstStyle/>
            <a:p>
              <a:pPr algn="ctr" eaLnBrk="1" hangingPunct="1">
                <a:defRPr/>
              </a:pPr>
              <a:endParaRPr lang="zh-CN" altLang="zh-CN">
                <a:effectLst>
                  <a:outerShdw blurRad="38100" dist="38100" dir="2700000" algn="tl">
                    <a:srgbClr val="000000"/>
                  </a:outerShdw>
                </a:effectLst>
              </a:endParaRPr>
            </a:p>
          </p:txBody>
        </p:sp>
        <p:sp>
          <p:nvSpPr>
            <p:cNvPr id="36149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ext uri="{AF507438-7753-43E0-B8FC-AC1667EBCBE1}"/>
            </a:extLst>
          </p:spPr>
          <p:txBody>
            <a:bodyPr/>
            <a:lstStyle/>
            <a:p>
              <a:pPr algn="ctr" eaLnBrk="1" hangingPunct="1">
                <a:defRPr/>
              </a:pPr>
              <a:endParaRPr lang="zh-CN" altLang="zh-CN">
                <a:effectLst>
                  <a:outerShdw blurRad="38100" dist="38100" dir="2700000" algn="tl">
                    <a:srgbClr val="000000"/>
                  </a:outerShdw>
                </a:effectLst>
              </a:endParaRPr>
            </a:p>
          </p:txBody>
        </p:sp>
        <p:sp>
          <p:nvSpPr>
            <p:cNvPr id="36150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ext uri="{AF507438-7753-43E0-B8FC-AC1667EBCBE1}"/>
            </a:extLst>
          </p:spPr>
          <p:txBody>
            <a:bodyPr/>
            <a:lstStyle/>
            <a:p>
              <a:pPr algn="ctr" eaLnBrk="1" hangingPunct="1">
                <a:defRPr/>
              </a:pPr>
              <a:endParaRPr lang="zh-CN" altLang="zh-CN">
                <a:effectLst>
                  <a:outerShdw blurRad="38100" dist="38100" dir="2700000" algn="tl">
                    <a:srgbClr val="000000"/>
                  </a:outerShdw>
                </a:effectLst>
              </a:endParaRPr>
            </a:p>
          </p:txBody>
        </p:sp>
        <p:sp>
          <p:nvSpPr>
            <p:cNvPr id="36150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lgn="ctr" eaLnBrk="1" hangingPunct="1">
                <a:defRPr/>
              </a:pPr>
              <a:endParaRPr lang="zh-CN" altLang="zh-CN">
                <a:effectLst>
                  <a:outerShdw blurRad="38100" dist="38100" dir="2700000" algn="tl">
                    <a:srgbClr val="000000"/>
                  </a:outerShdw>
                </a:effectLst>
              </a:endParaRPr>
            </a:p>
          </p:txBody>
        </p:sp>
        <p:sp>
          <p:nvSpPr>
            <p:cNvPr id="36150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effectLst>
                  <a:outerShdw blurRad="38100" dist="38100" dir="2700000" algn="tl">
                    <a:srgbClr val="000000"/>
                  </a:outerShdw>
                </a:effectLst>
              </a:endParaRPr>
            </a:p>
          </p:txBody>
        </p:sp>
        <p:sp>
          <p:nvSpPr>
            <p:cNvPr id="36150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effectLst>
                  <a:outerShdw blurRad="38100" dist="38100" dir="2700000" algn="tl">
                    <a:srgbClr val="000000"/>
                  </a:outerShdw>
                </a:effectLst>
              </a:endParaRPr>
            </a:p>
          </p:txBody>
        </p:sp>
        <p:sp>
          <p:nvSpPr>
            <p:cNvPr id="36150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effectLst>
                  <a:outerShdw blurRad="38100" dist="38100" dir="2700000" algn="tl">
                    <a:srgbClr val="000000"/>
                  </a:outerShdw>
                </a:effectLst>
              </a:endParaRPr>
            </a:p>
          </p:txBody>
        </p:sp>
        <p:sp>
          <p:nvSpPr>
            <p:cNvPr id="36150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effectLst>
                  <a:outerShdw blurRad="38100" dist="38100" dir="2700000" algn="tl">
                    <a:srgbClr val="000000"/>
                  </a:outerShdw>
                </a:effectLst>
              </a:endParaRPr>
            </a:p>
          </p:txBody>
        </p:sp>
        <p:sp>
          <p:nvSpPr>
            <p:cNvPr id="36150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a:extLst>
              <a:ext uri="{91240B29-F687-4F45-9708-019B960494DF}"/>
              <a:ext uri="{AF507438-7753-43E0-B8FC-AC1667EBCBE1}"/>
            </a:extLst>
          </p:spPr>
          <p:txBody>
            <a:bodyPr rot="10800000"/>
            <a:lstStyle/>
            <a:p>
              <a:pPr algn="ctr" eaLnBrk="1" hangingPunct="1">
                <a:defRPr/>
              </a:pPr>
              <a:endParaRPr lang="zh-CN" altLang="zh-CN">
                <a:effectLst>
                  <a:outerShdw blurRad="38100" dist="38100" dir="2700000" algn="tl">
                    <a:srgbClr val="000000"/>
                  </a:outerShdw>
                </a:effectLst>
              </a:endParaRPr>
            </a:p>
          </p:txBody>
        </p:sp>
        <p:sp>
          <p:nvSpPr>
            <p:cNvPr id="36150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0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0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1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1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1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1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1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1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1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1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1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1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2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2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2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2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2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2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2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2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2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2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3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3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3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3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3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3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3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3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3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3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4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4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4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4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4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4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4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4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4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4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5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5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5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5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5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5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5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5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5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5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6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6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6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6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6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6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6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6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6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6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7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7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7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7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7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7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7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7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7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7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8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8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8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8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8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8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8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8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8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8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9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9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9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9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9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9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9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9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9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59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0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0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0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0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0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0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0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0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0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0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1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1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1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1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1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1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1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1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1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1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2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2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2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2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2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2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2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2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2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2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3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3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3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3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3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3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3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3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3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3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4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4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4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4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4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4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4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4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4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4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5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5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5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5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5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5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5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5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5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5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6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6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6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6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6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6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6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6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6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6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7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7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7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7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7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7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7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7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7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7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8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8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8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8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8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8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8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8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8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sp>
          <p:nvSpPr>
            <p:cNvPr id="36168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ext uri="{AF507438-7753-43E0-B8FC-AC1667EBCBE1}"/>
            </a:extLst>
          </p:spPr>
          <p:txBody>
            <a:bodyPr/>
            <a:lstStyle/>
            <a:p>
              <a:pPr>
                <a:defRPr/>
              </a:pPr>
              <a:endParaRPr lang="zh-CN" altLang="zh-CN"/>
            </a:p>
          </p:txBody>
        </p:sp>
      </p:grpSp>
      <p:sp>
        <p:nvSpPr>
          <p:cNvPr id="361690" name="Rectangle 218"/>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C2CE32B3-5F8F-47D7-BAA0-298A095D4AFB}" type="slidenum">
              <a:rPr lang="en-US" altLang="zh-CN"/>
              <a:pPr>
                <a:defRPr/>
              </a:pPr>
              <a:t>‹#›</a:t>
            </a:fld>
            <a:endParaRPr lang="en-US" altLang="zh-CN"/>
          </a:p>
        </p:txBody>
      </p:sp>
      <p:sp>
        <p:nvSpPr>
          <p:cNvPr id="361691" name="Rectangle 219"/>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zh-CN" altLang="zh-CN"/>
          </a:p>
        </p:txBody>
      </p:sp>
      <p:sp>
        <p:nvSpPr>
          <p:cNvPr id="361692" name="Rectangle 220"/>
          <p:cNvSpPr>
            <a:spLocks noGrp="1" noChangeArrowheads="1"/>
          </p:cNvSpPr>
          <p:nvPr>
            <p:ph type="ftr" sz="quarter" idx="3"/>
          </p:nvPr>
        </p:nvSpPr>
        <p:spPr bwMode="auto">
          <a:xfrm>
            <a:off x="3124200" y="6243638"/>
            <a:ext cx="2895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zh-CN" altLang="zh-CN"/>
          </a:p>
        </p:txBody>
      </p:sp>
      <p:sp>
        <p:nvSpPr>
          <p:cNvPr id="361693" name="Rectangle 221"/>
          <p:cNvSpPr>
            <a:spLocks noGrp="1" noChangeArrowheads="1"/>
          </p:cNvSpPr>
          <p:nvPr>
            <p:ph type="body" idx="1"/>
          </p:nvPr>
        </p:nvSpPr>
        <p:spPr bwMode="auto">
          <a:xfrm>
            <a:off x="457200" y="1600200"/>
            <a:ext cx="8229600" cy="45339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1694" name="Rectangle 22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dk2" tx1="lt1" bg2="dk1" tx2="lt2" accent1="accent1" accent2="accent2" accent3="accent3" accent4="accent4" accent5="accent5" accent6="accent6" hlink="hlink" folHlink="folHlink"/>
  <p:sldLayoutIdLst>
    <p:sldLayoutId id="2147483864"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9"/>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Blip>
          <a:blip r:embed="rId19"/>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Blip>
          <a:blip r:embed="rId19"/>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Blip>
          <a:blip r:embed="rId19"/>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Blip>
          <a:blip r:embed="rId19"/>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Blip>
          <a:blip r:embed="rId19"/>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Blip>
          <a:blip r:embed="rId19"/>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8.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Microsoft_Office_Word_97_-_2003_Document1.doc"/><Relationship Id="rId5" Type="http://schemas.openxmlformats.org/officeDocument/2006/relationships/image" Target="../media/image7.wmf"/><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990600"/>
            <a:ext cx="7772400" cy="1736725"/>
          </a:xfrm>
        </p:spPr>
        <p:txBody>
          <a:bodyPr/>
          <a:lstStyle/>
          <a:p>
            <a:pPr eaLnBrk="1" hangingPunct="1"/>
            <a:r>
              <a:rPr lang="zh-CN" altLang="en-US" b="1" smtClean="0">
                <a:ea typeface="宋体" charset="-122"/>
              </a:rPr>
              <a:t>我是大象，我骄傲！</a:t>
            </a:r>
            <a:br>
              <a:rPr lang="zh-CN" altLang="en-US" b="1" smtClean="0">
                <a:ea typeface="宋体" charset="-122"/>
              </a:rPr>
            </a:br>
            <a:r>
              <a:rPr lang="en-US" altLang="zh-CN" b="1" smtClean="0">
                <a:ea typeface="宋体" charset="-122"/>
              </a:rPr>
              <a:t>Let them be elephants!</a:t>
            </a:r>
          </a:p>
        </p:txBody>
      </p:sp>
      <p:sp>
        <p:nvSpPr>
          <p:cNvPr id="2051" name="Rectangle 3"/>
          <p:cNvSpPr>
            <a:spLocks noGrp="1" noChangeArrowheads="1"/>
          </p:cNvSpPr>
          <p:nvPr>
            <p:ph type="subTitle" idx="1"/>
          </p:nvPr>
        </p:nvSpPr>
        <p:spPr/>
        <p:txBody>
          <a:bodyPr/>
          <a:lstStyle/>
          <a:p>
            <a:pPr eaLnBrk="1" hangingPunct="1"/>
            <a:r>
              <a:rPr lang="zh-CN" altLang="en-US" smtClean="0">
                <a:ea typeface="宋体" charset="-122"/>
              </a:rPr>
              <a:t>希尔达 特雷斯</a:t>
            </a:r>
            <a:r>
              <a:rPr lang="en-US" altLang="zh-CN" smtClean="0">
                <a:ea typeface="宋体" charset="-122"/>
              </a:rPr>
              <a:t>&amp;</a:t>
            </a:r>
            <a:r>
              <a:rPr lang="zh-CN" altLang="en-US" smtClean="0">
                <a:ea typeface="宋体" charset="-122"/>
              </a:rPr>
              <a:t>海瑟 怀特</a:t>
            </a:r>
            <a:endParaRPr lang="en-US" altLang="zh-CN" smtClean="0">
              <a:ea typeface="宋体" charset="-122"/>
            </a:endParaRPr>
          </a:p>
          <a:p>
            <a:pPr eaLnBrk="1" hangingPunct="1"/>
            <a:r>
              <a:rPr lang="en-US" altLang="zh-CN" smtClean="0">
                <a:ea typeface="宋体" charset="-122"/>
              </a:rPr>
              <a:t>Hilda Tresz and Heather Wright</a:t>
            </a:r>
          </a:p>
          <a:p>
            <a:pPr eaLnBrk="1" hangingPunct="1"/>
            <a:r>
              <a:rPr lang="zh-CN" altLang="en-US" smtClean="0">
                <a:ea typeface="宋体" charset="-122"/>
              </a:rPr>
              <a:t>菲尼克斯动物园</a:t>
            </a:r>
            <a:r>
              <a:rPr lang="en-US" altLang="zh-CN" smtClean="0">
                <a:ea typeface="宋体" charset="-122"/>
              </a:rPr>
              <a:t>Phoenix Zoo</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457200" y="457200"/>
            <a:ext cx="8229600" cy="1143000"/>
          </a:xfrm>
        </p:spPr>
        <p:txBody>
          <a:bodyPr/>
          <a:lstStyle/>
          <a:p>
            <a:pPr eaLnBrk="1" hangingPunct="1"/>
            <a:r>
              <a:rPr lang="en-US" altLang="zh-CN" sz="3600" dirty="0" smtClean="0">
                <a:ea typeface="宋体" charset="-122"/>
              </a:rPr>
              <a:t>Deep Sand Bedding in Holding Yard</a:t>
            </a:r>
            <a:br>
              <a:rPr lang="en-US" altLang="zh-CN" sz="3600" dirty="0" smtClean="0">
                <a:ea typeface="宋体" charset="-122"/>
              </a:rPr>
            </a:br>
            <a:r>
              <a:rPr lang="zh-CN" altLang="en-US" sz="3600" dirty="0" smtClean="0">
                <a:ea typeface="宋体" charset="-122"/>
              </a:rPr>
              <a:t>内舍铺设厚实沙层</a:t>
            </a:r>
            <a:endParaRPr lang="en-US" altLang="zh-CN" sz="3600" dirty="0" smtClean="0">
              <a:ea typeface="宋体" charset="-122"/>
            </a:endParaRPr>
          </a:p>
        </p:txBody>
      </p:sp>
      <p:pic>
        <p:nvPicPr>
          <p:cNvPr id="12291" name="Picture 6" descr="PDR_2025"/>
          <p:cNvPicPr>
            <a:picLocks noGrp="1" noChangeAspect="1" noChangeArrowheads="1"/>
          </p:cNvPicPr>
          <p:nvPr>
            <p:ph idx="1"/>
          </p:nvPr>
        </p:nvPicPr>
        <p:blipFill>
          <a:blip r:embed="rId3" cstate="print"/>
          <a:srcRect/>
          <a:stretch>
            <a:fillRect/>
          </a:stretch>
        </p:blipFill>
        <p:spPr>
          <a:xfrm>
            <a:off x="1600200" y="2133600"/>
            <a:ext cx="5815013" cy="453390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pPr eaLnBrk="1" hangingPunct="1">
              <a:defRPr/>
            </a:pPr>
            <a:r>
              <a:rPr lang="en-US" altLang="zh-CN" dirty="0" smtClean="0">
                <a:ea typeface="宋体" charset="-122"/>
              </a:rPr>
              <a:t>New Wallow</a:t>
            </a:r>
            <a:r>
              <a:rPr lang="zh-CN" altLang="en-US" dirty="0" smtClean="0">
                <a:ea typeface="宋体" charset="-122"/>
              </a:rPr>
              <a:t>新的泥池</a:t>
            </a:r>
            <a:endParaRPr lang="en-US" altLang="zh-CN" dirty="0" smtClean="0">
              <a:ea typeface="宋体" charset="-122"/>
            </a:endParaRPr>
          </a:p>
        </p:txBody>
      </p:sp>
      <p:pic>
        <p:nvPicPr>
          <p:cNvPr id="13315" name="Picture 5" descr="19"/>
          <p:cNvPicPr>
            <a:picLocks noGrp="1" noChangeAspect="1" noChangeArrowheads="1"/>
          </p:cNvPicPr>
          <p:nvPr>
            <p:ph idx="1"/>
          </p:nvPr>
        </p:nvPicPr>
        <p:blipFill>
          <a:blip r:embed="rId3" cstate="print"/>
          <a:srcRect/>
          <a:stretch>
            <a:fillRect/>
          </a:stretch>
        </p:blipFill>
        <p:spPr>
          <a:xfrm>
            <a:off x="1662113" y="1600200"/>
            <a:ext cx="5818187" cy="45339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pPr eaLnBrk="1" hangingPunct="1"/>
            <a:r>
              <a:rPr lang="en-US" altLang="zh-CN" dirty="0" smtClean="0">
                <a:ea typeface="宋体" charset="-122"/>
              </a:rPr>
              <a:t>Scratching Post</a:t>
            </a:r>
            <a:r>
              <a:rPr lang="zh-CN" altLang="en-US" dirty="0" smtClean="0">
                <a:ea typeface="宋体" charset="-122"/>
              </a:rPr>
              <a:t>蹭痒桩</a:t>
            </a:r>
            <a:endParaRPr lang="en-US" altLang="zh-CN" dirty="0" smtClean="0">
              <a:ea typeface="宋体" charset="-122"/>
            </a:endParaRPr>
          </a:p>
        </p:txBody>
      </p:sp>
      <p:pic>
        <p:nvPicPr>
          <p:cNvPr id="14339" name="Picture 5" descr="48"/>
          <p:cNvPicPr>
            <a:picLocks noGrp="1" noChangeAspect="1" noChangeArrowheads="1"/>
          </p:cNvPicPr>
          <p:nvPr>
            <p:ph idx="1"/>
          </p:nvPr>
        </p:nvPicPr>
        <p:blipFill>
          <a:blip r:embed="rId3" cstate="print"/>
          <a:srcRect/>
          <a:stretch>
            <a:fillRect/>
          </a:stretch>
        </p:blipFill>
        <p:spPr>
          <a:xfrm>
            <a:off x="1666875" y="1600200"/>
            <a:ext cx="5810250" cy="45339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pPr eaLnBrk="1" hangingPunct="1">
              <a:defRPr/>
            </a:pPr>
            <a:r>
              <a:rPr lang="en-US" altLang="zh-CN" dirty="0" smtClean="0">
                <a:ea typeface="宋体" charset="-122"/>
              </a:rPr>
              <a:t>Sandstone Boulders</a:t>
            </a:r>
            <a:r>
              <a:rPr lang="zh-CN" altLang="en-US" dirty="0" smtClean="0">
                <a:ea typeface="宋体" charset="-122"/>
              </a:rPr>
              <a:t>巨型砂岩</a:t>
            </a:r>
            <a:endParaRPr lang="en-US" altLang="zh-CN" dirty="0" smtClean="0">
              <a:ea typeface="宋体" charset="-122"/>
            </a:endParaRPr>
          </a:p>
        </p:txBody>
      </p:sp>
      <p:pic>
        <p:nvPicPr>
          <p:cNvPr id="15363" name="Picture 5" descr="PDR_1381"/>
          <p:cNvPicPr>
            <a:picLocks noGrp="1" noChangeAspect="1" noChangeArrowheads="1"/>
          </p:cNvPicPr>
          <p:nvPr>
            <p:ph sz="half" idx="2"/>
          </p:nvPr>
        </p:nvPicPr>
        <p:blipFill>
          <a:blip r:embed="rId3" cstate="print"/>
          <a:srcRect/>
          <a:stretch>
            <a:fillRect/>
          </a:stretch>
        </p:blipFill>
        <p:spPr>
          <a:xfrm>
            <a:off x="5029200" y="2514600"/>
            <a:ext cx="3810000" cy="4114800"/>
          </a:xfrm>
        </p:spPr>
      </p:pic>
      <p:pic>
        <p:nvPicPr>
          <p:cNvPr id="15364" name="Picture 7" descr="PDR_2199"/>
          <p:cNvPicPr>
            <a:picLocks noChangeAspect="1" noChangeArrowheads="1"/>
          </p:cNvPicPr>
          <p:nvPr/>
        </p:nvPicPr>
        <p:blipFill>
          <a:blip r:embed="rId4" cstate="print"/>
          <a:srcRect/>
          <a:stretch>
            <a:fillRect/>
          </a:stretch>
        </p:blipFill>
        <p:spPr bwMode="auto">
          <a:xfrm>
            <a:off x="304800" y="1752600"/>
            <a:ext cx="4495800" cy="3371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pPr eaLnBrk="1" hangingPunct="1">
              <a:defRPr/>
            </a:pPr>
            <a:r>
              <a:rPr lang="en-US" altLang="zh-CN" dirty="0" smtClean="0">
                <a:ea typeface="宋体" charset="-122"/>
              </a:rPr>
              <a:t>Large Piles of Dirt</a:t>
            </a:r>
            <a:r>
              <a:rPr lang="zh-CN" altLang="en-US" dirty="0" smtClean="0">
                <a:ea typeface="宋体" charset="-122"/>
              </a:rPr>
              <a:t>大型土堆</a:t>
            </a:r>
            <a:endParaRPr lang="en-US" altLang="zh-CN" dirty="0" smtClean="0">
              <a:ea typeface="宋体" charset="-122"/>
            </a:endParaRPr>
          </a:p>
        </p:txBody>
      </p:sp>
      <p:pic>
        <p:nvPicPr>
          <p:cNvPr id="16387" name="Picture 5" descr="10"/>
          <p:cNvPicPr>
            <a:picLocks noGrp="1" noChangeAspect="1" noChangeArrowheads="1"/>
          </p:cNvPicPr>
          <p:nvPr>
            <p:ph idx="1"/>
          </p:nvPr>
        </p:nvPicPr>
        <p:blipFill>
          <a:blip r:embed="rId3" cstate="print"/>
          <a:srcRect/>
          <a:stretch>
            <a:fillRect/>
          </a:stretch>
        </p:blipFill>
        <p:spPr>
          <a:xfrm>
            <a:off x="1663700" y="1600200"/>
            <a:ext cx="5816600" cy="45339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pPr eaLnBrk="1" hangingPunct="1"/>
            <a:r>
              <a:rPr lang="en-US" altLang="zh-CN" sz="3600" dirty="0" smtClean="0">
                <a:ea typeface="宋体" charset="-122"/>
              </a:rPr>
              <a:t>New Exhibit Feeders</a:t>
            </a:r>
            <a:r>
              <a:rPr lang="zh-CN" altLang="en-US" sz="3600" dirty="0" smtClean="0">
                <a:ea typeface="宋体" charset="-122"/>
              </a:rPr>
              <a:t>外展区的新喂食器</a:t>
            </a:r>
            <a:endParaRPr lang="en-US" altLang="zh-CN" sz="3600" dirty="0" smtClean="0">
              <a:ea typeface="宋体" charset="-122"/>
            </a:endParaRPr>
          </a:p>
        </p:txBody>
      </p:sp>
      <p:pic>
        <p:nvPicPr>
          <p:cNvPr id="17411" name="Picture 5" descr="PDR_1770"/>
          <p:cNvPicPr>
            <a:picLocks noGrp="1" noChangeAspect="1" noChangeArrowheads="1"/>
          </p:cNvPicPr>
          <p:nvPr>
            <p:ph idx="1"/>
          </p:nvPr>
        </p:nvPicPr>
        <p:blipFill>
          <a:blip r:embed="rId3" cstate="print"/>
          <a:srcRect/>
          <a:stretch>
            <a:fillRect/>
          </a:stretch>
        </p:blipFill>
        <p:spPr>
          <a:xfrm>
            <a:off x="2895600" y="1524000"/>
            <a:ext cx="3267075" cy="4533900"/>
          </a:xfrm>
        </p:spPr>
      </p:pic>
      <p:sp>
        <p:nvSpPr>
          <p:cNvPr id="251911" name="Text Box 7"/>
          <p:cNvSpPr txBox="1">
            <a:spLocks noChangeArrowheads="1"/>
          </p:cNvSpPr>
          <p:nvPr/>
        </p:nvSpPr>
        <p:spPr bwMode="auto">
          <a:xfrm>
            <a:off x="228600" y="1447800"/>
            <a:ext cx="2590800" cy="3046988"/>
          </a:xfrm>
          <a:prstGeom prst="rect">
            <a:avLst/>
          </a:prstGeom>
          <a:noFill/>
          <a:ln w="9525">
            <a:noFill/>
            <a:miter lim="800000"/>
            <a:headEnd/>
            <a:tailEnd/>
          </a:ln>
        </p:spPr>
        <p:txBody>
          <a:bodyPr>
            <a:spAutoFit/>
          </a:bodyPr>
          <a:lstStyle/>
          <a:p>
            <a:pPr>
              <a:spcBef>
                <a:spcPct val="50000"/>
              </a:spcBef>
            </a:pPr>
            <a:r>
              <a:rPr lang="en-US" altLang="zh-CN" sz="2400" b="1" dirty="0" smtClean="0"/>
              <a:t>Four </a:t>
            </a:r>
            <a:r>
              <a:rPr lang="en-US" altLang="zh-CN" sz="2400" b="1" dirty="0"/>
              <a:t>elevated mechanical feeders were </a:t>
            </a:r>
            <a:r>
              <a:rPr lang="en-US" altLang="zh-CN" sz="2400" b="1" dirty="0" smtClean="0"/>
              <a:t>added</a:t>
            </a:r>
          </a:p>
          <a:p>
            <a:pPr>
              <a:spcBef>
                <a:spcPct val="50000"/>
              </a:spcBef>
            </a:pPr>
            <a:r>
              <a:rPr lang="zh-CN" altLang="en-US" sz="2400" b="1" dirty="0" smtClean="0"/>
              <a:t>添加了</a:t>
            </a:r>
            <a:r>
              <a:rPr lang="en-US" altLang="zh-CN" sz="2400" b="1" dirty="0" smtClean="0"/>
              <a:t>4</a:t>
            </a:r>
            <a:r>
              <a:rPr lang="zh-CN" altLang="en-US" sz="2400" b="1" dirty="0" smtClean="0"/>
              <a:t>个可上下移动的喂食器</a:t>
            </a:r>
            <a:endParaRPr lang="en-US" altLang="zh-CN" sz="2400" b="1" dirty="0" smtClean="0"/>
          </a:p>
          <a:p>
            <a:pPr>
              <a:spcBef>
                <a:spcPct val="50000"/>
              </a:spcBef>
            </a:pPr>
            <a:endParaRPr lang="en-US" altLang="zh-CN" sz="2400" b="1" dirty="0"/>
          </a:p>
        </p:txBody>
      </p:sp>
      <p:sp>
        <p:nvSpPr>
          <p:cNvPr id="251912" name="Text Box 8"/>
          <p:cNvSpPr txBox="1">
            <a:spLocks noChangeArrowheads="1"/>
          </p:cNvSpPr>
          <p:nvPr/>
        </p:nvSpPr>
        <p:spPr bwMode="auto">
          <a:xfrm>
            <a:off x="6248400" y="2286000"/>
            <a:ext cx="2895600" cy="4154984"/>
          </a:xfrm>
          <a:prstGeom prst="rect">
            <a:avLst/>
          </a:prstGeom>
          <a:noFill/>
          <a:ln w="9525">
            <a:noFill/>
            <a:miter lim="800000"/>
            <a:headEnd/>
            <a:tailEnd/>
          </a:ln>
        </p:spPr>
        <p:txBody>
          <a:bodyPr>
            <a:spAutoFit/>
          </a:bodyPr>
          <a:lstStyle/>
          <a:p>
            <a:pPr>
              <a:spcBef>
                <a:spcPct val="50000"/>
              </a:spcBef>
            </a:pPr>
            <a:r>
              <a:rPr lang="en-US" altLang="zh-CN" sz="2400" b="1" dirty="0" smtClean="0"/>
              <a:t>Each </a:t>
            </a:r>
            <a:r>
              <a:rPr lang="en-US" altLang="zh-CN" sz="2400" b="1" dirty="0"/>
              <a:t>feeder has two feeding stations  which can be raised or lowered by </a:t>
            </a:r>
            <a:r>
              <a:rPr lang="en-US" altLang="zh-CN" sz="2400" b="1" dirty="0" smtClean="0"/>
              <a:t>keepers</a:t>
            </a:r>
          </a:p>
          <a:p>
            <a:pPr>
              <a:spcBef>
                <a:spcPct val="50000"/>
              </a:spcBef>
            </a:pPr>
            <a:r>
              <a:rPr lang="zh-CN" altLang="en-US" sz="2400" b="1" dirty="0" smtClean="0"/>
              <a:t>饲养员可以上下移动两个喂食站以控制每个喂食器</a:t>
            </a:r>
            <a:endParaRPr lang="en-US" altLang="zh-CN" sz="2400" b="1" dirty="0" smtClean="0"/>
          </a:p>
          <a:p>
            <a:pPr>
              <a:spcBef>
                <a:spcPct val="50000"/>
              </a:spcBef>
            </a:pPr>
            <a:endParaRPr lang="en-US" altLang="zh-CN" sz="2400" b="1" dirty="0"/>
          </a:p>
        </p:txBody>
      </p:sp>
      <p:sp>
        <p:nvSpPr>
          <p:cNvPr id="251913" name="Text Box 9"/>
          <p:cNvSpPr txBox="1">
            <a:spLocks noChangeArrowheads="1"/>
          </p:cNvSpPr>
          <p:nvPr/>
        </p:nvSpPr>
        <p:spPr bwMode="auto">
          <a:xfrm>
            <a:off x="228600" y="4191000"/>
            <a:ext cx="2819400" cy="2492990"/>
          </a:xfrm>
          <a:prstGeom prst="rect">
            <a:avLst/>
          </a:prstGeom>
          <a:noFill/>
          <a:ln w="9525">
            <a:noFill/>
            <a:miter lim="800000"/>
            <a:headEnd/>
            <a:tailEnd/>
          </a:ln>
        </p:spPr>
        <p:txBody>
          <a:bodyPr>
            <a:spAutoFit/>
          </a:bodyPr>
          <a:lstStyle/>
          <a:p>
            <a:pPr>
              <a:spcBef>
                <a:spcPct val="50000"/>
              </a:spcBef>
            </a:pPr>
            <a:r>
              <a:rPr lang="en-US" altLang="zh-CN" sz="2400" b="1" dirty="0" smtClean="0"/>
              <a:t>Climate </a:t>
            </a:r>
            <a:r>
              <a:rPr lang="en-US" altLang="zh-CN" sz="2400" b="1" dirty="0"/>
              <a:t>controlled areas with fans and </a:t>
            </a:r>
            <a:r>
              <a:rPr lang="en-US" altLang="zh-CN" sz="2400" b="1" dirty="0" smtClean="0"/>
              <a:t>misters</a:t>
            </a:r>
          </a:p>
          <a:p>
            <a:pPr>
              <a:spcBef>
                <a:spcPct val="50000"/>
              </a:spcBef>
            </a:pPr>
            <a:r>
              <a:rPr lang="zh-CN" altLang="en-US" sz="2400" b="1" dirty="0" smtClean="0"/>
              <a:t>气候控制区域配有电扇及喷雾器</a:t>
            </a:r>
            <a:endParaRPr lang="en-US" altLang="zh-CN" sz="24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19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19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19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11" grpId="0"/>
      <p:bldP spid="251912" grpId="0"/>
      <p:bldP spid="2519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sz="quarter"/>
          </p:nvPr>
        </p:nvSpPr>
        <p:spPr/>
        <p:txBody>
          <a:bodyPr/>
          <a:lstStyle/>
          <a:p>
            <a:pPr eaLnBrk="1" hangingPunct="1"/>
            <a:r>
              <a:rPr lang="en-US" altLang="zh-CN" dirty="0" smtClean="0">
                <a:ea typeface="宋体" charset="-122"/>
              </a:rPr>
              <a:t>Holding Yard Feeders</a:t>
            </a:r>
            <a:br>
              <a:rPr lang="en-US" altLang="zh-CN" dirty="0" smtClean="0">
                <a:ea typeface="宋体" charset="-122"/>
              </a:rPr>
            </a:br>
            <a:r>
              <a:rPr lang="zh-CN" altLang="en-US" dirty="0" smtClean="0">
                <a:ea typeface="宋体" charset="-122"/>
              </a:rPr>
              <a:t>内舍的喂食器</a:t>
            </a:r>
            <a:endParaRPr lang="en-US" altLang="zh-CN" dirty="0" smtClean="0">
              <a:ea typeface="宋体" charset="-122"/>
            </a:endParaRPr>
          </a:p>
        </p:txBody>
      </p:sp>
      <p:pic>
        <p:nvPicPr>
          <p:cNvPr id="18435" name="Picture 8" descr="PDR_2029"/>
          <p:cNvPicPr>
            <a:picLocks noGrp="1" noChangeAspect="1" noChangeArrowheads="1"/>
          </p:cNvPicPr>
          <p:nvPr>
            <p:ph sz="quarter" idx="1"/>
          </p:nvPr>
        </p:nvPicPr>
        <p:blipFill>
          <a:blip r:embed="rId3" cstate="print"/>
          <a:srcRect/>
          <a:stretch>
            <a:fillRect/>
          </a:stretch>
        </p:blipFill>
        <p:spPr>
          <a:xfrm>
            <a:off x="698500" y="1600200"/>
            <a:ext cx="2903538" cy="2262188"/>
          </a:xfrm>
        </p:spPr>
      </p:pic>
      <p:pic>
        <p:nvPicPr>
          <p:cNvPr id="18436" name="Picture 10" descr="25"/>
          <p:cNvPicPr>
            <a:picLocks noGrp="1" noChangeAspect="1" noChangeArrowheads="1"/>
          </p:cNvPicPr>
          <p:nvPr>
            <p:ph sz="quarter" idx="2"/>
          </p:nvPr>
        </p:nvPicPr>
        <p:blipFill>
          <a:blip r:embed="rId4" cstate="print"/>
          <a:srcRect/>
          <a:stretch>
            <a:fillRect/>
          </a:stretch>
        </p:blipFill>
        <p:spPr>
          <a:xfrm>
            <a:off x="5702300" y="1600200"/>
            <a:ext cx="2894013" cy="2260600"/>
          </a:xfrm>
        </p:spPr>
      </p:pic>
      <p:pic>
        <p:nvPicPr>
          <p:cNvPr id="259084" name="Picture 12" descr="PDR_2032"/>
          <p:cNvPicPr>
            <a:picLocks noGrp="1" noChangeAspect="1" noChangeArrowheads="1"/>
          </p:cNvPicPr>
          <p:nvPr>
            <p:ph sz="quarter" idx="4"/>
          </p:nvPr>
        </p:nvPicPr>
        <p:blipFill>
          <a:blip r:embed="rId5" cstate="print"/>
          <a:srcRect/>
          <a:stretch>
            <a:fillRect/>
          </a:stretch>
        </p:blipFill>
        <p:spPr>
          <a:xfrm>
            <a:off x="5638800" y="4267200"/>
            <a:ext cx="2733675" cy="2051050"/>
          </a:xfrm>
        </p:spPr>
      </p:pic>
      <p:pic>
        <p:nvPicPr>
          <p:cNvPr id="259086" name="Picture 14" descr="DSCN2349"/>
          <p:cNvPicPr>
            <a:picLocks noGrp="1" noChangeAspect="1" noChangeArrowheads="1"/>
          </p:cNvPicPr>
          <p:nvPr>
            <p:ph sz="quarter" idx="3"/>
          </p:nvPr>
        </p:nvPicPr>
        <p:blipFill>
          <a:blip r:embed="rId6" cstate="print"/>
          <a:srcRect/>
          <a:stretch>
            <a:fillRect/>
          </a:stretch>
        </p:blipFill>
        <p:spPr>
          <a:xfrm>
            <a:off x="914400" y="4114800"/>
            <a:ext cx="2733675" cy="2051050"/>
          </a:xfrm>
        </p:spPr>
      </p:pic>
      <p:sp>
        <p:nvSpPr>
          <p:cNvPr id="259087" name="Text Box 15"/>
          <p:cNvSpPr txBox="1">
            <a:spLocks noChangeArrowheads="1"/>
          </p:cNvSpPr>
          <p:nvPr/>
        </p:nvSpPr>
        <p:spPr bwMode="auto">
          <a:xfrm>
            <a:off x="3657600" y="1828800"/>
            <a:ext cx="1981200" cy="4708981"/>
          </a:xfrm>
          <a:prstGeom prst="rect">
            <a:avLst/>
          </a:prstGeom>
          <a:noFill/>
          <a:ln w="9525">
            <a:noFill/>
            <a:miter lim="800000"/>
            <a:headEnd/>
            <a:tailEnd/>
          </a:ln>
        </p:spPr>
        <p:txBody>
          <a:bodyPr>
            <a:spAutoFit/>
          </a:bodyPr>
          <a:lstStyle/>
          <a:p>
            <a:pPr>
              <a:spcBef>
                <a:spcPct val="50000"/>
              </a:spcBef>
            </a:pPr>
            <a:r>
              <a:rPr lang="en-US" altLang="zh-CN" sz="2400" b="1" dirty="0" smtClean="0">
                <a:latin typeface="Tahoma" charset="0"/>
              </a:rPr>
              <a:t>Different </a:t>
            </a:r>
            <a:r>
              <a:rPr lang="en-US" altLang="zh-CN" sz="2400" b="1" dirty="0">
                <a:latin typeface="Tahoma" charset="0"/>
              </a:rPr>
              <a:t>types of puzzle feeders were added to the holding areas  </a:t>
            </a:r>
            <a:endParaRPr lang="en-US" altLang="zh-CN" sz="2400" b="1" dirty="0" smtClean="0">
              <a:latin typeface="Tahoma" charset="0"/>
            </a:endParaRPr>
          </a:p>
          <a:p>
            <a:pPr>
              <a:spcBef>
                <a:spcPct val="50000"/>
              </a:spcBef>
            </a:pPr>
            <a:r>
              <a:rPr lang="zh-CN" altLang="en-US" sz="2400" b="1" dirty="0" smtClean="0">
                <a:latin typeface="Tahoma" charset="0"/>
              </a:rPr>
              <a:t>在内舍添加了不同类型的益智喂食器</a:t>
            </a:r>
            <a:endParaRPr lang="en-US" altLang="zh-CN" sz="2400" b="1" dirty="0">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9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908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9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sz="quarter"/>
          </p:nvPr>
        </p:nvSpPr>
        <p:spPr/>
        <p:txBody>
          <a:bodyPr/>
          <a:lstStyle/>
          <a:p>
            <a:pPr eaLnBrk="1" hangingPunct="1"/>
            <a:r>
              <a:rPr lang="en-US" altLang="zh-CN" dirty="0" smtClean="0">
                <a:ea typeface="宋体" charset="-122"/>
              </a:rPr>
              <a:t>Barn Feeders </a:t>
            </a:r>
            <a:r>
              <a:rPr lang="zh-CN" altLang="en-US" dirty="0" smtClean="0">
                <a:ea typeface="宋体" charset="-122"/>
              </a:rPr>
              <a:t>室内喂食器</a:t>
            </a:r>
            <a:endParaRPr lang="en-US" altLang="zh-CN" dirty="0" smtClean="0">
              <a:ea typeface="宋体" charset="-122"/>
            </a:endParaRPr>
          </a:p>
        </p:txBody>
      </p:sp>
      <p:pic>
        <p:nvPicPr>
          <p:cNvPr id="19459" name="Picture 8" descr="36"/>
          <p:cNvPicPr>
            <a:picLocks noGrp="1" noChangeAspect="1" noChangeArrowheads="1"/>
          </p:cNvPicPr>
          <p:nvPr>
            <p:ph sz="quarter" idx="1"/>
          </p:nvPr>
        </p:nvPicPr>
        <p:blipFill>
          <a:blip r:embed="rId3" cstate="print"/>
          <a:srcRect/>
          <a:stretch>
            <a:fillRect/>
          </a:stretch>
        </p:blipFill>
        <p:spPr>
          <a:xfrm>
            <a:off x="762000" y="1354138"/>
            <a:ext cx="3208338" cy="2506662"/>
          </a:xfrm>
        </p:spPr>
      </p:pic>
      <p:pic>
        <p:nvPicPr>
          <p:cNvPr id="260106" name="Picture 10" descr="1"/>
          <p:cNvPicPr>
            <a:picLocks noGrp="1" noChangeAspect="1" noChangeArrowheads="1"/>
          </p:cNvPicPr>
          <p:nvPr>
            <p:ph sz="quarter" idx="2"/>
          </p:nvPr>
        </p:nvPicPr>
        <p:blipFill>
          <a:blip r:embed="rId4" cstate="print">
            <a:lum contrast="12000"/>
          </a:blip>
          <a:srcRect/>
          <a:stretch>
            <a:fillRect/>
          </a:stretch>
        </p:blipFill>
        <p:spPr>
          <a:xfrm>
            <a:off x="5270500" y="1252538"/>
            <a:ext cx="3340100" cy="2608262"/>
          </a:xfrm>
        </p:spPr>
      </p:pic>
      <p:pic>
        <p:nvPicPr>
          <p:cNvPr id="260108" name="Picture 12" descr="34"/>
          <p:cNvPicPr>
            <a:picLocks noGrp="1" noChangeAspect="1" noChangeArrowheads="1"/>
          </p:cNvPicPr>
          <p:nvPr>
            <p:ph sz="quarter" idx="4"/>
          </p:nvPr>
        </p:nvPicPr>
        <p:blipFill>
          <a:blip r:embed="rId5" cstate="print"/>
          <a:srcRect/>
          <a:stretch>
            <a:fillRect/>
          </a:stretch>
        </p:blipFill>
        <p:spPr>
          <a:xfrm>
            <a:off x="5943600" y="3962400"/>
            <a:ext cx="2000250" cy="2667000"/>
          </a:xfrm>
        </p:spPr>
      </p:pic>
      <p:pic>
        <p:nvPicPr>
          <p:cNvPr id="260110" name="Picture 14" descr="37"/>
          <p:cNvPicPr>
            <a:picLocks noGrp="1" noChangeAspect="1" noChangeArrowheads="1"/>
          </p:cNvPicPr>
          <p:nvPr>
            <p:ph sz="quarter" idx="3"/>
          </p:nvPr>
        </p:nvPicPr>
        <p:blipFill>
          <a:blip r:embed="rId6" cstate="print"/>
          <a:srcRect/>
          <a:stretch>
            <a:fillRect/>
          </a:stretch>
        </p:blipFill>
        <p:spPr>
          <a:xfrm>
            <a:off x="990600" y="4191000"/>
            <a:ext cx="3200400" cy="2401888"/>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01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01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0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a:xfrm>
            <a:off x="3846513" y="350838"/>
            <a:ext cx="3227387" cy="990600"/>
          </a:xfrm>
        </p:spPr>
        <p:txBody>
          <a:bodyPr/>
          <a:lstStyle/>
          <a:p>
            <a:pPr eaLnBrk="1" hangingPunct="1">
              <a:defRPr/>
            </a:pPr>
            <a:r>
              <a:rPr lang="en-US" smtClean="0"/>
              <a:t>2002</a:t>
            </a:r>
          </a:p>
        </p:txBody>
      </p:sp>
      <p:sp>
        <p:nvSpPr>
          <p:cNvPr id="337925" name="Rectangle 5"/>
          <p:cNvSpPr>
            <a:spLocks noGrp="1" noChangeArrowheads="1"/>
          </p:cNvSpPr>
          <p:nvPr>
            <p:ph type="body" sz="half" idx="3"/>
          </p:nvPr>
        </p:nvSpPr>
        <p:spPr>
          <a:xfrm>
            <a:off x="2635250" y="3783013"/>
            <a:ext cx="1936750" cy="923925"/>
          </a:xfrm>
        </p:spPr>
        <p:txBody>
          <a:bodyPr/>
          <a:lstStyle/>
          <a:p>
            <a:pPr eaLnBrk="1" hangingPunct="1">
              <a:buFontTx/>
              <a:buNone/>
              <a:defRPr/>
            </a:pPr>
            <a:r>
              <a:rPr lang="en-US" sz="4000" smtClean="0"/>
              <a:t>2005</a:t>
            </a:r>
          </a:p>
        </p:txBody>
      </p:sp>
      <p:pic>
        <p:nvPicPr>
          <p:cNvPr id="337927" name="Picture 7" descr="PDR_2084"/>
          <p:cNvPicPr>
            <a:picLocks noGrp="1" noChangeAspect="1" noChangeArrowheads="1"/>
          </p:cNvPicPr>
          <p:nvPr>
            <p:ph sz="quarter" idx="2"/>
          </p:nvPr>
        </p:nvPicPr>
        <p:blipFill>
          <a:blip r:embed="rId3" cstate="print"/>
          <a:srcRect/>
          <a:stretch>
            <a:fillRect/>
          </a:stretch>
        </p:blipFill>
        <p:spPr>
          <a:xfrm>
            <a:off x="4572000" y="2209800"/>
            <a:ext cx="4241800" cy="3181350"/>
          </a:xfrm>
        </p:spPr>
      </p:pic>
      <p:pic>
        <p:nvPicPr>
          <p:cNvPr id="20485" name="Picture 11" descr="DSC05063"/>
          <p:cNvPicPr>
            <a:picLocks noGrp="1" noChangeAspect="1" noChangeArrowheads="1"/>
          </p:cNvPicPr>
          <p:nvPr>
            <p:ph sz="quarter" idx="1"/>
          </p:nvPr>
        </p:nvPicPr>
        <p:blipFill>
          <a:blip r:embed="rId4" cstate="print"/>
          <a:srcRect/>
          <a:stretch>
            <a:fillRect/>
          </a:stretch>
        </p:blipFill>
        <p:spPr>
          <a:xfrm>
            <a:off x="533400" y="381000"/>
            <a:ext cx="3810000" cy="2857500"/>
          </a:xfrm>
        </p:spPr>
      </p:pic>
      <p:sp>
        <p:nvSpPr>
          <p:cNvPr id="20486" name="Rectangle 12"/>
          <p:cNvSpPr>
            <a:spLocks noChangeArrowheads="1"/>
          </p:cNvSpPr>
          <p:nvPr/>
        </p:nvSpPr>
        <p:spPr bwMode="auto">
          <a:xfrm>
            <a:off x="1" y="4419600"/>
            <a:ext cx="4648200" cy="2862322"/>
          </a:xfrm>
          <a:prstGeom prst="rect">
            <a:avLst/>
          </a:prstGeom>
          <a:noFill/>
          <a:ln w="9525">
            <a:noFill/>
            <a:miter lim="800000"/>
            <a:headEnd/>
            <a:tailEnd/>
          </a:ln>
        </p:spPr>
        <p:txBody>
          <a:bodyPr wrap="square">
            <a:spAutoFit/>
          </a:bodyPr>
          <a:lstStyle/>
          <a:p>
            <a:r>
              <a:rPr lang="en-US" altLang="zh-CN" dirty="0" smtClean="0"/>
              <a:t>An </a:t>
            </a:r>
            <a:r>
              <a:rPr lang="en-US" altLang="zh-CN" dirty="0"/>
              <a:t>interesting side note…. over time we began noticing changes in the elephants. Their trunks were </a:t>
            </a:r>
          </a:p>
          <a:p>
            <a:r>
              <a:rPr lang="en-US" altLang="zh-CN" dirty="0"/>
              <a:t>getting stronger and the muscles in their necks, shoulders and legs became more pronounced</a:t>
            </a:r>
            <a:r>
              <a:rPr lang="en-US" altLang="zh-CN" dirty="0" smtClean="0"/>
              <a:t>.</a:t>
            </a:r>
          </a:p>
          <a:p>
            <a:r>
              <a:rPr lang="zh-CN" altLang="en-US" dirty="0" smtClean="0"/>
              <a:t>很有趣的一点是</a:t>
            </a:r>
            <a:r>
              <a:rPr lang="en-US" altLang="zh-CN" dirty="0" smtClean="0"/>
              <a:t>……</a:t>
            </a:r>
            <a:r>
              <a:rPr lang="zh-CN" altLang="en-US" dirty="0" smtClean="0"/>
              <a:t>我们注意到大象的变化：它们的象鼻更加强壮，颈部、肩部及腿部的肌肉也更明显。</a:t>
            </a:r>
            <a:endParaRPr lang="en-US" altLang="zh-CN" dirty="0" smtClean="0"/>
          </a:p>
          <a:p>
            <a:endParaRPr lang="en-US" altLang="zh-CN"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2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pPr eaLnBrk="1" hangingPunct="1"/>
            <a:r>
              <a:rPr lang="en-US" altLang="zh-CN" dirty="0" smtClean="0">
                <a:ea typeface="宋体" charset="-122"/>
              </a:rPr>
              <a:t>Training Scope Decreased</a:t>
            </a:r>
            <a:br>
              <a:rPr lang="en-US" altLang="zh-CN" dirty="0" smtClean="0">
                <a:ea typeface="宋体" charset="-122"/>
              </a:rPr>
            </a:br>
            <a:r>
              <a:rPr lang="zh-CN" altLang="en-US" dirty="0" smtClean="0">
                <a:ea typeface="宋体" charset="-122"/>
              </a:rPr>
              <a:t>降低训练幅度</a:t>
            </a:r>
            <a:endParaRPr lang="en-US" altLang="zh-CN" dirty="0" smtClean="0">
              <a:ea typeface="宋体" charset="-122"/>
            </a:endParaRPr>
          </a:p>
        </p:txBody>
      </p:sp>
      <p:pic>
        <p:nvPicPr>
          <p:cNvPr id="21507" name="Picture 5" descr="DSCN4594_1"/>
          <p:cNvPicPr>
            <a:picLocks noGrp="1" noChangeAspect="1" noChangeArrowheads="1"/>
          </p:cNvPicPr>
          <p:nvPr>
            <p:ph idx="1"/>
          </p:nvPr>
        </p:nvPicPr>
        <p:blipFill>
          <a:blip r:embed="rId3" cstate="print"/>
          <a:srcRect/>
          <a:stretch>
            <a:fillRect/>
          </a:stretch>
        </p:blipFill>
        <p:spPr>
          <a:xfrm>
            <a:off x="3124200" y="1676400"/>
            <a:ext cx="3262313" cy="4533900"/>
          </a:xfrm>
        </p:spPr>
      </p:pic>
      <p:sp>
        <p:nvSpPr>
          <p:cNvPr id="261126" name="Text Box 6"/>
          <p:cNvSpPr txBox="1">
            <a:spLocks noChangeArrowheads="1"/>
          </p:cNvSpPr>
          <p:nvPr/>
        </p:nvSpPr>
        <p:spPr bwMode="auto">
          <a:xfrm>
            <a:off x="304800" y="1066800"/>
            <a:ext cx="2743200" cy="3170099"/>
          </a:xfrm>
          <a:prstGeom prst="rect">
            <a:avLst/>
          </a:prstGeom>
          <a:noFill/>
          <a:ln w="9525">
            <a:noFill/>
            <a:miter lim="800000"/>
            <a:headEnd/>
            <a:tailEnd/>
          </a:ln>
        </p:spPr>
        <p:txBody>
          <a:bodyPr>
            <a:spAutoFit/>
          </a:bodyPr>
          <a:lstStyle/>
          <a:p>
            <a:pPr>
              <a:spcBef>
                <a:spcPct val="50000"/>
              </a:spcBef>
            </a:pPr>
            <a:r>
              <a:rPr lang="en-US" altLang="zh-CN" sz="2000" b="1" dirty="0" smtClean="0">
                <a:latin typeface="Tahoma" charset="0"/>
              </a:rPr>
              <a:t>Trained </a:t>
            </a:r>
            <a:r>
              <a:rPr lang="en-US" altLang="zh-CN" sz="2000" b="1" dirty="0">
                <a:latin typeface="Tahoma" charset="0"/>
              </a:rPr>
              <a:t>behaviors were reduced to medical and husbandry </a:t>
            </a:r>
            <a:r>
              <a:rPr lang="en-US" altLang="zh-CN" sz="2000" b="1" dirty="0" smtClean="0">
                <a:latin typeface="Tahoma" charset="0"/>
              </a:rPr>
              <a:t>behaviors</a:t>
            </a:r>
          </a:p>
          <a:p>
            <a:pPr>
              <a:spcBef>
                <a:spcPct val="50000"/>
              </a:spcBef>
            </a:pPr>
            <a:r>
              <a:rPr lang="zh-CN" altLang="en-US" sz="2000" b="1" dirty="0" smtClean="0">
                <a:latin typeface="Tahoma" charset="0"/>
              </a:rPr>
              <a:t>训练行为减少，只保留医疗及饲养管理的行为训练</a:t>
            </a:r>
            <a:endParaRPr lang="en-US" altLang="zh-CN" sz="2000" b="1" dirty="0" smtClean="0">
              <a:latin typeface="Tahoma" charset="0"/>
            </a:endParaRPr>
          </a:p>
          <a:p>
            <a:pPr>
              <a:spcBef>
                <a:spcPct val="50000"/>
              </a:spcBef>
            </a:pPr>
            <a:endParaRPr lang="en-US" altLang="zh-CN" sz="2000" b="1" dirty="0">
              <a:latin typeface="Tahoma" charset="0"/>
            </a:endParaRPr>
          </a:p>
        </p:txBody>
      </p:sp>
      <p:sp>
        <p:nvSpPr>
          <p:cNvPr id="261127" name="Text Box 7"/>
          <p:cNvSpPr txBox="1">
            <a:spLocks noChangeArrowheads="1"/>
          </p:cNvSpPr>
          <p:nvPr/>
        </p:nvSpPr>
        <p:spPr bwMode="auto">
          <a:xfrm>
            <a:off x="6324600" y="3200400"/>
            <a:ext cx="2819400" cy="1754326"/>
          </a:xfrm>
          <a:prstGeom prst="rect">
            <a:avLst/>
          </a:prstGeom>
          <a:noFill/>
          <a:ln w="9525">
            <a:noFill/>
            <a:miter lim="800000"/>
            <a:headEnd/>
            <a:tailEnd/>
          </a:ln>
        </p:spPr>
        <p:txBody>
          <a:bodyPr>
            <a:spAutoFit/>
          </a:bodyPr>
          <a:lstStyle/>
          <a:p>
            <a:pPr>
              <a:spcBef>
                <a:spcPct val="50000"/>
              </a:spcBef>
            </a:pPr>
            <a:r>
              <a:rPr lang="en-US" altLang="zh-CN" sz="2400" b="1" dirty="0" smtClean="0">
                <a:latin typeface="Tahoma" charset="0"/>
              </a:rPr>
              <a:t>“</a:t>
            </a:r>
            <a:r>
              <a:rPr lang="en-US" altLang="zh-CN" sz="2400" b="1" dirty="0">
                <a:latin typeface="Tahoma" charset="0"/>
              </a:rPr>
              <a:t>Performance” behaviors were </a:t>
            </a:r>
            <a:r>
              <a:rPr lang="en-US" altLang="zh-CN" sz="2400" b="1" dirty="0" smtClean="0">
                <a:latin typeface="Tahoma" charset="0"/>
              </a:rPr>
              <a:t>eliminated</a:t>
            </a:r>
          </a:p>
          <a:p>
            <a:pPr>
              <a:spcBef>
                <a:spcPct val="50000"/>
              </a:spcBef>
            </a:pPr>
            <a:r>
              <a:rPr lang="zh-CN" altLang="en-US" sz="2400" b="1" dirty="0" smtClean="0">
                <a:latin typeface="Tahoma" charset="0"/>
              </a:rPr>
              <a:t>杜绝“表演行为”</a:t>
            </a:r>
            <a:endParaRPr lang="en-US" altLang="zh-CN" sz="2400" b="1" dirty="0">
              <a:latin typeface="Tahoma" charset="0"/>
            </a:endParaRPr>
          </a:p>
        </p:txBody>
      </p:sp>
      <p:sp>
        <p:nvSpPr>
          <p:cNvPr id="261128" name="Text Box 8"/>
          <p:cNvSpPr txBox="1">
            <a:spLocks noChangeArrowheads="1"/>
          </p:cNvSpPr>
          <p:nvPr/>
        </p:nvSpPr>
        <p:spPr bwMode="auto">
          <a:xfrm>
            <a:off x="228600" y="3844925"/>
            <a:ext cx="2819400" cy="3016210"/>
          </a:xfrm>
          <a:prstGeom prst="rect">
            <a:avLst/>
          </a:prstGeom>
          <a:noFill/>
          <a:ln w="9525">
            <a:noFill/>
            <a:miter lim="800000"/>
            <a:headEnd/>
            <a:tailEnd/>
          </a:ln>
        </p:spPr>
        <p:txBody>
          <a:bodyPr>
            <a:spAutoFit/>
          </a:bodyPr>
          <a:lstStyle/>
          <a:p>
            <a:pPr>
              <a:spcBef>
                <a:spcPct val="50000"/>
              </a:spcBef>
            </a:pPr>
            <a:r>
              <a:rPr lang="en-US" altLang="zh-CN" sz="2000" b="1" dirty="0" smtClean="0">
                <a:latin typeface="Tahoma" charset="0"/>
              </a:rPr>
              <a:t>Keepers </a:t>
            </a:r>
            <a:r>
              <a:rPr lang="en-US" altLang="zh-CN" sz="2000" b="1" dirty="0">
                <a:latin typeface="Tahoma" charset="0"/>
              </a:rPr>
              <a:t>exercise the animals by asking them to walk the length of the exhibit and rewarding the </a:t>
            </a:r>
            <a:r>
              <a:rPr lang="en-US" altLang="zh-CN" sz="2000" b="1" dirty="0" smtClean="0">
                <a:latin typeface="Tahoma" charset="0"/>
              </a:rPr>
              <a:t>behavior</a:t>
            </a:r>
          </a:p>
          <a:p>
            <a:pPr>
              <a:spcBef>
                <a:spcPct val="50000"/>
              </a:spcBef>
            </a:pPr>
            <a:r>
              <a:rPr lang="en-US" altLang="zh-CN" sz="2000" b="1" dirty="0" smtClean="0">
                <a:latin typeface="Tahoma" charset="0"/>
              </a:rPr>
              <a:t> </a:t>
            </a:r>
            <a:r>
              <a:rPr lang="zh-CN" altLang="en-US" sz="2000" b="1" dirty="0" smtClean="0">
                <a:latin typeface="Tahoma" charset="0"/>
              </a:rPr>
              <a:t>通过奖励在外场散步来让动物进行锻炼</a:t>
            </a:r>
            <a:endParaRPr lang="en-US" altLang="zh-CN" sz="2000" b="1" dirty="0">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11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1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6" grpId="0"/>
      <p:bldP spid="261127" grpId="0"/>
      <p:bldP spid="2611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zh-CN" altLang="en-US" smtClean="0">
                <a:ea typeface="宋体" charset="-122"/>
              </a:rPr>
              <a:t>菲尼克斯动物园</a:t>
            </a:r>
            <a:r>
              <a:rPr lang="en-US" altLang="zh-CN" smtClean="0">
                <a:ea typeface="宋体" charset="-122"/>
              </a:rPr>
              <a:t/>
            </a:r>
            <a:br>
              <a:rPr lang="en-US" altLang="zh-CN" smtClean="0">
                <a:ea typeface="宋体" charset="-122"/>
              </a:rPr>
            </a:br>
            <a:r>
              <a:rPr lang="en-US" altLang="zh-CN" smtClean="0">
                <a:ea typeface="宋体" charset="-122"/>
              </a:rPr>
              <a:t>The Phoenix Zoo</a:t>
            </a:r>
          </a:p>
        </p:txBody>
      </p:sp>
      <p:sp>
        <p:nvSpPr>
          <p:cNvPr id="54275" name="Rectangle 3"/>
          <p:cNvSpPr>
            <a:spLocks noGrp="1" noChangeArrowheads="1"/>
          </p:cNvSpPr>
          <p:nvPr>
            <p:ph type="body" idx="1"/>
          </p:nvPr>
        </p:nvSpPr>
        <p:spPr/>
        <p:txBody>
          <a:bodyPr/>
          <a:lstStyle/>
          <a:p>
            <a:pPr eaLnBrk="1" hangingPunct="1"/>
            <a:r>
              <a:rPr lang="zh-CN" altLang="en-US" dirty="0" smtClean="0">
                <a:ea typeface="宋体" charset="-122"/>
              </a:rPr>
              <a:t>目前居住着三头雌性亚洲象</a:t>
            </a:r>
            <a:endParaRPr lang="en-US" altLang="zh-CN" dirty="0" smtClean="0">
              <a:ea typeface="宋体" charset="-122"/>
            </a:endParaRPr>
          </a:p>
          <a:p>
            <a:pPr eaLnBrk="1" hangingPunct="1"/>
            <a:r>
              <a:rPr lang="en-US" altLang="zh-CN" dirty="0" smtClean="0">
                <a:ea typeface="宋体" charset="-122"/>
              </a:rPr>
              <a:t>Currently houses three female Asian Elephants </a:t>
            </a:r>
          </a:p>
          <a:p>
            <a:pPr eaLnBrk="1" hangingPunct="1"/>
            <a:r>
              <a:rPr lang="zh-CN" altLang="en-US" dirty="0" smtClean="0">
                <a:ea typeface="宋体" charset="-122"/>
              </a:rPr>
              <a:t>动物园通过不同方式迎来了</a:t>
            </a:r>
            <a:endParaRPr lang="en-US" altLang="zh-CN" dirty="0" smtClean="0">
              <a:ea typeface="宋体" charset="-122"/>
            </a:endParaRPr>
          </a:p>
          <a:p>
            <a:pPr eaLnBrk="1" hangingPunct="1"/>
            <a:r>
              <a:rPr lang="en-US" altLang="zh-CN" dirty="0" smtClean="0">
                <a:ea typeface="宋体" charset="-122"/>
              </a:rPr>
              <a:t>The zoo, through various circumstances, acquired </a:t>
            </a:r>
          </a:p>
          <a:p>
            <a:pPr lvl="1" eaLnBrk="1" hangingPunct="1"/>
            <a:r>
              <a:rPr lang="zh-CN" altLang="en-US" dirty="0" smtClean="0">
                <a:ea typeface="宋体" charset="-122"/>
              </a:rPr>
              <a:t>尹杜</a:t>
            </a:r>
            <a:r>
              <a:rPr lang="en-US" altLang="zh-CN" dirty="0" err="1" smtClean="0">
                <a:ea typeface="宋体" charset="-122"/>
              </a:rPr>
              <a:t>Indu</a:t>
            </a:r>
            <a:r>
              <a:rPr lang="en-US" altLang="zh-CN" dirty="0" smtClean="0">
                <a:ea typeface="宋体" charset="-122"/>
              </a:rPr>
              <a:t> -1998 </a:t>
            </a:r>
          </a:p>
          <a:p>
            <a:pPr lvl="1" eaLnBrk="1" hangingPunct="1"/>
            <a:r>
              <a:rPr lang="zh-CN" altLang="en-US" dirty="0" smtClean="0">
                <a:ea typeface="宋体" charset="-122"/>
              </a:rPr>
              <a:t>瑞巴</a:t>
            </a:r>
            <a:r>
              <a:rPr lang="en-US" altLang="zh-CN" dirty="0" smtClean="0">
                <a:ea typeface="宋体" charset="-122"/>
              </a:rPr>
              <a:t>Reba – 1999</a:t>
            </a:r>
          </a:p>
          <a:p>
            <a:pPr lvl="1" eaLnBrk="1" hangingPunct="1"/>
            <a:r>
              <a:rPr lang="zh-CN" altLang="en-US" dirty="0" smtClean="0">
                <a:ea typeface="宋体" charset="-122"/>
              </a:rPr>
              <a:t>西纳</a:t>
            </a:r>
            <a:r>
              <a:rPr lang="en-US" altLang="zh-CN" dirty="0" smtClean="0">
                <a:ea typeface="宋体" charset="-122"/>
              </a:rPr>
              <a:t>Sheena - 2000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27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27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27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2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sz="quarter"/>
          </p:nvPr>
        </p:nvSpPr>
        <p:spPr/>
        <p:txBody>
          <a:bodyPr/>
          <a:lstStyle/>
          <a:p>
            <a:pPr eaLnBrk="1" hangingPunct="1"/>
            <a:r>
              <a:rPr lang="en-US" altLang="zh-CN" sz="3600" dirty="0" smtClean="0">
                <a:ea typeface="宋体" charset="-122"/>
              </a:rPr>
              <a:t>Healthcare Revised </a:t>
            </a:r>
            <a:r>
              <a:rPr lang="zh-CN" altLang="en-US" sz="3600" dirty="0" smtClean="0">
                <a:ea typeface="宋体" charset="-122"/>
              </a:rPr>
              <a:t>调整卫生保健</a:t>
            </a:r>
            <a:endParaRPr lang="en-US" altLang="zh-CN" sz="3600" dirty="0" smtClean="0">
              <a:ea typeface="宋体" charset="-122"/>
            </a:endParaRPr>
          </a:p>
        </p:txBody>
      </p:sp>
      <p:pic>
        <p:nvPicPr>
          <p:cNvPr id="22531" name="Picture 8" descr="1) 9-5-04 Indu Back Right (before)"/>
          <p:cNvPicPr>
            <a:picLocks noGrp="1" noChangeAspect="1" noChangeArrowheads="1"/>
          </p:cNvPicPr>
          <p:nvPr>
            <p:ph sz="quarter" idx="1"/>
          </p:nvPr>
        </p:nvPicPr>
        <p:blipFill>
          <a:blip r:embed="rId3" cstate="print"/>
          <a:srcRect/>
          <a:stretch>
            <a:fillRect/>
          </a:stretch>
        </p:blipFill>
        <p:spPr>
          <a:xfrm>
            <a:off x="1066800" y="1371600"/>
            <a:ext cx="2797175" cy="2182813"/>
          </a:xfrm>
        </p:spPr>
      </p:pic>
      <p:pic>
        <p:nvPicPr>
          <p:cNvPr id="22532" name="Picture 10" descr="PDR_1861"/>
          <p:cNvPicPr>
            <a:picLocks noGrp="1" noChangeAspect="1" noChangeArrowheads="1"/>
          </p:cNvPicPr>
          <p:nvPr>
            <p:ph sz="quarter" idx="3"/>
          </p:nvPr>
        </p:nvPicPr>
        <p:blipFill>
          <a:blip r:embed="rId4" cstate="print"/>
          <a:srcRect/>
          <a:stretch>
            <a:fillRect/>
          </a:stretch>
        </p:blipFill>
        <p:spPr>
          <a:xfrm>
            <a:off x="1065213" y="3722688"/>
            <a:ext cx="2800350" cy="2182812"/>
          </a:xfrm>
        </p:spPr>
      </p:pic>
      <p:pic>
        <p:nvPicPr>
          <p:cNvPr id="22533" name="Picture 12" descr="2) 9-25-04 Sheena Back Right (before)"/>
          <p:cNvPicPr>
            <a:picLocks noGrp="1" noChangeAspect="1" noChangeArrowheads="1"/>
          </p:cNvPicPr>
          <p:nvPr>
            <p:ph sz="quarter" idx="2"/>
          </p:nvPr>
        </p:nvPicPr>
        <p:blipFill>
          <a:blip r:embed="rId5" cstate="print"/>
          <a:srcRect/>
          <a:stretch>
            <a:fillRect/>
          </a:stretch>
        </p:blipFill>
        <p:spPr>
          <a:xfrm>
            <a:off x="5260975" y="1371600"/>
            <a:ext cx="2797175" cy="2182813"/>
          </a:xfrm>
        </p:spPr>
      </p:pic>
      <p:pic>
        <p:nvPicPr>
          <p:cNvPr id="22534" name="Picture 14" descr="PDR_1707"/>
          <p:cNvPicPr>
            <a:picLocks noGrp="1" noChangeAspect="1" noChangeArrowheads="1"/>
          </p:cNvPicPr>
          <p:nvPr>
            <p:ph sz="quarter" idx="4"/>
          </p:nvPr>
        </p:nvPicPr>
        <p:blipFill>
          <a:blip r:embed="rId6" cstate="print"/>
          <a:srcRect/>
          <a:stretch>
            <a:fillRect/>
          </a:stretch>
        </p:blipFill>
        <p:spPr>
          <a:xfrm>
            <a:off x="5259388" y="3722688"/>
            <a:ext cx="2800350" cy="2182812"/>
          </a:xfrm>
        </p:spPr>
      </p:pic>
      <p:sp>
        <p:nvSpPr>
          <p:cNvPr id="264207" name="Text Box 15"/>
          <p:cNvSpPr txBox="1">
            <a:spLocks noChangeArrowheads="1"/>
          </p:cNvSpPr>
          <p:nvPr/>
        </p:nvSpPr>
        <p:spPr bwMode="auto">
          <a:xfrm>
            <a:off x="1447800" y="5995988"/>
            <a:ext cx="7696200" cy="862012"/>
          </a:xfrm>
          <a:prstGeom prst="rect">
            <a:avLst/>
          </a:prstGeom>
          <a:noFill/>
          <a:ln w="9525">
            <a:noFill/>
            <a:miter lim="800000"/>
            <a:headEnd/>
            <a:tailEnd/>
          </a:ln>
        </p:spPr>
        <p:txBody>
          <a:bodyPr>
            <a:spAutoFit/>
          </a:bodyPr>
          <a:lstStyle/>
          <a:p>
            <a:pPr>
              <a:spcBef>
                <a:spcPct val="50000"/>
              </a:spcBef>
            </a:pPr>
            <a:r>
              <a:rPr lang="zh-CN" altLang="en-US" sz="2000" b="1">
                <a:latin typeface="Tahoma" charset="0"/>
              </a:rPr>
              <a:t>请来阿兰 鲁克洛夫特进行会诊</a:t>
            </a:r>
            <a:endParaRPr lang="en-US" altLang="zh-CN" sz="2000" b="1">
              <a:latin typeface="Tahoma" charset="0"/>
            </a:endParaRPr>
          </a:p>
          <a:p>
            <a:pPr>
              <a:spcBef>
                <a:spcPct val="50000"/>
              </a:spcBef>
            </a:pPr>
            <a:r>
              <a:rPr lang="en-US" altLang="zh-CN" sz="2000" b="1">
                <a:latin typeface="Tahoma" charset="0"/>
              </a:rPr>
              <a:t>Alan Roocroft brought in as consultant</a:t>
            </a:r>
          </a:p>
        </p:txBody>
      </p:sp>
      <p:sp>
        <p:nvSpPr>
          <p:cNvPr id="22536" name="Rectangle 16"/>
          <p:cNvSpPr>
            <a:spLocks noChangeArrowheads="1"/>
          </p:cNvSpPr>
          <p:nvPr/>
        </p:nvSpPr>
        <p:spPr bwMode="auto">
          <a:xfrm>
            <a:off x="4114800" y="2362200"/>
            <a:ext cx="863600" cy="646113"/>
          </a:xfrm>
          <a:prstGeom prst="rect">
            <a:avLst/>
          </a:prstGeom>
          <a:noFill/>
          <a:ln w="9525">
            <a:noFill/>
            <a:miter lim="800000"/>
            <a:headEnd/>
            <a:tailEnd/>
          </a:ln>
        </p:spPr>
        <p:txBody>
          <a:bodyPr wrap="none">
            <a:spAutoFit/>
          </a:bodyPr>
          <a:lstStyle/>
          <a:p>
            <a:r>
              <a:rPr lang="zh-CN" altLang="en-US"/>
              <a:t>之前</a:t>
            </a:r>
            <a:endParaRPr lang="en-US" altLang="zh-CN"/>
          </a:p>
          <a:p>
            <a:r>
              <a:rPr lang="en-US" altLang="zh-CN"/>
              <a:t>Before</a:t>
            </a:r>
          </a:p>
        </p:txBody>
      </p:sp>
      <p:sp>
        <p:nvSpPr>
          <p:cNvPr id="22537" name="Rectangle 17"/>
          <p:cNvSpPr>
            <a:spLocks noChangeArrowheads="1"/>
          </p:cNvSpPr>
          <p:nvPr/>
        </p:nvSpPr>
        <p:spPr bwMode="auto">
          <a:xfrm>
            <a:off x="4191000" y="4724400"/>
            <a:ext cx="671513" cy="646113"/>
          </a:xfrm>
          <a:prstGeom prst="rect">
            <a:avLst/>
          </a:prstGeom>
          <a:noFill/>
          <a:ln w="9525">
            <a:noFill/>
            <a:miter lim="800000"/>
            <a:headEnd/>
            <a:tailEnd/>
          </a:ln>
        </p:spPr>
        <p:txBody>
          <a:bodyPr wrap="none">
            <a:spAutoFit/>
          </a:bodyPr>
          <a:lstStyle/>
          <a:p>
            <a:r>
              <a:rPr lang="zh-CN" altLang="en-US"/>
              <a:t>之后</a:t>
            </a:r>
            <a:endParaRPr lang="en-US" altLang="zh-CN"/>
          </a:p>
          <a:p>
            <a:r>
              <a:rPr lang="en-US" altLang="zh-CN"/>
              <a:t>After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4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0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457200" y="2895600"/>
            <a:ext cx="8229600" cy="1143000"/>
          </a:xfrm>
        </p:spPr>
        <p:txBody>
          <a:bodyPr/>
          <a:lstStyle/>
          <a:p>
            <a:pPr eaLnBrk="1" hangingPunct="1"/>
            <a:r>
              <a:rPr lang="en-US" altLang="zh-CN" b="1" dirty="0" smtClean="0">
                <a:ea typeface="宋体" charset="-122"/>
              </a:rPr>
              <a:t/>
            </a:r>
            <a:br>
              <a:rPr lang="en-US" altLang="zh-CN" b="1" dirty="0" smtClean="0">
                <a:ea typeface="宋体" charset="-122"/>
              </a:rPr>
            </a:br>
            <a:r>
              <a:rPr lang="en-US" altLang="zh-CN" b="1" dirty="0" smtClean="0">
                <a:ea typeface="宋体" charset="-122"/>
              </a:rPr>
              <a:t>Discussion</a:t>
            </a:r>
            <a:br>
              <a:rPr lang="en-US" altLang="zh-CN" b="1" dirty="0" smtClean="0">
                <a:ea typeface="宋体" charset="-122"/>
              </a:rPr>
            </a:br>
            <a:r>
              <a:rPr lang="zh-CN" altLang="en-US" b="1" dirty="0" smtClean="0">
                <a:ea typeface="宋体" charset="-122"/>
              </a:rPr>
              <a:t>讨论</a:t>
            </a:r>
            <a:endParaRPr lang="en-US" altLang="zh-CN" b="1" dirty="0" smtClean="0">
              <a:ea typeface="宋体"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8" descr="DSC05221"/>
          <p:cNvPicPr>
            <a:picLocks noGrp="1" noChangeAspect="1" noChangeArrowheads="1"/>
          </p:cNvPicPr>
          <p:nvPr>
            <p:ph/>
          </p:nvPr>
        </p:nvPicPr>
        <p:blipFill>
          <a:blip r:embed="rId3" cstate="print"/>
          <a:srcRect/>
          <a:stretch>
            <a:fillRect/>
          </a:stretch>
        </p:blipFill>
        <p:spPr>
          <a:xfrm>
            <a:off x="1447800" y="228600"/>
            <a:ext cx="5867400" cy="4438650"/>
          </a:xfrm>
        </p:spPr>
      </p:pic>
      <p:sp>
        <p:nvSpPr>
          <p:cNvPr id="24579" name="Text Box 9"/>
          <p:cNvSpPr txBox="1">
            <a:spLocks noChangeArrowheads="1"/>
          </p:cNvSpPr>
          <p:nvPr/>
        </p:nvSpPr>
        <p:spPr bwMode="auto">
          <a:xfrm>
            <a:off x="685800" y="5029200"/>
            <a:ext cx="8001000" cy="1200150"/>
          </a:xfrm>
          <a:prstGeom prst="rect">
            <a:avLst/>
          </a:prstGeom>
          <a:noFill/>
          <a:ln w="9525">
            <a:noFill/>
            <a:miter lim="800000"/>
            <a:headEnd/>
            <a:tailEnd/>
          </a:ln>
        </p:spPr>
        <p:txBody>
          <a:bodyPr>
            <a:spAutoFit/>
          </a:bodyPr>
          <a:lstStyle/>
          <a:p>
            <a:pPr eaLnBrk="1" hangingPunct="1">
              <a:spcBef>
                <a:spcPct val="30000"/>
              </a:spcBef>
            </a:pPr>
            <a:r>
              <a:rPr lang="zh-CN" altLang="en-US" b="1" dirty="0">
                <a:latin typeface="Tahoma" charset="0"/>
              </a:rPr>
              <a:t>在行为管理项目开展之前，三头“问题”大象居住环境狭小，活动量非常有限</a:t>
            </a:r>
            <a:r>
              <a:rPr lang="en-US" altLang="zh-CN" b="1" dirty="0">
                <a:latin typeface="Tahoma" charset="0"/>
              </a:rPr>
              <a:t>Prior to the changes in behavioral management program, three “problem” elephants were exhibited in an inadequate environment with a very poor activity budget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DSC09264"/>
          <p:cNvPicPr>
            <a:picLocks noGrp="1" noChangeAspect="1" noChangeArrowheads="1"/>
          </p:cNvPicPr>
          <p:nvPr>
            <p:ph/>
          </p:nvPr>
        </p:nvPicPr>
        <p:blipFill>
          <a:blip r:embed="rId3" cstate="print"/>
          <a:srcRect/>
          <a:stretch>
            <a:fillRect/>
          </a:stretch>
        </p:blipFill>
        <p:spPr>
          <a:xfrm>
            <a:off x="1295400" y="152400"/>
            <a:ext cx="6781800" cy="4935538"/>
          </a:xfrm>
        </p:spPr>
      </p:pic>
      <p:sp>
        <p:nvSpPr>
          <p:cNvPr id="25603" name="Text Box 6"/>
          <p:cNvSpPr txBox="1">
            <a:spLocks noChangeArrowheads="1"/>
          </p:cNvSpPr>
          <p:nvPr/>
        </p:nvSpPr>
        <p:spPr bwMode="auto">
          <a:xfrm>
            <a:off x="1143000" y="5297488"/>
            <a:ext cx="7315200" cy="1560427"/>
          </a:xfrm>
          <a:prstGeom prst="rect">
            <a:avLst/>
          </a:prstGeom>
          <a:noFill/>
          <a:ln w="9525">
            <a:noFill/>
            <a:miter lim="800000"/>
            <a:headEnd/>
            <a:tailEnd/>
          </a:ln>
        </p:spPr>
        <p:txBody>
          <a:bodyPr>
            <a:spAutoFit/>
          </a:bodyPr>
          <a:lstStyle/>
          <a:p>
            <a:pPr eaLnBrk="1" hangingPunct="1">
              <a:spcBef>
                <a:spcPct val="30000"/>
              </a:spcBef>
            </a:pPr>
            <a:r>
              <a:rPr lang="zh-CN" altLang="en-US" b="1" dirty="0"/>
              <a:t>工作人员受训不足，仅运用传统管理大象的方式</a:t>
            </a:r>
            <a:r>
              <a:rPr lang="en-US" altLang="zh-CN" b="1" dirty="0" smtClean="0"/>
              <a:t>——</a:t>
            </a:r>
            <a:r>
              <a:rPr lang="zh-CN" altLang="en-US" b="1" dirty="0" smtClean="0"/>
              <a:t>训练大象表演马戏来娱乐大众</a:t>
            </a:r>
            <a:endParaRPr lang="en-US" altLang="zh-CN" b="1" dirty="0"/>
          </a:p>
          <a:p>
            <a:pPr eaLnBrk="1" hangingPunct="1">
              <a:spcBef>
                <a:spcPct val="30000"/>
              </a:spcBef>
            </a:pPr>
            <a:r>
              <a:rPr lang="en-US" altLang="zh-CN" b="1" dirty="0"/>
              <a:t>Inefficiently trained staff that followed traditional elephant management techniques - trained non-natural performance type behaviors to entertain the public</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DSC03700"/>
          <p:cNvPicPr>
            <a:picLocks noGrp="1" noChangeAspect="1" noChangeArrowheads="1"/>
          </p:cNvPicPr>
          <p:nvPr>
            <p:ph/>
          </p:nvPr>
        </p:nvPicPr>
        <p:blipFill>
          <a:blip r:embed="rId3" cstate="print"/>
          <a:srcRect/>
          <a:stretch>
            <a:fillRect/>
          </a:stretch>
        </p:blipFill>
        <p:spPr>
          <a:xfrm>
            <a:off x="1066800" y="228600"/>
            <a:ext cx="6951663" cy="5257800"/>
          </a:xfrm>
        </p:spPr>
      </p:pic>
      <p:sp>
        <p:nvSpPr>
          <p:cNvPr id="26627" name="Text Box 5"/>
          <p:cNvSpPr txBox="1">
            <a:spLocks noChangeArrowheads="1"/>
          </p:cNvSpPr>
          <p:nvPr/>
        </p:nvSpPr>
        <p:spPr bwMode="auto">
          <a:xfrm>
            <a:off x="381000" y="5638800"/>
            <a:ext cx="8458200" cy="1089025"/>
          </a:xfrm>
          <a:prstGeom prst="rect">
            <a:avLst/>
          </a:prstGeom>
          <a:noFill/>
          <a:ln w="9525">
            <a:noFill/>
            <a:miter lim="800000"/>
            <a:headEnd/>
            <a:tailEnd/>
          </a:ln>
        </p:spPr>
        <p:txBody>
          <a:bodyPr>
            <a:spAutoFit/>
          </a:bodyPr>
          <a:lstStyle/>
          <a:p>
            <a:pPr eaLnBrk="1" hangingPunct="1">
              <a:spcBef>
                <a:spcPct val="30000"/>
              </a:spcBef>
            </a:pPr>
            <a:r>
              <a:rPr lang="zh-CN" altLang="en-US" b="1" dirty="0" smtClean="0">
                <a:latin typeface="Tahoma" charset="0"/>
              </a:rPr>
              <a:t>将草料丢</a:t>
            </a:r>
            <a:r>
              <a:rPr lang="zh-CN" altLang="en-US" b="1" dirty="0">
                <a:latin typeface="Tahoma" charset="0"/>
              </a:rPr>
              <a:t>放在地上，大象进食时间</a:t>
            </a:r>
            <a:r>
              <a:rPr lang="zh-CN" altLang="en-US" b="1" dirty="0" smtClean="0">
                <a:latin typeface="Tahoma" charset="0"/>
              </a:rPr>
              <a:t>很短，</a:t>
            </a:r>
            <a:r>
              <a:rPr lang="zh-CN" altLang="en-US" b="1" dirty="0">
                <a:latin typeface="Tahoma" charset="0"/>
              </a:rPr>
              <a:t>除进食外整天无所事事</a:t>
            </a:r>
            <a:endParaRPr lang="en-US" altLang="zh-CN" b="1" dirty="0">
              <a:latin typeface="Tahoma" charset="0"/>
            </a:endParaRPr>
          </a:p>
          <a:p>
            <a:pPr eaLnBrk="1" hangingPunct="1">
              <a:spcBef>
                <a:spcPct val="30000"/>
              </a:spcBef>
            </a:pPr>
            <a:r>
              <a:rPr lang="en-US" altLang="zh-CN" b="1" dirty="0">
                <a:latin typeface="Tahoma" charset="0"/>
              </a:rPr>
              <a:t>Feeding from ground provided only a short time for foraging behaviors</a:t>
            </a:r>
          </a:p>
          <a:p>
            <a:pPr eaLnBrk="1" hangingPunct="1">
              <a:spcBef>
                <a:spcPct val="30000"/>
              </a:spcBef>
            </a:pPr>
            <a:r>
              <a:rPr lang="en-US" altLang="zh-CN" b="1" dirty="0">
                <a:latin typeface="Tahoma" charset="0"/>
              </a:rPr>
              <a:t>The elephants had very little to do for the rest of the day</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PDR_1109"/>
          <p:cNvPicPr>
            <a:picLocks noChangeAspect="1" noChangeArrowheads="1"/>
          </p:cNvPicPr>
          <p:nvPr/>
        </p:nvPicPr>
        <p:blipFill>
          <a:blip r:embed="rId3" cstate="print"/>
          <a:srcRect/>
          <a:stretch>
            <a:fillRect/>
          </a:stretch>
        </p:blipFill>
        <p:spPr bwMode="auto">
          <a:xfrm>
            <a:off x="228600" y="1447800"/>
            <a:ext cx="4510088" cy="3382963"/>
          </a:xfrm>
          <a:prstGeom prst="rect">
            <a:avLst/>
          </a:prstGeom>
          <a:noFill/>
          <a:ln w="9525">
            <a:noFill/>
            <a:miter lim="800000"/>
            <a:headEnd/>
            <a:tailEnd/>
          </a:ln>
        </p:spPr>
      </p:pic>
      <p:pic>
        <p:nvPicPr>
          <p:cNvPr id="27651" name="Picture 7" descr="DSCN1136"/>
          <p:cNvPicPr>
            <a:picLocks noGrp="1" noChangeAspect="1" noChangeArrowheads="1"/>
          </p:cNvPicPr>
          <p:nvPr>
            <p:ph sz="half" idx="4294967295"/>
          </p:nvPr>
        </p:nvPicPr>
        <p:blipFill>
          <a:blip r:embed="rId4" cstate="print"/>
          <a:srcRect/>
          <a:stretch>
            <a:fillRect/>
          </a:stretch>
        </p:blipFill>
        <p:spPr>
          <a:xfrm>
            <a:off x="5029200" y="685800"/>
            <a:ext cx="3259138" cy="4343400"/>
          </a:xfrm>
        </p:spPr>
      </p:pic>
      <p:sp>
        <p:nvSpPr>
          <p:cNvPr id="27652" name="Text Box 8"/>
          <p:cNvSpPr txBox="1">
            <a:spLocks noChangeArrowheads="1"/>
          </p:cNvSpPr>
          <p:nvPr/>
        </p:nvSpPr>
        <p:spPr bwMode="auto">
          <a:xfrm>
            <a:off x="838200" y="5181600"/>
            <a:ext cx="7620000" cy="1643527"/>
          </a:xfrm>
          <a:prstGeom prst="rect">
            <a:avLst/>
          </a:prstGeom>
          <a:noFill/>
          <a:ln w="9525">
            <a:noFill/>
            <a:miter lim="800000"/>
            <a:headEnd/>
            <a:tailEnd/>
          </a:ln>
        </p:spPr>
        <p:txBody>
          <a:bodyPr>
            <a:spAutoFit/>
          </a:bodyPr>
          <a:lstStyle/>
          <a:p>
            <a:pPr eaLnBrk="1" hangingPunct="1">
              <a:spcBef>
                <a:spcPct val="30000"/>
              </a:spcBef>
            </a:pPr>
            <a:r>
              <a:rPr lang="en-US" altLang="zh-CN" b="1" dirty="0" smtClean="0">
                <a:latin typeface="Tahoma" charset="0"/>
              </a:rPr>
              <a:t>Having </a:t>
            </a:r>
            <a:r>
              <a:rPr lang="en-US" altLang="zh-CN" b="1" dirty="0">
                <a:latin typeface="Tahoma" charset="0"/>
              </a:rPr>
              <a:t>the elephants locked in barns for extended periods of time and kept on concrete floors generated further boredom and foot </a:t>
            </a:r>
            <a:r>
              <a:rPr lang="en-US" altLang="zh-CN" b="1" dirty="0" smtClean="0">
                <a:latin typeface="Tahoma" charset="0"/>
              </a:rPr>
              <a:t>problems</a:t>
            </a:r>
          </a:p>
          <a:p>
            <a:pPr eaLnBrk="1" hangingPunct="1">
              <a:spcBef>
                <a:spcPct val="30000"/>
              </a:spcBef>
            </a:pPr>
            <a:r>
              <a:rPr lang="zh-CN" altLang="en-US" b="1" dirty="0" smtClean="0">
                <a:latin typeface="Tahoma" charset="0"/>
              </a:rPr>
              <a:t>大象长时间被关在象舍内，水泥地面增加无聊的感受，以及足部疾病</a:t>
            </a:r>
            <a:endParaRPr lang="en-US" altLang="zh-CN" b="1" dirty="0" smtClean="0">
              <a:latin typeface="Tahoma" charset="0"/>
            </a:endParaRPr>
          </a:p>
          <a:p>
            <a:pPr eaLnBrk="1" hangingPunct="1">
              <a:spcBef>
                <a:spcPct val="30000"/>
              </a:spcBef>
            </a:pPr>
            <a:endParaRPr lang="en-US" altLang="zh-CN" b="1" dirty="0">
              <a:latin typeface="Tahoma"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DSC08498"/>
          <p:cNvPicPr>
            <a:picLocks noGrp="1" noChangeAspect="1" noChangeArrowheads="1"/>
          </p:cNvPicPr>
          <p:nvPr>
            <p:ph/>
          </p:nvPr>
        </p:nvPicPr>
        <p:blipFill>
          <a:blip r:embed="rId3" cstate="print"/>
          <a:srcRect/>
          <a:stretch>
            <a:fillRect/>
          </a:stretch>
        </p:blipFill>
        <p:spPr>
          <a:xfrm>
            <a:off x="1295400" y="1219200"/>
            <a:ext cx="6172200" cy="4668838"/>
          </a:xfrm>
        </p:spPr>
      </p:pic>
      <p:sp>
        <p:nvSpPr>
          <p:cNvPr id="318469" name="Text Box 5"/>
          <p:cNvSpPr txBox="1">
            <a:spLocks noChangeArrowheads="1"/>
          </p:cNvSpPr>
          <p:nvPr/>
        </p:nvSpPr>
        <p:spPr bwMode="auto">
          <a:xfrm>
            <a:off x="533400" y="5934075"/>
            <a:ext cx="8153400" cy="1200329"/>
          </a:xfrm>
          <a:prstGeom prst="rect">
            <a:avLst/>
          </a:prstGeom>
          <a:noFill/>
          <a:ln w="9525">
            <a:noFill/>
            <a:miter lim="800000"/>
            <a:headEnd/>
            <a:tailEnd/>
          </a:ln>
        </p:spPr>
        <p:txBody>
          <a:bodyPr>
            <a:spAutoFit/>
          </a:bodyPr>
          <a:lstStyle/>
          <a:p>
            <a:r>
              <a:rPr lang="en-US" altLang="zh-CN" b="1" dirty="0" smtClean="0"/>
              <a:t>By </a:t>
            </a:r>
            <a:r>
              <a:rPr lang="en-US" altLang="zh-CN" b="1" dirty="0"/>
              <a:t>educating ourselves and bringing in a consultant with a new point of view we were able to shift our way of </a:t>
            </a:r>
            <a:r>
              <a:rPr lang="en-US" altLang="zh-CN" b="1" dirty="0" smtClean="0"/>
              <a:t>thinking</a:t>
            </a:r>
          </a:p>
          <a:p>
            <a:r>
              <a:rPr lang="zh-CN" altLang="en-US" b="1" dirty="0" smtClean="0"/>
              <a:t>通过自我教育，聘请顾问，转换视角，我们改变了思路</a:t>
            </a:r>
            <a:endParaRPr lang="en-US" altLang="zh-CN" b="1" dirty="0" smtClean="0"/>
          </a:p>
          <a:p>
            <a:endParaRPr lang="en-US" altLang="zh-CN" b="1" dirty="0"/>
          </a:p>
        </p:txBody>
      </p:sp>
      <p:sp>
        <p:nvSpPr>
          <p:cNvPr id="28676" name="Text Box 6"/>
          <p:cNvSpPr txBox="1">
            <a:spLocks noChangeArrowheads="1"/>
          </p:cNvSpPr>
          <p:nvPr/>
        </p:nvSpPr>
        <p:spPr bwMode="auto">
          <a:xfrm>
            <a:off x="762000" y="228600"/>
            <a:ext cx="7467600" cy="1200329"/>
          </a:xfrm>
          <a:prstGeom prst="rect">
            <a:avLst/>
          </a:prstGeom>
          <a:noFill/>
          <a:ln w="9525">
            <a:noFill/>
            <a:miter lim="800000"/>
            <a:headEnd/>
            <a:tailEnd/>
          </a:ln>
        </p:spPr>
        <p:txBody>
          <a:bodyPr>
            <a:spAutoFit/>
          </a:bodyPr>
          <a:lstStyle/>
          <a:p>
            <a:r>
              <a:rPr lang="en-US" altLang="zh-CN" b="1" dirty="0" smtClean="0"/>
              <a:t>The </a:t>
            </a:r>
            <a:r>
              <a:rPr lang="en-US" altLang="zh-CN" b="1" dirty="0"/>
              <a:t>animal’s past, coupled with boredom and health issues, led to further aggression towards keepers and </a:t>
            </a:r>
            <a:r>
              <a:rPr lang="en-US" altLang="zh-CN" b="1" dirty="0" err="1" smtClean="0"/>
              <a:t>conspecifics</a:t>
            </a:r>
            <a:endParaRPr lang="en-US" altLang="zh-CN" b="1" dirty="0" smtClean="0"/>
          </a:p>
          <a:p>
            <a:r>
              <a:rPr lang="zh-CN" altLang="en-US" b="1" dirty="0" smtClean="0"/>
              <a:t>以前大象生活单调而且伤痛不断，进一步导致其攻击饲养员和同类</a:t>
            </a:r>
            <a:endParaRPr lang="en-US" altLang="zh-CN" b="1" dirty="0" smtClean="0"/>
          </a:p>
          <a:p>
            <a:endParaRPr lang="en-US" altLang="zh-CN"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8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DSCN4714"/>
          <p:cNvPicPr>
            <a:picLocks noGrp="1" noChangeAspect="1" noChangeArrowheads="1"/>
          </p:cNvPicPr>
          <p:nvPr>
            <p:ph/>
          </p:nvPr>
        </p:nvPicPr>
        <p:blipFill>
          <a:blip r:embed="rId3" cstate="print"/>
          <a:srcRect/>
          <a:stretch>
            <a:fillRect/>
          </a:stretch>
        </p:blipFill>
        <p:spPr>
          <a:xfrm>
            <a:off x="2393950" y="274638"/>
            <a:ext cx="3854450" cy="5184775"/>
          </a:xfrm>
        </p:spPr>
      </p:pic>
      <p:sp>
        <p:nvSpPr>
          <p:cNvPr id="29699" name="Text Box 5"/>
          <p:cNvSpPr txBox="1">
            <a:spLocks noChangeArrowheads="1"/>
          </p:cNvSpPr>
          <p:nvPr/>
        </p:nvSpPr>
        <p:spPr bwMode="auto">
          <a:xfrm>
            <a:off x="533400" y="5575300"/>
            <a:ext cx="8001000" cy="1282700"/>
          </a:xfrm>
          <a:prstGeom prst="rect">
            <a:avLst/>
          </a:prstGeom>
          <a:noFill/>
          <a:ln w="9525">
            <a:noFill/>
            <a:miter lim="800000"/>
            <a:headEnd/>
            <a:tailEnd/>
          </a:ln>
        </p:spPr>
        <p:txBody>
          <a:bodyPr>
            <a:spAutoFit/>
          </a:bodyPr>
          <a:lstStyle/>
          <a:p>
            <a:pPr eaLnBrk="1" hangingPunct="1">
              <a:spcBef>
                <a:spcPct val="30000"/>
              </a:spcBef>
            </a:pPr>
            <a:r>
              <a:rPr lang="zh-CN" altLang="en-US" b="1"/>
              <a:t>我们开始关注如何例如延长进食时间等方式加强大象的自然行为，鼓励它们做真正的大象</a:t>
            </a:r>
            <a:endParaRPr lang="en-US" altLang="zh-CN" b="1"/>
          </a:p>
          <a:p>
            <a:pPr eaLnBrk="1" hangingPunct="1">
              <a:spcBef>
                <a:spcPct val="30000"/>
              </a:spcBef>
            </a:pPr>
            <a:r>
              <a:rPr lang="en-US" altLang="zh-CN" b="1"/>
              <a:t>We began focusing on increasing natural behaviors, such as extending foraging time, trying to encourage the elephants to just be elephants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PDR_2060"/>
          <p:cNvPicPr>
            <a:picLocks noGrp="1" noChangeAspect="1" noChangeArrowheads="1"/>
          </p:cNvPicPr>
          <p:nvPr>
            <p:ph sz="half" idx="4294967295"/>
          </p:nvPr>
        </p:nvPicPr>
        <p:blipFill>
          <a:blip r:embed="rId3" cstate="print"/>
          <a:srcRect/>
          <a:stretch>
            <a:fillRect/>
          </a:stretch>
        </p:blipFill>
        <p:spPr>
          <a:xfrm>
            <a:off x="0" y="304800"/>
            <a:ext cx="4038600" cy="3028950"/>
          </a:xfrm>
        </p:spPr>
      </p:pic>
      <p:pic>
        <p:nvPicPr>
          <p:cNvPr id="30723" name="Picture 7" descr="PDR_2057"/>
          <p:cNvPicPr>
            <a:picLocks noChangeAspect="1" noChangeArrowheads="1"/>
          </p:cNvPicPr>
          <p:nvPr/>
        </p:nvPicPr>
        <p:blipFill>
          <a:blip r:embed="rId4" cstate="print"/>
          <a:srcRect/>
          <a:stretch>
            <a:fillRect/>
          </a:stretch>
        </p:blipFill>
        <p:spPr bwMode="auto">
          <a:xfrm>
            <a:off x="4495800" y="3352800"/>
            <a:ext cx="4343400" cy="3257550"/>
          </a:xfrm>
          <a:prstGeom prst="rect">
            <a:avLst/>
          </a:prstGeom>
          <a:noFill/>
          <a:ln w="9525">
            <a:noFill/>
            <a:miter lim="800000"/>
            <a:headEnd/>
            <a:tailEnd/>
          </a:ln>
        </p:spPr>
      </p:pic>
      <p:sp>
        <p:nvSpPr>
          <p:cNvPr id="30724" name="Text Box 8"/>
          <p:cNvSpPr txBox="1">
            <a:spLocks noChangeArrowheads="1"/>
          </p:cNvSpPr>
          <p:nvPr/>
        </p:nvSpPr>
        <p:spPr bwMode="auto">
          <a:xfrm>
            <a:off x="457200" y="3733800"/>
            <a:ext cx="3810000" cy="2557623"/>
          </a:xfrm>
          <a:prstGeom prst="rect">
            <a:avLst/>
          </a:prstGeom>
          <a:noFill/>
          <a:ln w="9525">
            <a:noFill/>
            <a:miter lim="800000"/>
            <a:headEnd/>
            <a:tailEnd/>
          </a:ln>
        </p:spPr>
        <p:txBody>
          <a:bodyPr>
            <a:spAutoFit/>
          </a:bodyPr>
          <a:lstStyle/>
          <a:p>
            <a:pPr eaLnBrk="1" hangingPunct="1">
              <a:spcBef>
                <a:spcPct val="30000"/>
              </a:spcBef>
            </a:pPr>
            <a:r>
              <a:rPr lang="en-US" altLang="zh-CN" b="1" dirty="0" smtClean="0">
                <a:latin typeface="Tahoma" charset="0"/>
              </a:rPr>
              <a:t>We </a:t>
            </a:r>
            <a:r>
              <a:rPr lang="en-US" altLang="zh-CN" b="1" dirty="0">
                <a:latin typeface="Tahoma" charset="0"/>
              </a:rPr>
              <a:t>started asking less from the elephants</a:t>
            </a:r>
            <a:r>
              <a:rPr lang="en-US" altLang="zh-CN" b="1" dirty="0" smtClean="0">
                <a:latin typeface="Tahoma" charset="0"/>
              </a:rPr>
              <a:t>….</a:t>
            </a:r>
          </a:p>
          <a:p>
            <a:pPr eaLnBrk="1" hangingPunct="1">
              <a:spcBef>
                <a:spcPct val="30000"/>
              </a:spcBef>
            </a:pPr>
            <a:r>
              <a:rPr lang="zh-CN" altLang="en-US" b="1" dirty="0" smtClean="0">
                <a:latin typeface="Tahoma" charset="0"/>
              </a:rPr>
              <a:t>我们不再苛求大象做什么</a:t>
            </a:r>
            <a:r>
              <a:rPr lang="en-US" altLang="zh-CN" b="1" dirty="0" smtClean="0">
                <a:latin typeface="Tahoma" charset="0"/>
              </a:rPr>
              <a:t>……</a:t>
            </a:r>
          </a:p>
          <a:p>
            <a:pPr eaLnBrk="1" hangingPunct="1">
              <a:spcBef>
                <a:spcPct val="30000"/>
              </a:spcBef>
            </a:pPr>
            <a:r>
              <a:rPr lang="en-US" altLang="zh-CN" b="1" dirty="0" smtClean="0">
                <a:latin typeface="Tahoma" charset="0"/>
              </a:rPr>
              <a:t>Reduced </a:t>
            </a:r>
            <a:r>
              <a:rPr lang="en-US" altLang="zh-CN" b="1" dirty="0">
                <a:latin typeface="Tahoma" charset="0"/>
              </a:rPr>
              <a:t>our training scope to husbandry and medical behaviors </a:t>
            </a:r>
            <a:endParaRPr lang="en-US" altLang="zh-CN" b="1" dirty="0" smtClean="0">
              <a:latin typeface="Tahoma" charset="0"/>
            </a:endParaRPr>
          </a:p>
          <a:p>
            <a:pPr eaLnBrk="1" hangingPunct="1">
              <a:spcBef>
                <a:spcPct val="30000"/>
              </a:spcBef>
            </a:pPr>
            <a:r>
              <a:rPr lang="zh-CN" altLang="en-US" b="1" dirty="0">
                <a:latin typeface="Tahoma" charset="0"/>
              </a:rPr>
              <a:t>只</a:t>
            </a:r>
            <a:r>
              <a:rPr lang="zh-CN" altLang="en-US" b="1" dirty="0" smtClean="0">
                <a:latin typeface="Tahoma" charset="0"/>
              </a:rPr>
              <a:t>做医疗和饲养管理相关的行为训练</a:t>
            </a:r>
            <a:endParaRPr lang="en-US" altLang="zh-CN" b="1" dirty="0">
              <a:latin typeface="Tahoma" charset="0"/>
            </a:endParaRPr>
          </a:p>
        </p:txBody>
      </p:sp>
      <p:sp>
        <p:nvSpPr>
          <p:cNvPr id="329738" name="Text Box 10"/>
          <p:cNvSpPr txBox="1">
            <a:spLocks noChangeArrowheads="1"/>
          </p:cNvSpPr>
          <p:nvPr/>
        </p:nvSpPr>
        <p:spPr bwMode="auto">
          <a:xfrm>
            <a:off x="4343400" y="381000"/>
            <a:ext cx="4267200" cy="3610219"/>
          </a:xfrm>
          <a:prstGeom prst="rect">
            <a:avLst/>
          </a:prstGeom>
          <a:noFill/>
          <a:ln w="9525">
            <a:noFill/>
            <a:miter lim="800000"/>
            <a:headEnd/>
            <a:tailEnd/>
          </a:ln>
        </p:spPr>
        <p:txBody>
          <a:bodyPr>
            <a:spAutoFit/>
          </a:bodyPr>
          <a:lstStyle/>
          <a:p>
            <a:pPr eaLnBrk="1" hangingPunct="1">
              <a:spcBef>
                <a:spcPct val="30000"/>
              </a:spcBef>
            </a:pPr>
            <a:r>
              <a:rPr lang="en-US" altLang="zh-CN" b="1" dirty="0" smtClean="0"/>
              <a:t>The </a:t>
            </a:r>
            <a:r>
              <a:rPr lang="en-US" altLang="zh-CN" b="1" dirty="0"/>
              <a:t>elephants became much more cooperative</a:t>
            </a:r>
            <a:r>
              <a:rPr lang="en-US" altLang="zh-CN" b="1" dirty="0" smtClean="0"/>
              <a:t>…..</a:t>
            </a:r>
          </a:p>
          <a:p>
            <a:pPr eaLnBrk="1" hangingPunct="1">
              <a:spcBef>
                <a:spcPct val="30000"/>
              </a:spcBef>
            </a:pPr>
            <a:r>
              <a:rPr lang="zh-CN" altLang="en-US" b="1" dirty="0" smtClean="0"/>
              <a:t>大象更乐意合作了</a:t>
            </a:r>
            <a:r>
              <a:rPr lang="en-US" altLang="zh-CN" b="1" dirty="0" smtClean="0"/>
              <a:t>……</a:t>
            </a:r>
          </a:p>
          <a:p>
            <a:pPr eaLnBrk="1" hangingPunct="1">
              <a:spcBef>
                <a:spcPct val="30000"/>
              </a:spcBef>
            </a:pPr>
            <a:r>
              <a:rPr lang="en-US" altLang="zh-CN" b="1" dirty="0" smtClean="0"/>
              <a:t>Sheena </a:t>
            </a:r>
            <a:r>
              <a:rPr lang="en-US" altLang="zh-CN" b="1" dirty="0"/>
              <a:t>extends her foot all the way through foot window…. never did this prior to the changes in the </a:t>
            </a:r>
            <a:r>
              <a:rPr lang="en-US" altLang="zh-CN" b="1" dirty="0" smtClean="0"/>
              <a:t>program</a:t>
            </a:r>
          </a:p>
          <a:p>
            <a:pPr eaLnBrk="1" hangingPunct="1">
              <a:spcBef>
                <a:spcPct val="30000"/>
              </a:spcBef>
            </a:pPr>
            <a:r>
              <a:rPr lang="zh-CN" altLang="en-US" b="1" dirty="0" smtClean="0"/>
              <a:t>西纳把脚掌整个从足部检查窗口伸出来</a:t>
            </a:r>
            <a:r>
              <a:rPr lang="en-US" altLang="zh-CN" b="1" dirty="0" smtClean="0"/>
              <a:t>……</a:t>
            </a:r>
            <a:r>
              <a:rPr lang="zh-CN" altLang="en-US" b="1" dirty="0" smtClean="0"/>
              <a:t>这在改进项目开始前从未有过</a:t>
            </a:r>
            <a:endParaRPr lang="en-US" altLang="zh-CN" b="1" dirty="0" smtClean="0"/>
          </a:p>
          <a:p>
            <a:pPr eaLnBrk="1" hangingPunct="1">
              <a:spcBef>
                <a:spcPct val="30000"/>
              </a:spcBef>
            </a:pPr>
            <a:endParaRPr lang="en-US" altLang="zh-CN" b="1" dirty="0"/>
          </a:p>
          <a:p>
            <a:pPr>
              <a:spcBef>
                <a:spcPct val="50000"/>
              </a:spcBef>
            </a:pPr>
            <a:endParaRPr lang="en-US" altLang="zh-CN"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9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PDR_2068"/>
          <p:cNvPicPr>
            <a:picLocks noGrp="1" noChangeAspect="1" noChangeArrowheads="1"/>
          </p:cNvPicPr>
          <p:nvPr>
            <p:ph sz="half" idx="4294967295"/>
          </p:nvPr>
        </p:nvPicPr>
        <p:blipFill>
          <a:blip r:embed="rId3" cstate="print"/>
          <a:srcRect/>
          <a:stretch>
            <a:fillRect/>
          </a:stretch>
        </p:blipFill>
        <p:spPr>
          <a:xfrm>
            <a:off x="5410200" y="685800"/>
            <a:ext cx="3733800" cy="5562600"/>
          </a:xfrm>
        </p:spPr>
      </p:pic>
      <p:pic>
        <p:nvPicPr>
          <p:cNvPr id="31747" name="Picture 7" descr="PDR_2067"/>
          <p:cNvPicPr>
            <a:picLocks noChangeAspect="1" noChangeArrowheads="1"/>
          </p:cNvPicPr>
          <p:nvPr/>
        </p:nvPicPr>
        <p:blipFill>
          <a:blip r:embed="rId4" cstate="print"/>
          <a:srcRect/>
          <a:stretch>
            <a:fillRect/>
          </a:stretch>
        </p:blipFill>
        <p:spPr bwMode="auto">
          <a:xfrm>
            <a:off x="228600" y="304800"/>
            <a:ext cx="4343400" cy="2743200"/>
          </a:xfrm>
          <a:prstGeom prst="rect">
            <a:avLst/>
          </a:prstGeom>
          <a:noFill/>
          <a:ln w="9525">
            <a:noFill/>
            <a:miter lim="800000"/>
            <a:headEnd/>
            <a:tailEnd/>
          </a:ln>
        </p:spPr>
      </p:pic>
      <p:sp>
        <p:nvSpPr>
          <p:cNvPr id="31748" name="Text Box 9"/>
          <p:cNvSpPr txBox="1">
            <a:spLocks noChangeArrowheads="1"/>
          </p:cNvSpPr>
          <p:nvPr/>
        </p:nvSpPr>
        <p:spPr bwMode="auto">
          <a:xfrm>
            <a:off x="304800" y="3200400"/>
            <a:ext cx="4953000" cy="1366528"/>
          </a:xfrm>
          <a:prstGeom prst="rect">
            <a:avLst/>
          </a:prstGeom>
          <a:noFill/>
          <a:ln w="9525">
            <a:noFill/>
            <a:miter lim="800000"/>
            <a:headEnd/>
            <a:tailEnd/>
          </a:ln>
        </p:spPr>
        <p:txBody>
          <a:bodyPr>
            <a:spAutoFit/>
          </a:bodyPr>
          <a:lstStyle/>
          <a:p>
            <a:pPr eaLnBrk="1" hangingPunct="1">
              <a:spcBef>
                <a:spcPct val="30000"/>
              </a:spcBef>
            </a:pPr>
            <a:r>
              <a:rPr lang="en-US" altLang="zh-CN" b="1" dirty="0" smtClean="0">
                <a:latin typeface="Tahoma" charset="0"/>
              </a:rPr>
              <a:t>Reba </a:t>
            </a:r>
            <a:r>
              <a:rPr lang="en-US" altLang="zh-CN" b="1" dirty="0">
                <a:latin typeface="Tahoma" charset="0"/>
              </a:rPr>
              <a:t>actually started to lie down during her showers - had never done this </a:t>
            </a:r>
            <a:r>
              <a:rPr lang="en-US" altLang="zh-CN" b="1" dirty="0" smtClean="0">
                <a:latin typeface="Tahoma" charset="0"/>
              </a:rPr>
              <a:t>before</a:t>
            </a:r>
          </a:p>
          <a:p>
            <a:pPr eaLnBrk="1" hangingPunct="1">
              <a:spcBef>
                <a:spcPct val="30000"/>
              </a:spcBef>
            </a:pPr>
            <a:r>
              <a:rPr lang="zh-CN" altLang="en-US" b="1" dirty="0" smtClean="0">
                <a:latin typeface="Tahoma" charset="0"/>
              </a:rPr>
              <a:t>瑞巴也史无前例地躺下冲凉洗澡</a:t>
            </a:r>
            <a:endParaRPr lang="en-US" altLang="zh-CN" b="1" dirty="0" smtClean="0">
              <a:latin typeface="Tahoma" charset="0"/>
            </a:endParaRPr>
          </a:p>
          <a:p>
            <a:pPr eaLnBrk="1" hangingPunct="1">
              <a:spcBef>
                <a:spcPct val="30000"/>
              </a:spcBef>
            </a:pPr>
            <a:r>
              <a:rPr lang="en-US" altLang="zh-CN" b="1" dirty="0" smtClean="0">
                <a:latin typeface="Tahoma" charset="0"/>
              </a:rPr>
              <a:t> </a:t>
            </a:r>
            <a:endParaRPr lang="en-US" altLang="zh-CN" b="1" dirty="0">
              <a:latin typeface="Tahoma" charset="0"/>
            </a:endParaRPr>
          </a:p>
        </p:txBody>
      </p:sp>
      <p:sp>
        <p:nvSpPr>
          <p:cNvPr id="331786" name="Text Box 10"/>
          <p:cNvSpPr txBox="1">
            <a:spLocks noChangeArrowheads="1"/>
          </p:cNvSpPr>
          <p:nvPr/>
        </p:nvSpPr>
        <p:spPr bwMode="auto">
          <a:xfrm>
            <a:off x="304800" y="4191000"/>
            <a:ext cx="4800600" cy="2751522"/>
          </a:xfrm>
          <a:prstGeom prst="rect">
            <a:avLst/>
          </a:prstGeom>
          <a:noFill/>
          <a:ln w="9525">
            <a:noFill/>
            <a:miter lim="800000"/>
            <a:headEnd/>
            <a:tailEnd/>
          </a:ln>
        </p:spPr>
        <p:txBody>
          <a:bodyPr>
            <a:spAutoFit/>
          </a:bodyPr>
          <a:lstStyle/>
          <a:p>
            <a:pPr eaLnBrk="1" hangingPunct="1">
              <a:spcBef>
                <a:spcPct val="30000"/>
              </a:spcBef>
            </a:pPr>
            <a:r>
              <a:rPr lang="en-US" altLang="zh-CN" b="1" dirty="0" smtClean="0"/>
              <a:t>Positive </a:t>
            </a:r>
            <a:r>
              <a:rPr lang="en-US" altLang="zh-CN" b="1" dirty="0"/>
              <a:t>changes in the elephants’ behaviors, both in working with the keepers and while by themselves led to a point where introductions of the two subordinate animals could be </a:t>
            </a:r>
            <a:r>
              <a:rPr lang="en-US" altLang="zh-CN" b="1" dirty="0" smtClean="0"/>
              <a:t>attempted</a:t>
            </a:r>
          </a:p>
          <a:p>
            <a:pPr eaLnBrk="1" hangingPunct="1">
              <a:spcBef>
                <a:spcPct val="30000"/>
              </a:spcBef>
            </a:pPr>
            <a:r>
              <a:rPr lang="zh-CN" altLang="en-US" b="1" dirty="0" smtClean="0"/>
              <a:t>大象有了积极的行为变化，不仅是更配合管理员的工作，对同伴也更友善。使得我们可以尝试给两只年轻小象合群</a:t>
            </a:r>
            <a:endParaRPr lang="en-US" altLang="zh-CN" b="1" dirty="0" smtClean="0"/>
          </a:p>
          <a:p>
            <a:pPr eaLnBrk="1" hangingPunct="1">
              <a:spcBef>
                <a:spcPct val="30000"/>
              </a:spcBef>
            </a:pPr>
            <a:endParaRPr lang="en-US" altLang="zh-CN"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1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defRPr/>
            </a:pPr>
            <a:r>
              <a:rPr lang="zh-CN" altLang="en-US" smtClean="0">
                <a:solidFill>
                  <a:schemeClr val="tx1"/>
                </a:solidFill>
                <a:ea typeface="宋体" charset="-122"/>
              </a:rPr>
              <a:t>尹杜</a:t>
            </a:r>
            <a:r>
              <a:rPr lang="en-US" altLang="zh-CN" smtClean="0">
                <a:solidFill>
                  <a:schemeClr val="tx1"/>
                </a:solidFill>
                <a:ea typeface="宋体" charset="-122"/>
              </a:rPr>
              <a:t>INDU</a:t>
            </a:r>
          </a:p>
        </p:txBody>
      </p:sp>
      <p:sp>
        <p:nvSpPr>
          <p:cNvPr id="143364" name="Rectangle 4"/>
          <p:cNvSpPr>
            <a:spLocks noGrp="1" noChangeArrowheads="1"/>
          </p:cNvSpPr>
          <p:nvPr>
            <p:ph type="body" sz="half" idx="2"/>
          </p:nvPr>
        </p:nvSpPr>
        <p:spPr>
          <a:xfrm>
            <a:off x="4651375" y="1600200"/>
            <a:ext cx="4035425" cy="4533900"/>
          </a:xfrm>
        </p:spPr>
        <p:txBody>
          <a:bodyPr/>
          <a:lstStyle/>
          <a:p>
            <a:pPr eaLnBrk="1" hangingPunct="1">
              <a:lnSpc>
                <a:spcPct val="90000"/>
              </a:lnSpc>
              <a:buFont typeface="Times" charset="0"/>
              <a:buChar char="•"/>
            </a:pPr>
            <a:r>
              <a:rPr lang="en-US" altLang="zh-CN" sz="2400" dirty="0" smtClean="0">
                <a:ea typeface="宋体" charset="-122"/>
              </a:rPr>
              <a:t>1998</a:t>
            </a:r>
            <a:r>
              <a:rPr lang="zh-CN" altLang="en-US" sz="2400" dirty="0" smtClean="0">
                <a:ea typeface="宋体" charset="-122"/>
              </a:rPr>
              <a:t>年出生</a:t>
            </a:r>
            <a:r>
              <a:rPr lang="en-US" altLang="zh-CN" sz="2400" dirty="0" smtClean="0">
                <a:ea typeface="宋体" charset="-122"/>
              </a:rPr>
              <a:t>Born in 1998 </a:t>
            </a:r>
          </a:p>
          <a:p>
            <a:pPr eaLnBrk="1" hangingPunct="1">
              <a:lnSpc>
                <a:spcPct val="90000"/>
              </a:lnSpc>
              <a:buFont typeface="Times" charset="0"/>
              <a:buChar char="•"/>
            </a:pPr>
            <a:r>
              <a:rPr lang="zh-CN" altLang="en-US" sz="2400" dirty="0" smtClean="0">
                <a:ea typeface="宋体" charset="-122"/>
              </a:rPr>
              <a:t>其母亲</a:t>
            </a:r>
            <a:r>
              <a:rPr lang="en-US" altLang="zh-CN" sz="2400" dirty="0" smtClean="0">
                <a:ea typeface="宋体" charset="-122"/>
              </a:rPr>
              <a:t>1965</a:t>
            </a:r>
            <a:r>
              <a:rPr lang="zh-CN" altLang="en-US" sz="2400" dirty="0" smtClean="0">
                <a:ea typeface="宋体" charset="-122"/>
              </a:rPr>
              <a:t>年出生在泰国</a:t>
            </a:r>
            <a:r>
              <a:rPr lang="en-US" altLang="zh-CN" sz="2400" dirty="0" smtClean="0">
                <a:ea typeface="宋体" charset="-122"/>
              </a:rPr>
              <a:t>Born in Thailand -1965</a:t>
            </a:r>
            <a:endParaRPr lang="zh-CN" altLang="en-US" sz="2400" dirty="0" smtClean="0">
              <a:ea typeface="宋体" charset="-122"/>
            </a:endParaRPr>
          </a:p>
          <a:p>
            <a:pPr eaLnBrk="1" hangingPunct="1">
              <a:lnSpc>
                <a:spcPct val="90000"/>
              </a:lnSpc>
              <a:buFont typeface="Times" charset="0"/>
              <a:buChar char="•"/>
            </a:pPr>
            <a:r>
              <a:rPr lang="zh-CN" altLang="en-US" sz="2400" dirty="0" smtClean="0">
                <a:ea typeface="宋体" charset="-122"/>
              </a:rPr>
              <a:t>牙齿问题</a:t>
            </a:r>
            <a:r>
              <a:rPr lang="en-US" altLang="zh-CN" sz="2400" dirty="0" smtClean="0">
                <a:ea typeface="宋体" charset="-122"/>
              </a:rPr>
              <a:t>Bad teeth</a:t>
            </a:r>
          </a:p>
          <a:p>
            <a:pPr eaLnBrk="1" hangingPunct="1">
              <a:lnSpc>
                <a:spcPct val="90000"/>
              </a:lnSpc>
              <a:buFont typeface="Times" charset="0"/>
              <a:buChar char="•"/>
            </a:pPr>
            <a:r>
              <a:rPr lang="zh-CN" altLang="en-US" sz="2400" dirty="0" smtClean="0">
                <a:ea typeface="宋体" charset="-122"/>
              </a:rPr>
              <a:t>痤疮不断发作</a:t>
            </a:r>
            <a:r>
              <a:rPr lang="en-US" altLang="zh-CN" sz="2400" dirty="0" smtClean="0">
                <a:ea typeface="宋体" charset="-122"/>
              </a:rPr>
              <a:t>Recurring hip abscesses</a:t>
            </a:r>
          </a:p>
          <a:p>
            <a:pPr eaLnBrk="1" hangingPunct="1">
              <a:lnSpc>
                <a:spcPct val="90000"/>
              </a:lnSpc>
              <a:buFont typeface="Times" charset="0"/>
              <a:buChar char="•"/>
            </a:pPr>
            <a:r>
              <a:rPr lang="zh-CN" altLang="en-US" sz="2400" dirty="0" smtClean="0">
                <a:ea typeface="宋体" charset="-122"/>
              </a:rPr>
              <a:t>腿部正常</a:t>
            </a:r>
            <a:r>
              <a:rPr lang="en-US" altLang="zh-CN" sz="2400" dirty="0" smtClean="0">
                <a:ea typeface="宋体" charset="-122"/>
              </a:rPr>
              <a:t>Good feet</a:t>
            </a:r>
          </a:p>
          <a:p>
            <a:pPr eaLnBrk="1" hangingPunct="1">
              <a:lnSpc>
                <a:spcPct val="90000"/>
              </a:lnSpc>
              <a:buFont typeface="Times" charset="0"/>
              <a:buChar char="•"/>
            </a:pPr>
            <a:r>
              <a:rPr lang="zh-CN" altLang="en-US" sz="2400" dirty="0" smtClean="0">
                <a:ea typeface="宋体" charset="-122"/>
              </a:rPr>
              <a:t>体重稳定</a:t>
            </a:r>
            <a:r>
              <a:rPr lang="en-US" altLang="zh-CN" sz="2400" dirty="0" smtClean="0">
                <a:ea typeface="宋体" charset="-122"/>
              </a:rPr>
              <a:t>Stable weight</a:t>
            </a:r>
          </a:p>
          <a:p>
            <a:pPr eaLnBrk="1" hangingPunct="1">
              <a:lnSpc>
                <a:spcPct val="90000"/>
              </a:lnSpc>
              <a:buFont typeface="Times" charset="0"/>
              <a:buChar char="•"/>
            </a:pPr>
            <a:r>
              <a:rPr lang="zh-CN" altLang="en-US" sz="2400" dirty="0" smtClean="0">
                <a:ea typeface="宋体" charset="-122"/>
              </a:rPr>
              <a:t>曾有攻击人类和其他大象的记录</a:t>
            </a:r>
            <a:endParaRPr lang="en-US" altLang="zh-CN" sz="2400" dirty="0" smtClean="0">
              <a:ea typeface="宋体" charset="-122"/>
            </a:endParaRPr>
          </a:p>
          <a:p>
            <a:pPr eaLnBrk="1" hangingPunct="1">
              <a:lnSpc>
                <a:spcPct val="90000"/>
              </a:lnSpc>
              <a:buNone/>
            </a:pPr>
            <a:r>
              <a:rPr lang="en-US" altLang="zh-CN" sz="2400" dirty="0" smtClean="0">
                <a:ea typeface="宋体" charset="-122"/>
              </a:rPr>
              <a:t>    History of aggression towards people and other elephants</a:t>
            </a:r>
          </a:p>
        </p:txBody>
      </p:sp>
      <p:pic>
        <p:nvPicPr>
          <p:cNvPr id="6148" name="Picture 5" descr="Indu-3"/>
          <p:cNvPicPr>
            <a:picLocks noGrp="1" noChangeAspect="1" noChangeArrowheads="1"/>
          </p:cNvPicPr>
          <p:nvPr>
            <p:ph sz="half" idx="1"/>
          </p:nvPr>
        </p:nvPicPr>
        <p:blipFill>
          <a:blip r:embed="rId3" cstate="print"/>
          <a:srcRect/>
          <a:stretch>
            <a:fillRect/>
          </a:stretch>
        </p:blipFill>
        <p:spPr>
          <a:xfrm>
            <a:off x="839788" y="1600200"/>
            <a:ext cx="3268662" cy="45339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6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6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6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6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36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336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336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PDR_1916"/>
          <p:cNvPicPr>
            <a:picLocks noGrp="1" noChangeAspect="1" noChangeArrowheads="1"/>
          </p:cNvPicPr>
          <p:nvPr>
            <p:ph/>
          </p:nvPr>
        </p:nvPicPr>
        <p:blipFill>
          <a:blip r:embed="rId3" cstate="print"/>
          <a:srcRect/>
          <a:stretch>
            <a:fillRect/>
          </a:stretch>
        </p:blipFill>
        <p:spPr>
          <a:xfrm>
            <a:off x="1524000" y="228600"/>
            <a:ext cx="5257800" cy="3975100"/>
          </a:xfrm>
          <a:noFill/>
        </p:spPr>
      </p:pic>
      <p:grpSp>
        <p:nvGrpSpPr>
          <p:cNvPr id="32771" name="组合 5"/>
          <p:cNvGrpSpPr>
            <a:grpSpLocks/>
          </p:cNvGrpSpPr>
          <p:nvPr/>
        </p:nvGrpSpPr>
        <p:grpSpPr bwMode="auto">
          <a:xfrm>
            <a:off x="152400" y="4217986"/>
            <a:ext cx="8991600" cy="2780543"/>
            <a:chOff x="229252" y="4218158"/>
            <a:chExt cx="8914748" cy="2780365"/>
          </a:xfrm>
        </p:grpSpPr>
        <p:sp>
          <p:nvSpPr>
            <p:cNvPr id="32772" name="Text Box 5"/>
            <p:cNvSpPr txBox="1">
              <a:spLocks noChangeArrowheads="1"/>
            </p:cNvSpPr>
            <p:nvPr/>
          </p:nvSpPr>
          <p:spPr bwMode="auto">
            <a:xfrm>
              <a:off x="304800" y="4218158"/>
              <a:ext cx="8839200" cy="584737"/>
            </a:xfrm>
            <a:prstGeom prst="rect">
              <a:avLst/>
            </a:prstGeom>
            <a:noFill/>
            <a:ln w="9525">
              <a:noFill/>
              <a:miter lim="800000"/>
              <a:headEnd/>
              <a:tailEnd/>
            </a:ln>
          </p:spPr>
          <p:txBody>
            <a:bodyPr>
              <a:spAutoFit/>
            </a:bodyPr>
            <a:lstStyle/>
            <a:p>
              <a:pPr eaLnBrk="1" hangingPunct="1">
                <a:spcBef>
                  <a:spcPct val="30000"/>
                </a:spcBef>
              </a:pPr>
              <a:r>
                <a:rPr lang="en-US" altLang="zh-CN" sz="1600" b="1" dirty="0" smtClean="0"/>
                <a:t>After setting up the exhibit with feeding stations and barriers which broke up the  space, introductions began.</a:t>
              </a:r>
              <a:r>
                <a:rPr lang="zh-CN" altLang="en-US" sz="1600" b="1" dirty="0" smtClean="0"/>
                <a:t>在外展区设置饲养站和隔离屏障后开始给大象合群</a:t>
              </a:r>
              <a:endParaRPr lang="en-US" altLang="zh-CN" sz="1600" b="1" dirty="0"/>
            </a:p>
          </p:txBody>
        </p:sp>
        <p:sp>
          <p:nvSpPr>
            <p:cNvPr id="32773" name="Text Box 6"/>
            <p:cNvSpPr txBox="1">
              <a:spLocks noChangeArrowheads="1"/>
            </p:cNvSpPr>
            <p:nvPr/>
          </p:nvSpPr>
          <p:spPr bwMode="auto">
            <a:xfrm>
              <a:off x="229252" y="4800732"/>
              <a:ext cx="8533749" cy="1471077"/>
            </a:xfrm>
            <a:prstGeom prst="rect">
              <a:avLst/>
            </a:prstGeom>
            <a:noFill/>
            <a:ln w="9525">
              <a:noFill/>
              <a:miter lim="800000"/>
              <a:headEnd/>
              <a:tailEnd/>
            </a:ln>
          </p:spPr>
          <p:txBody>
            <a:bodyPr>
              <a:spAutoFit/>
            </a:bodyPr>
            <a:lstStyle/>
            <a:p>
              <a:pPr eaLnBrk="1" hangingPunct="1">
                <a:spcBef>
                  <a:spcPct val="30000"/>
                </a:spcBef>
              </a:pPr>
              <a:r>
                <a:rPr lang="en-US" altLang="zh-CN" sz="1600" b="1" dirty="0" smtClean="0"/>
                <a:t>The </a:t>
              </a:r>
              <a:r>
                <a:rPr lang="en-US" altLang="zh-CN" sz="1600" b="1" dirty="0"/>
                <a:t>first few days were difficult, but after just a few instances of keeper intervention with CO2 blasts to deter aggressive physical contact, the elephants began to establish a positive relationship</a:t>
              </a:r>
              <a:r>
                <a:rPr lang="en-US" altLang="zh-CN" sz="1600" b="1" dirty="0" smtClean="0"/>
                <a:t>.</a:t>
              </a:r>
            </a:p>
            <a:p>
              <a:pPr eaLnBrk="1" hangingPunct="1">
                <a:spcBef>
                  <a:spcPct val="30000"/>
                </a:spcBef>
              </a:pPr>
              <a:r>
                <a:rPr lang="zh-CN" altLang="en-US" sz="1600" b="1" dirty="0" smtClean="0"/>
                <a:t>前几天很艰难，但是管理员几次喷射二氧化碳抑制大象肢体接触，它们开始积极互动</a:t>
              </a:r>
              <a:endParaRPr lang="en-US" altLang="zh-CN" sz="1600" b="1" dirty="0" smtClean="0"/>
            </a:p>
            <a:p>
              <a:pPr eaLnBrk="1" hangingPunct="1">
                <a:spcBef>
                  <a:spcPct val="30000"/>
                </a:spcBef>
              </a:pPr>
              <a:endParaRPr lang="en-US" altLang="zh-CN" sz="1600" dirty="0"/>
            </a:p>
          </p:txBody>
        </p:sp>
        <p:sp>
          <p:nvSpPr>
            <p:cNvPr id="32774" name="Text Box 7"/>
            <p:cNvSpPr txBox="1">
              <a:spLocks noChangeArrowheads="1"/>
            </p:cNvSpPr>
            <p:nvPr/>
          </p:nvSpPr>
          <p:spPr bwMode="auto">
            <a:xfrm>
              <a:off x="304800" y="6019857"/>
              <a:ext cx="8382000" cy="978666"/>
            </a:xfrm>
            <a:prstGeom prst="rect">
              <a:avLst/>
            </a:prstGeom>
            <a:noFill/>
            <a:ln w="9525">
              <a:noFill/>
              <a:miter lim="800000"/>
              <a:headEnd/>
              <a:tailEnd/>
            </a:ln>
          </p:spPr>
          <p:txBody>
            <a:bodyPr>
              <a:spAutoFit/>
            </a:bodyPr>
            <a:lstStyle/>
            <a:p>
              <a:pPr eaLnBrk="1" hangingPunct="1">
                <a:spcBef>
                  <a:spcPct val="30000"/>
                </a:spcBef>
              </a:pPr>
              <a:r>
                <a:rPr lang="en-US" altLang="zh-CN" sz="1600" b="1" dirty="0" smtClean="0"/>
                <a:t>Both </a:t>
              </a:r>
              <a:r>
                <a:rPr lang="en-US" altLang="zh-CN" sz="1600" b="1" dirty="0"/>
                <a:t>elephants began to calmly eat at different feeding </a:t>
              </a:r>
              <a:r>
                <a:rPr lang="en-US" altLang="zh-CN" sz="1600" b="1" dirty="0" smtClean="0"/>
                <a:t>stations</a:t>
              </a:r>
            </a:p>
            <a:p>
              <a:pPr eaLnBrk="1" hangingPunct="1">
                <a:spcBef>
                  <a:spcPct val="30000"/>
                </a:spcBef>
              </a:pPr>
              <a:r>
                <a:rPr lang="zh-CN" altLang="en-US" sz="1600" b="1" dirty="0" smtClean="0"/>
                <a:t>两头大象也开始安静地在不同的饲养站进食</a:t>
              </a:r>
              <a:endParaRPr lang="en-US" altLang="zh-CN" sz="1600" b="1" dirty="0" smtClean="0"/>
            </a:p>
            <a:p>
              <a:pPr eaLnBrk="1" hangingPunct="1">
                <a:spcBef>
                  <a:spcPct val="30000"/>
                </a:spcBef>
              </a:pPr>
              <a:endParaRPr lang="en-US" altLang="zh-CN" sz="1600" dirty="0"/>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PDR_2012"/>
          <p:cNvPicPr>
            <a:picLocks noGrp="1" noChangeAspect="1" noChangeArrowheads="1"/>
          </p:cNvPicPr>
          <p:nvPr>
            <p:ph/>
          </p:nvPr>
        </p:nvPicPr>
        <p:blipFill>
          <a:blip r:embed="rId3" cstate="print"/>
          <a:srcRect/>
          <a:stretch>
            <a:fillRect/>
          </a:stretch>
        </p:blipFill>
        <p:spPr>
          <a:xfrm>
            <a:off x="698500" y="274638"/>
            <a:ext cx="7747000" cy="5859462"/>
          </a:xfrm>
        </p:spPr>
      </p:pic>
      <p:sp>
        <p:nvSpPr>
          <p:cNvPr id="33795" name="Text Box 5"/>
          <p:cNvSpPr txBox="1">
            <a:spLocks noChangeArrowheads="1"/>
          </p:cNvSpPr>
          <p:nvPr/>
        </p:nvSpPr>
        <p:spPr bwMode="auto">
          <a:xfrm>
            <a:off x="228600" y="6129338"/>
            <a:ext cx="8915400" cy="1006429"/>
          </a:xfrm>
          <a:prstGeom prst="rect">
            <a:avLst/>
          </a:prstGeom>
          <a:noFill/>
          <a:ln w="9525">
            <a:noFill/>
            <a:miter lim="800000"/>
            <a:headEnd/>
            <a:tailEnd/>
          </a:ln>
        </p:spPr>
        <p:txBody>
          <a:bodyPr>
            <a:spAutoFit/>
          </a:bodyPr>
          <a:lstStyle/>
          <a:p>
            <a:pPr eaLnBrk="1" hangingPunct="1">
              <a:spcBef>
                <a:spcPct val="30000"/>
              </a:spcBef>
            </a:pPr>
            <a:r>
              <a:rPr lang="en-US" altLang="zh-CN" b="1" dirty="0" smtClean="0">
                <a:latin typeface="Tahoma" charset="0"/>
              </a:rPr>
              <a:t>Over </a:t>
            </a:r>
            <a:r>
              <a:rPr lang="en-US" altLang="zh-CN" b="1" dirty="0">
                <a:latin typeface="Tahoma" charset="0"/>
              </a:rPr>
              <a:t>time the elephants began to be more comfortable in closer </a:t>
            </a:r>
            <a:r>
              <a:rPr lang="en-US" altLang="zh-CN" b="1" dirty="0" smtClean="0">
                <a:latin typeface="Tahoma" charset="0"/>
              </a:rPr>
              <a:t>proximity</a:t>
            </a:r>
            <a:r>
              <a:rPr lang="zh-CN" altLang="en-US" b="1" dirty="0" smtClean="0">
                <a:latin typeface="Tahoma" charset="0"/>
              </a:rPr>
              <a:t>随着时间流逝，大象逐渐习惯更亲密接触</a:t>
            </a:r>
            <a:endParaRPr lang="en-US" altLang="zh-CN" b="1" dirty="0" smtClean="0">
              <a:latin typeface="Tahoma" charset="0"/>
            </a:endParaRPr>
          </a:p>
          <a:p>
            <a:pPr eaLnBrk="1" hangingPunct="1">
              <a:spcBef>
                <a:spcPct val="30000"/>
              </a:spcBef>
            </a:pPr>
            <a:endParaRPr lang="en-US" altLang="zh-CN"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DSCN4569_1"/>
          <p:cNvPicPr>
            <a:picLocks noGrp="1" noChangeAspect="1" noChangeArrowheads="1"/>
          </p:cNvPicPr>
          <p:nvPr>
            <p:ph/>
          </p:nvPr>
        </p:nvPicPr>
        <p:blipFill>
          <a:blip r:embed="rId3" cstate="print"/>
          <a:srcRect/>
          <a:stretch>
            <a:fillRect/>
          </a:stretch>
        </p:blipFill>
        <p:spPr>
          <a:xfrm>
            <a:off x="698500" y="274638"/>
            <a:ext cx="7302500" cy="5522912"/>
          </a:xfrm>
        </p:spPr>
      </p:pic>
      <p:sp>
        <p:nvSpPr>
          <p:cNvPr id="34819" name="Text Box 6"/>
          <p:cNvSpPr txBox="1">
            <a:spLocks noChangeArrowheads="1"/>
          </p:cNvSpPr>
          <p:nvPr/>
        </p:nvSpPr>
        <p:spPr bwMode="auto">
          <a:xfrm>
            <a:off x="762000" y="5768975"/>
            <a:ext cx="7696200" cy="1449628"/>
          </a:xfrm>
          <a:prstGeom prst="rect">
            <a:avLst/>
          </a:prstGeom>
          <a:noFill/>
          <a:ln w="9525">
            <a:noFill/>
            <a:miter lim="800000"/>
            <a:headEnd/>
            <a:tailEnd/>
          </a:ln>
        </p:spPr>
        <p:txBody>
          <a:bodyPr>
            <a:spAutoFit/>
          </a:bodyPr>
          <a:lstStyle/>
          <a:p>
            <a:pPr eaLnBrk="1" hangingPunct="1">
              <a:spcBef>
                <a:spcPct val="30000"/>
              </a:spcBef>
            </a:pPr>
            <a:r>
              <a:rPr lang="en-US" altLang="zh-CN" b="1" dirty="0" smtClean="0">
                <a:latin typeface="Tahoma" charset="0"/>
              </a:rPr>
              <a:t>At </a:t>
            </a:r>
            <a:r>
              <a:rPr lang="en-US" altLang="zh-CN" b="1" dirty="0">
                <a:latin typeface="Tahoma" charset="0"/>
              </a:rPr>
              <a:t>times, they even feed from the same feeding station </a:t>
            </a:r>
          </a:p>
          <a:p>
            <a:pPr eaLnBrk="1" hangingPunct="1">
              <a:spcBef>
                <a:spcPct val="30000"/>
              </a:spcBef>
            </a:pPr>
            <a:r>
              <a:rPr lang="en-US" altLang="zh-CN" b="1" dirty="0">
                <a:latin typeface="Tahoma" charset="0"/>
              </a:rPr>
              <a:t>Overall, it has been a successful </a:t>
            </a:r>
            <a:r>
              <a:rPr lang="en-US" altLang="zh-CN" b="1" dirty="0" smtClean="0">
                <a:latin typeface="Tahoma" charset="0"/>
              </a:rPr>
              <a:t>introduction</a:t>
            </a:r>
          </a:p>
          <a:p>
            <a:pPr eaLnBrk="1" hangingPunct="1">
              <a:spcBef>
                <a:spcPct val="30000"/>
              </a:spcBef>
            </a:pPr>
            <a:r>
              <a:rPr lang="zh-CN" altLang="en-US" b="1" dirty="0" smtClean="0">
                <a:latin typeface="Tahoma" charset="0"/>
              </a:rPr>
              <a:t>它们甚至时不时在同一饲养站进食。总之，这次合群很成功</a:t>
            </a:r>
            <a:endParaRPr lang="en-US" altLang="zh-CN" b="1" dirty="0" smtClean="0">
              <a:latin typeface="Tahoma" charset="0"/>
            </a:endParaRPr>
          </a:p>
          <a:p>
            <a:pPr eaLnBrk="1" hangingPunct="1">
              <a:spcBef>
                <a:spcPct val="30000"/>
              </a:spcBef>
            </a:pPr>
            <a:endParaRPr lang="en-US" altLang="zh-CN" b="1" dirty="0">
              <a:latin typeface="Tahoma"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41"/>
          <p:cNvPicPr>
            <a:picLocks noGrp="1" noChangeAspect="1" noChangeArrowheads="1"/>
          </p:cNvPicPr>
          <p:nvPr>
            <p:ph/>
          </p:nvPr>
        </p:nvPicPr>
        <p:blipFill>
          <a:blip r:embed="rId3" cstate="print"/>
          <a:srcRect/>
          <a:stretch>
            <a:fillRect/>
          </a:stretch>
        </p:blipFill>
        <p:spPr>
          <a:xfrm>
            <a:off x="698500" y="274638"/>
            <a:ext cx="7747000" cy="5859462"/>
          </a:xfrm>
        </p:spPr>
      </p:pic>
      <p:sp>
        <p:nvSpPr>
          <p:cNvPr id="35843" name="Rectangle 5"/>
          <p:cNvSpPr>
            <a:spLocks noChangeArrowheads="1"/>
          </p:cNvSpPr>
          <p:nvPr/>
        </p:nvSpPr>
        <p:spPr bwMode="auto">
          <a:xfrm>
            <a:off x="217488" y="6211888"/>
            <a:ext cx="8926483" cy="923330"/>
          </a:xfrm>
          <a:prstGeom prst="rect">
            <a:avLst/>
          </a:prstGeom>
          <a:noFill/>
          <a:ln w="9525">
            <a:noFill/>
            <a:miter lim="800000"/>
            <a:headEnd/>
            <a:tailEnd/>
          </a:ln>
        </p:spPr>
        <p:txBody>
          <a:bodyPr wrap="none">
            <a:spAutoFit/>
          </a:bodyPr>
          <a:lstStyle/>
          <a:p>
            <a:r>
              <a:rPr lang="en-US" altLang="zh-CN" dirty="0" smtClean="0"/>
              <a:t>Reba’s </a:t>
            </a:r>
            <a:r>
              <a:rPr lang="en-US" altLang="zh-CN" dirty="0"/>
              <a:t>future introduction to the other two elephants is being carefully </a:t>
            </a:r>
            <a:r>
              <a:rPr lang="en-US" altLang="zh-CN" dirty="0" smtClean="0"/>
              <a:t>choreographed</a:t>
            </a:r>
          </a:p>
          <a:p>
            <a:r>
              <a:rPr lang="zh-CN" altLang="en-US" dirty="0" smtClean="0"/>
              <a:t>我们精心演练瑞卡与另外两只大象的合群</a:t>
            </a:r>
            <a:endParaRPr lang="en-US" altLang="zh-CN" dirty="0" smtClean="0"/>
          </a:p>
          <a:p>
            <a:endParaRPr lang="en-US" altLang="zh-CN"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DSCN4732"/>
          <p:cNvPicPr>
            <a:picLocks noGrp="1" noChangeAspect="1" noChangeArrowheads="1"/>
          </p:cNvPicPr>
          <p:nvPr>
            <p:ph/>
          </p:nvPr>
        </p:nvPicPr>
        <p:blipFill>
          <a:blip r:embed="rId3" cstate="print"/>
          <a:srcRect/>
          <a:stretch>
            <a:fillRect/>
          </a:stretch>
        </p:blipFill>
        <p:spPr>
          <a:xfrm>
            <a:off x="1066800" y="304800"/>
            <a:ext cx="6769100" cy="5119688"/>
          </a:xfrm>
        </p:spPr>
      </p:pic>
      <p:sp>
        <p:nvSpPr>
          <p:cNvPr id="36867" name="Rectangle 5"/>
          <p:cNvSpPr>
            <a:spLocks noChangeArrowheads="1"/>
          </p:cNvSpPr>
          <p:nvPr/>
        </p:nvSpPr>
        <p:spPr bwMode="auto">
          <a:xfrm>
            <a:off x="0" y="5715000"/>
            <a:ext cx="8558177" cy="1354217"/>
          </a:xfrm>
          <a:prstGeom prst="rect">
            <a:avLst/>
          </a:prstGeom>
          <a:noFill/>
          <a:ln w="9525">
            <a:noFill/>
            <a:miter lim="800000"/>
            <a:headEnd/>
            <a:tailEnd/>
          </a:ln>
        </p:spPr>
        <p:txBody>
          <a:bodyPr wrap="none">
            <a:spAutoFit/>
          </a:bodyPr>
          <a:lstStyle/>
          <a:p>
            <a:r>
              <a:rPr lang="en-US" altLang="zh-CN" sz="1400" dirty="0" smtClean="0"/>
              <a:t>Phoenix </a:t>
            </a:r>
            <a:r>
              <a:rPr lang="en-US" altLang="zh-CN" sz="1400" dirty="0"/>
              <a:t>Zoo staff feels that the behavioral management changes we made resulted in </a:t>
            </a:r>
            <a:r>
              <a:rPr lang="en-US" altLang="zh-CN" sz="1400" dirty="0" smtClean="0"/>
              <a:t>significant </a:t>
            </a:r>
            <a:r>
              <a:rPr lang="en-US" altLang="zh-CN" sz="1400" dirty="0"/>
              <a:t>positive</a:t>
            </a:r>
          </a:p>
          <a:p>
            <a:r>
              <a:rPr lang="en-US" altLang="zh-CN" sz="1400" dirty="0"/>
              <a:t>improvements in our elephants’ behavior. We feel we are beginning to restore the dignity of our elephants</a:t>
            </a:r>
            <a:r>
              <a:rPr lang="en-US" altLang="zh-CN" sz="1400" dirty="0" smtClean="0"/>
              <a:t>!</a:t>
            </a:r>
          </a:p>
          <a:p>
            <a:r>
              <a:rPr lang="zh-CN" altLang="en-US" dirty="0" smtClean="0"/>
              <a:t>菲尼克斯动物园的工作人员认为改进行为管理让大象的行为有了积极的进步。</a:t>
            </a:r>
            <a:endParaRPr lang="en-US" altLang="zh-CN" dirty="0" smtClean="0"/>
          </a:p>
          <a:p>
            <a:r>
              <a:rPr lang="zh-CN" altLang="en-US" dirty="0" smtClean="0"/>
              <a:t>我们感到大象重获尊重！</a:t>
            </a:r>
            <a:endParaRPr lang="en-US" altLang="zh-CN" dirty="0" smtClean="0"/>
          </a:p>
          <a:p>
            <a:endParaRPr lang="en-US" altLang="zh-CN"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sz="quarter"/>
          </p:nvPr>
        </p:nvSpPr>
        <p:spPr>
          <a:xfrm>
            <a:off x="457200" y="76200"/>
            <a:ext cx="8229600" cy="1143000"/>
          </a:xfrm>
        </p:spPr>
        <p:txBody>
          <a:bodyPr/>
          <a:lstStyle/>
          <a:p>
            <a:pPr eaLnBrk="1" hangingPunct="1"/>
            <a:r>
              <a:rPr lang="zh-CN" altLang="en-US" sz="3600" dirty="0" smtClean="0">
                <a:ea typeface="宋体" charset="-122"/>
              </a:rPr>
              <a:t/>
            </a:r>
            <a:br>
              <a:rPr lang="zh-CN" altLang="en-US" sz="3600" dirty="0" smtClean="0">
                <a:ea typeface="宋体" charset="-122"/>
              </a:rPr>
            </a:br>
            <a:r>
              <a:rPr lang="en-US" altLang="zh-CN" sz="3600" dirty="0" smtClean="0">
                <a:ea typeface="宋体" charset="-122"/>
              </a:rPr>
              <a:t>Special Thanks to our Behavioral Observation Team</a:t>
            </a:r>
            <a:br>
              <a:rPr lang="en-US" altLang="zh-CN" sz="3600" dirty="0" smtClean="0">
                <a:ea typeface="宋体" charset="-122"/>
              </a:rPr>
            </a:br>
            <a:r>
              <a:rPr lang="zh-CN" altLang="en-US" sz="3600" dirty="0" smtClean="0">
                <a:ea typeface="宋体" charset="-122"/>
              </a:rPr>
              <a:t>特别鸣谢我们的行为观察团队</a:t>
            </a:r>
            <a:endParaRPr lang="en-US" altLang="zh-CN" sz="3600" dirty="0" smtClean="0">
              <a:ea typeface="宋体" charset="-122"/>
            </a:endParaRPr>
          </a:p>
        </p:txBody>
      </p:sp>
      <p:pic>
        <p:nvPicPr>
          <p:cNvPr id="37891" name="Picture 8" descr="23"/>
          <p:cNvPicPr>
            <a:picLocks noGrp="1" noChangeAspect="1" noChangeArrowheads="1"/>
          </p:cNvPicPr>
          <p:nvPr>
            <p:ph sz="quarter" idx="2"/>
          </p:nvPr>
        </p:nvPicPr>
        <p:blipFill>
          <a:blip r:embed="rId3" cstate="print"/>
          <a:srcRect/>
          <a:stretch>
            <a:fillRect/>
          </a:stretch>
        </p:blipFill>
        <p:spPr>
          <a:xfrm>
            <a:off x="5260975" y="1828800"/>
            <a:ext cx="2797175" cy="2182813"/>
          </a:xfrm>
        </p:spPr>
      </p:pic>
      <p:pic>
        <p:nvPicPr>
          <p:cNvPr id="37892" name="Picture 10" descr="Elephant study volunteers"/>
          <p:cNvPicPr>
            <a:picLocks noGrp="1" noChangeAspect="1" noChangeArrowheads="1"/>
          </p:cNvPicPr>
          <p:nvPr>
            <p:ph sz="quarter" idx="1"/>
          </p:nvPr>
        </p:nvPicPr>
        <p:blipFill>
          <a:blip r:embed="rId4" cstate="print"/>
          <a:srcRect/>
          <a:stretch>
            <a:fillRect/>
          </a:stretch>
        </p:blipFill>
        <p:spPr>
          <a:xfrm>
            <a:off x="1066800" y="1828800"/>
            <a:ext cx="2797175" cy="2182813"/>
          </a:xfrm>
        </p:spPr>
      </p:pic>
      <p:pic>
        <p:nvPicPr>
          <p:cNvPr id="37893" name="Picture 12" descr="DSC00038"/>
          <p:cNvPicPr>
            <a:picLocks noGrp="1" noChangeAspect="1" noChangeArrowheads="1"/>
          </p:cNvPicPr>
          <p:nvPr>
            <p:ph sz="quarter" idx="3"/>
          </p:nvPr>
        </p:nvPicPr>
        <p:blipFill>
          <a:blip r:embed="rId5" cstate="print"/>
          <a:srcRect/>
          <a:stretch>
            <a:fillRect/>
          </a:stretch>
        </p:blipFill>
        <p:spPr>
          <a:xfrm>
            <a:off x="1066800" y="4179888"/>
            <a:ext cx="2797175" cy="2182812"/>
          </a:xfrm>
        </p:spPr>
      </p:pic>
      <p:pic>
        <p:nvPicPr>
          <p:cNvPr id="37894" name="Picture 14" descr="DSC00002"/>
          <p:cNvPicPr>
            <a:picLocks noGrp="1" noChangeAspect="1" noChangeArrowheads="1"/>
          </p:cNvPicPr>
          <p:nvPr>
            <p:ph sz="quarter" idx="4"/>
          </p:nvPr>
        </p:nvPicPr>
        <p:blipFill>
          <a:blip r:embed="rId6" cstate="print"/>
          <a:srcRect/>
          <a:stretch>
            <a:fillRect/>
          </a:stretch>
        </p:blipFill>
        <p:spPr>
          <a:xfrm>
            <a:off x="5260975" y="4179888"/>
            <a:ext cx="2797175" cy="2182812"/>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a:xfrm>
            <a:off x="457200" y="274638"/>
            <a:ext cx="8229600" cy="5592762"/>
          </a:xfrm>
        </p:spPr>
        <p:txBody>
          <a:bodyPr/>
          <a:lstStyle/>
          <a:p>
            <a:pPr eaLnBrk="1" hangingPunct="1"/>
            <a:r>
              <a:rPr lang="zh-CN" altLang="en-US" dirty="0" smtClean="0">
                <a:ea typeface="宋体" charset="-122"/>
              </a:rPr>
              <a:t/>
            </a:r>
            <a:br>
              <a:rPr lang="zh-CN" altLang="en-US" dirty="0" smtClean="0">
                <a:ea typeface="宋体" charset="-122"/>
              </a:rPr>
            </a:br>
            <a:r>
              <a:rPr lang="en-US" altLang="zh-CN" dirty="0" smtClean="0">
                <a:ea typeface="宋体" charset="-122"/>
              </a:rPr>
              <a:t>Much Appreciation to the Phoenix Zoo Management and the Operations Department Staff for making it all possible</a:t>
            </a:r>
            <a:br>
              <a:rPr lang="en-US" altLang="zh-CN" dirty="0" smtClean="0">
                <a:ea typeface="宋体" charset="-122"/>
              </a:rPr>
            </a:br>
            <a:r>
              <a:rPr lang="zh-CN" altLang="en-US" dirty="0" smtClean="0">
                <a:ea typeface="宋体" charset="-122"/>
              </a:rPr>
              <a:t>非常感谢菲尼克斯管理及运营部的同事鼎力相助</a:t>
            </a:r>
            <a:endParaRPr lang="en-US" altLang="zh-CN" dirty="0" smtClean="0">
              <a:ea typeface="宋体"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228600"/>
            <a:ext cx="8229600" cy="1143000"/>
          </a:xfrm>
        </p:spPr>
        <p:txBody>
          <a:bodyPr/>
          <a:lstStyle/>
          <a:p>
            <a:pPr eaLnBrk="1" hangingPunct="1">
              <a:defRPr/>
            </a:pPr>
            <a:r>
              <a:rPr lang="zh-CN" altLang="en-US" dirty="0" smtClean="0">
                <a:ea typeface="宋体" charset="-122"/>
              </a:rPr>
              <a:t>瑞巴</a:t>
            </a:r>
            <a:r>
              <a:rPr lang="en-US" altLang="zh-CN" dirty="0" smtClean="0">
                <a:ea typeface="宋体" charset="-122"/>
              </a:rPr>
              <a:t>REBA</a:t>
            </a:r>
          </a:p>
        </p:txBody>
      </p:sp>
      <p:sp>
        <p:nvSpPr>
          <p:cNvPr id="144388" name="Rectangle 4"/>
          <p:cNvSpPr>
            <a:spLocks noGrp="1" noChangeArrowheads="1"/>
          </p:cNvSpPr>
          <p:nvPr>
            <p:ph type="body" sz="half" idx="2"/>
          </p:nvPr>
        </p:nvSpPr>
        <p:spPr>
          <a:xfrm>
            <a:off x="4267200" y="609600"/>
            <a:ext cx="4648200" cy="4724400"/>
          </a:xfrm>
        </p:spPr>
        <p:txBody>
          <a:bodyPr/>
          <a:lstStyle/>
          <a:p>
            <a:pPr eaLnBrk="1" hangingPunct="1">
              <a:lnSpc>
                <a:spcPct val="90000"/>
              </a:lnSpc>
              <a:buFont typeface="Times" charset="0"/>
              <a:buChar char="•"/>
            </a:pPr>
            <a:r>
              <a:rPr lang="en-US" altLang="zh-CN" sz="2400" dirty="0" smtClean="0">
                <a:ea typeface="宋体" charset="-122"/>
              </a:rPr>
              <a:t>1999</a:t>
            </a:r>
            <a:r>
              <a:rPr lang="zh-CN" altLang="en-US" sz="2400" dirty="0" smtClean="0">
                <a:ea typeface="宋体" charset="-122"/>
              </a:rPr>
              <a:t>年出生</a:t>
            </a:r>
            <a:r>
              <a:rPr lang="en-US" altLang="zh-CN" sz="2400" dirty="0" smtClean="0">
                <a:ea typeface="宋体" charset="-122"/>
              </a:rPr>
              <a:t>Born in 1999</a:t>
            </a:r>
          </a:p>
          <a:p>
            <a:pPr eaLnBrk="1" hangingPunct="1">
              <a:lnSpc>
                <a:spcPct val="90000"/>
              </a:lnSpc>
              <a:buFont typeface="Times" charset="0"/>
              <a:buChar char="•"/>
            </a:pPr>
            <a:r>
              <a:rPr lang="zh-CN" altLang="en-US" sz="2400" dirty="0" smtClean="0">
                <a:ea typeface="宋体" charset="-122"/>
              </a:rPr>
              <a:t>其母生于</a:t>
            </a:r>
            <a:r>
              <a:rPr lang="en-US" altLang="zh-CN" sz="2400" dirty="0" smtClean="0">
                <a:ea typeface="宋体" charset="-122"/>
              </a:rPr>
              <a:t>1970</a:t>
            </a:r>
            <a:r>
              <a:rPr lang="zh-CN" altLang="en-US" sz="2400" dirty="0" smtClean="0">
                <a:ea typeface="宋体" charset="-122"/>
              </a:rPr>
              <a:t>年国籍不详（来自亚洲）</a:t>
            </a:r>
            <a:endParaRPr lang="en-US" altLang="zh-CN" sz="2400" dirty="0" smtClean="0">
              <a:ea typeface="宋体" charset="-122"/>
            </a:endParaRPr>
          </a:p>
          <a:p>
            <a:pPr eaLnBrk="1" hangingPunct="1">
              <a:lnSpc>
                <a:spcPct val="90000"/>
              </a:lnSpc>
              <a:buNone/>
            </a:pPr>
            <a:r>
              <a:rPr lang="en-US" altLang="zh-CN" sz="2400" dirty="0" smtClean="0">
                <a:ea typeface="宋体" charset="-122"/>
              </a:rPr>
              <a:t>     Unknown origin (Asia) - 1970</a:t>
            </a:r>
          </a:p>
          <a:p>
            <a:pPr eaLnBrk="1" hangingPunct="1">
              <a:lnSpc>
                <a:spcPct val="90000"/>
              </a:lnSpc>
              <a:buFont typeface="Times" charset="0"/>
              <a:buChar char="•"/>
            </a:pPr>
            <a:r>
              <a:rPr lang="zh-CN" altLang="en-US" sz="2400" dirty="0" smtClean="0">
                <a:ea typeface="宋体" charset="-122"/>
              </a:rPr>
              <a:t>左前肢不断出现脓疮</a:t>
            </a:r>
            <a:endParaRPr lang="en-US" altLang="zh-CN" sz="2400" dirty="0" smtClean="0">
              <a:ea typeface="宋体" charset="-122"/>
            </a:endParaRPr>
          </a:p>
          <a:p>
            <a:pPr eaLnBrk="1" hangingPunct="1">
              <a:lnSpc>
                <a:spcPct val="90000"/>
              </a:lnSpc>
              <a:buNone/>
            </a:pPr>
            <a:r>
              <a:rPr lang="en-US" altLang="zh-CN" sz="2400" dirty="0" smtClean="0">
                <a:ea typeface="宋体" charset="-122"/>
              </a:rPr>
              <a:t>    Recurring abscesses on front left foot</a:t>
            </a:r>
          </a:p>
          <a:p>
            <a:pPr eaLnBrk="1" hangingPunct="1">
              <a:lnSpc>
                <a:spcPct val="90000"/>
              </a:lnSpc>
              <a:buFont typeface="Times" charset="0"/>
              <a:buChar char="•"/>
            </a:pPr>
            <a:r>
              <a:rPr lang="zh-CN" altLang="en-US" sz="2400" dirty="0" smtClean="0">
                <a:ea typeface="宋体" charset="-122"/>
              </a:rPr>
              <a:t>两侧前肢均有关节炎</a:t>
            </a:r>
            <a:endParaRPr lang="en-US" altLang="zh-CN" sz="2400" dirty="0" smtClean="0">
              <a:ea typeface="宋体" charset="-122"/>
            </a:endParaRPr>
          </a:p>
          <a:p>
            <a:pPr eaLnBrk="1" hangingPunct="1">
              <a:lnSpc>
                <a:spcPct val="90000"/>
              </a:lnSpc>
              <a:buNone/>
            </a:pPr>
            <a:r>
              <a:rPr lang="en-US" altLang="zh-CN" sz="2400" dirty="0" smtClean="0">
                <a:ea typeface="宋体" charset="-122"/>
              </a:rPr>
              <a:t>    Arthritis in both front leg</a:t>
            </a:r>
          </a:p>
          <a:p>
            <a:pPr eaLnBrk="1" hangingPunct="1">
              <a:lnSpc>
                <a:spcPct val="90000"/>
              </a:lnSpc>
              <a:buFont typeface="Times" charset="0"/>
              <a:buChar char="•"/>
            </a:pPr>
            <a:r>
              <a:rPr lang="zh-CN" altLang="en-US" sz="2400" dirty="0" smtClean="0">
                <a:ea typeface="宋体" charset="-122"/>
              </a:rPr>
              <a:t>体重稳定</a:t>
            </a:r>
            <a:r>
              <a:rPr lang="en-US" altLang="zh-CN" sz="2400" dirty="0" smtClean="0">
                <a:ea typeface="宋体" charset="-122"/>
              </a:rPr>
              <a:t>Stable weight</a:t>
            </a:r>
          </a:p>
          <a:p>
            <a:pPr eaLnBrk="1" hangingPunct="1">
              <a:lnSpc>
                <a:spcPct val="90000"/>
              </a:lnSpc>
              <a:buFont typeface="Times" charset="0"/>
              <a:buChar char="•"/>
            </a:pPr>
            <a:r>
              <a:rPr lang="zh-CN" altLang="en-US" sz="2400" dirty="0" smtClean="0">
                <a:ea typeface="宋体" charset="-122"/>
              </a:rPr>
              <a:t>有严重攻击人类和其他大象的历史</a:t>
            </a:r>
            <a:endParaRPr lang="en-US" altLang="zh-CN" sz="2400" dirty="0" smtClean="0">
              <a:ea typeface="宋体" charset="-122"/>
            </a:endParaRPr>
          </a:p>
          <a:p>
            <a:pPr eaLnBrk="1" hangingPunct="1">
              <a:lnSpc>
                <a:spcPct val="90000"/>
              </a:lnSpc>
              <a:buNone/>
            </a:pPr>
            <a:r>
              <a:rPr lang="en-US" altLang="zh-CN" sz="2400" dirty="0" smtClean="0">
                <a:ea typeface="宋体" charset="-122"/>
              </a:rPr>
              <a:t>    Serious history of aggression towards people</a:t>
            </a:r>
          </a:p>
          <a:p>
            <a:pPr eaLnBrk="1" hangingPunct="1">
              <a:lnSpc>
                <a:spcPct val="90000"/>
              </a:lnSpc>
              <a:buNone/>
            </a:pPr>
            <a:r>
              <a:rPr lang="en-US" altLang="zh-CN" sz="2400" dirty="0" smtClean="0">
                <a:ea typeface="宋体" charset="-122"/>
              </a:rPr>
              <a:t>    History of aggression towards other elephants</a:t>
            </a:r>
          </a:p>
        </p:txBody>
      </p:sp>
      <p:pic>
        <p:nvPicPr>
          <p:cNvPr id="7172" name="Picture 5" descr="DSCN3659"/>
          <p:cNvPicPr>
            <a:picLocks noGrp="1" noChangeAspect="1" noChangeArrowheads="1"/>
          </p:cNvPicPr>
          <p:nvPr>
            <p:ph sz="half" idx="1"/>
          </p:nvPr>
        </p:nvPicPr>
        <p:blipFill>
          <a:blip r:embed="rId3" cstate="print"/>
          <a:srcRect/>
          <a:stretch>
            <a:fillRect/>
          </a:stretch>
        </p:blipFill>
        <p:spPr>
          <a:xfrm>
            <a:off x="839788" y="1600200"/>
            <a:ext cx="3268662" cy="45339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43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438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438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438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438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4388">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4388">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438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438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438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57200" y="0"/>
            <a:ext cx="8229600" cy="1143000"/>
          </a:xfrm>
        </p:spPr>
        <p:txBody>
          <a:bodyPr/>
          <a:lstStyle/>
          <a:p>
            <a:pPr eaLnBrk="1" hangingPunct="1"/>
            <a:r>
              <a:rPr lang="zh-CN" altLang="en-US" smtClean="0">
                <a:ea typeface="宋体" charset="-122"/>
              </a:rPr>
              <a:t>西纳</a:t>
            </a:r>
            <a:r>
              <a:rPr lang="en-US" altLang="zh-CN" smtClean="0">
                <a:ea typeface="宋体" charset="-122"/>
              </a:rPr>
              <a:t>SHEENA</a:t>
            </a:r>
          </a:p>
        </p:txBody>
      </p:sp>
      <p:sp>
        <p:nvSpPr>
          <p:cNvPr id="148484" name="Rectangle 4"/>
          <p:cNvSpPr>
            <a:spLocks noGrp="1" noChangeArrowheads="1"/>
          </p:cNvSpPr>
          <p:nvPr>
            <p:ph type="body" sz="half" idx="2"/>
          </p:nvPr>
        </p:nvSpPr>
        <p:spPr>
          <a:xfrm>
            <a:off x="3657600" y="762000"/>
            <a:ext cx="5715000" cy="4876800"/>
          </a:xfrm>
        </p:spPr>
        <p:txBody>
          <a:bodyPr/>
          <a:lstStyle/>
          <a:p>
            <a:pPr eaLnBrk="1" hangingPunct="1">
              <a:lnSpc>
                <a:spcPct val="90000"/>
              </a:lnSpc>
              <a:buFont typeface="Times" charset="0"/>
              <a:buChar char="•"/>
            </a:pPr>
            <a:r>
              <a:rPr lang="en-US" altLang="zh-CN" sz="2400" dirty="0" smtClean="0">
                <a:ea typeface="宋体" charset="-122"/>
              </a:rPr>
              <a:t>2000</a:t>
            </a:r>
            <a:r>
              <a:rPr lang="zh-CN" altLang="en-US" sz="2400" dirty="0" smtClean="0">
                <a:ea typeface="宋体" charset="-122"/>
              </a:rPr>
              <a:t>年出生</a:t>
            </a:r>
            <a:r>
              <a:rPr lang="en-US" altLang="zh-CN" sz="2400" dirty="0" smtClean="0">
                <a:ea typeface="宋体" charset="-122"/>
              </a:rPr>
              <a:t>Born in 2000</a:t>
            </a:r>
          </a:p>
          <a:p>
            <a:pPr eaLnBrk="1" hangingPunct="1">
              <a:lnSpc>
                <a:spcPct val="90000"/>
              </a:lnSpc>
              <a:buFont typeface="Times" charset="0"/>
              <a:buChar char="•"/>
            </a:pPr>
            <a:r>
              <a:rPr lang="zh-CN" altLang="en-US" sz="2400" dirty="0" smtClean="0">
                <a:ea typeface="宋体" charset="-122"/>
              </a:rPr>
              <a:t>其母</a:t>
            </a:r>
            <a:r>
              <a:rPr lang="en-US" altLang="zh-CN" sz="2400" dirty="0" smtClean="0">
                <a:ea typeface="宋体" charset="-122"/>
              </a:rPr>
              <a:t>1971</a:t>
            </a:r>
            <a:r>
              <a:rPr lang="zh-CN" altLang="en-US" sz="2400" dirty="0" smtClean="0">
                <a:ea typeface="宋体" charset="-122"/>
              </a:rPr>
              <a:t>年生于印度</a:t>
            </a:r>
            <a:endParaRPr lang="en-US" altLang="zh-CN" sz="2400" dirty="0" smtClean="0">
              <a:ea typeface="宋体" charset="-122"/>
            </a:endParaRPr>
          </a:p>
          <a:p>
            <a:pPr eaLnBrk="1" hangingPunct="1">
              <a:lnSpc>
                <a:spcPct val="90000"/>
              </a:lnSpc>
              <a:buNone/>
            </a:pPr>
            <a:r>
              <a:rPr lang="en-US" altLang="zh-CN" sz="2400" dirty="0" smtClean="0">
                <a:ea typeface="宋体" charset="-122"/>
              </a:rPr>
              <a:t>     Born in India - 1971</a:t>
            </a:r>
          </a:p>
          <a:p>
            <a:pPr eaLnBrk="1" hangingPunct="1">
              <a:lnSpc>
                <a:spcPct val="90000"/>
              </a:lnSpc>
              <a:buFont typeface="Times" charset="0"/>
              <a:buChar char="•"/>
            </a:pPr>
            <a:r>
              <a:rPr lang="zh-CN" altLang="en-US" sz="2400" dirty="0" smtClean="0">
                <a:ea typeface="宋体" charset="-122"/>
              </a:rPr>
              <a:t>身体条件总体良好</a:t>
            </a:r>
            <a:endParaRPr lang="en-US" altLang="zh-CN" sz="2400" dirty="0" smtClean="0">
              <a:ea typeface="宋体" charset="-122"/>
            </a:endParaRPr>
          </a:p>
          <a:p>
            <a:pPr eaLnBrk="1" hangingPunct="1">
              <a:lnSpc>
                <a:spcPct val="90000"/>
              </a:lnSpc>
              <a:buNone/>
            </a:pPr>
            <a:r>
              <a:rPr lang="en-US" altLang="zh-CN" sz="2400" dirty="0" smtClean="0">
                <a:ea typeface="宋体" charset="-122"/>
              </a:rPr>
              <a:t>     Overall good physical condition</a:t>
            </a:r>
          </a:p>
          <a:p>
            <a:pPr eaLnBrk="1" hangingPunct="1">
              <a:lnSpc>
                <a:spcPct val="90000"/>
              </a:lnSpc>
              <a:buFont typeface="Times" charset="0"/>
              <a:buChar char="•"/>
            </a:pPr>
            <a:r>
              <a:rPr lang="zh-CN" altLang="en-US" sz="2400" dirty="0" smtClean="0">
                <a:ea typeface="宋体" charset="-122"/>
              </a:rPr>
              <a:t>足部健康</a:t>
            </a:r>
            <a:r>
              <a:rPr lang="en-US" altLang="zh-CN" sz="2400" dirty="0" smtClean="0">
                <a:ea typeface="宋体" charset="-122"/>
              </a:rPr>
              <a:t>Good feet</a:t>
            </a:r>
          </a:p>
          <a:p>
            <a:pPr eaLnBrk="1" hangingPunct="1">
              <a:lnSpc>
                <a:spcPct val="90000"/>
              </a:lnSpc>
              <a:buFont typeface="Times" charset="0"/>
              <a:buChar char="•"/>
            </a:pPr>
            <a:r>
              <a:rPr lang="zh-CN" altLang="en-US" sz="2400" dirty="0" smtClean="0">
                <a:ea typeface="宋体" charset="-122"/>
              </a:rPr>
              <a:t>体重稳定</a:t>
            </a:r>
            <a:r>
              <a:rPr lang="en-US" altLang="zh-CN" sz="2400" dirty="0" smtClean="0">
                <a:ea typeface="宋体" charset="-122"/>
              </a:rPr>
              <a:t>Stable weight</a:t>
            </a:r>
          </a:p>
          <a:p>
            <a:pPr eaLnBrk="1" hangingPunct="1">
              <a:lnSpc>
                <a:spcPct val="90000"/>
              </a:lnSpc>
              <a:buFont typeface="Times" charset="0"/>
              <a:buChar char="•"/>
            </a:pPr>
            <a:r>
              <a:rPr lang="zh-CN" altLang="en-US" sz="2400" dirty="0" smtClean="0">
                <a:ea typeface="宋体" charset="-122"/>
              </a:rPr>
              <a:t>有攻击人类和其他大象的记录</a:t>
            </a:r>
            <a:endParaRPr lang="en-US" altLang="zh-CN" sz="2400" dirty="0" smtClean="0">
              <a:ea typeface="宋体" charset="-122"/>
            </a:endParaRPr>
          </a:p>
          <a:p>
            <a:pPr eaLnBrk="1" hangingPunct="1">
              <a:lnSpc>
                <a:spcPct val="90000"/>
              </a:lnSpc>
              <a:buNone/>
            </a:pPr>
            <a:r>
              <a:rPr lang="en-US" altLang="zh-CN" sz="2400" dirty="0" smtClean="0">
                <a:ea typeface="宋体" charset="-122"/>
              </a:rPr>
              <a:t>    History of aggression towards people and other elephants</a:t>
            </a:r>
          </a:p>
          <a:p>
            <a:pPr eaLnBrk="1" hangingPunct="1">
              <a:lnSpc>
                <a:spcPct val="90000"/>
              </a:lnSpc>
              <a:buFont typeface="Times" charset="0"/>
              <a:buChar char="•"/>
            </a:pPr>
            <a:r>
              <a:rPr lang="zh-CN" altLang="en-US" sz="2400" dirty="0" smtClean="0">
                <a:ea typeface="宋体" charset="-122"/>
              </a:rPr>
              <a:t>疑惑或恐惧时有“放空”的倾向</a:t>
            </a:r>
            <a:r>
              <a:rPr lang="en-US" altLang="zh-CN" sz="2400" dirty="0" smtClean="0">
                <a:ea typeface="宋体" charset="-122"/>
              </a:rPr>
              <a:t>Tendency to “shut down” when confused or scared</a:t>
            </a:r>
          </a:p>
        </p:txBody>
      </p:sp>
      <p:pic>
        <p:nvPicPr>
          <p:cNvPr id="8196" name="Picture 6" descr="DSCN3695"/>
          <p:cNvPicPr>
            <a:picLocks noGrp="1" noChangeAspect="1" noChangeArrowheads="1"/>
          </p:cNvPicPr>
          <p:nvPr>
            <p:ph sz="half" idx="1"/>
          </p:nvPr>
        </p:nvPicPr>
        <p:blipFill>
          <a:blip r:embed="rId3" cstate="print"/>
          <a:srcRect/>
          <a:stretch>
            <a:fillRect/>
          </a:stretch>
        </p:blipFill>
        <p:spPr>
          <a:xfrm>
            <a:off x="457200" y="990600"/>
            <a:ext cx="3086100" cy="4114800"/>
          </a:xfrm>
        </p:spPr>
      </p:pic>
      <p:sp>
        <p:nvSpPr>
          <p:cNvPr id="148487" name="Text Box 7"/>
          <p:cNvSpPr txBox="1">
            <a:spLocks noChangeArrowheads="1"/>
          </p:cNvSpPr>
          <p:nvPr/>
        </p:nvSpPr>
        <p:spPr bwMode="auto">
          <a:xfrm>
            <a:off x="228600" y="5715000"/>
            <a:ext cx="8610600" cy="862013"/>
          </a:xfrm>
          <a:prstGeom prst="rect">
            <a:avLst/>
          </a:prstGeom>
          <a:noFill/>
          <a:ln w="9525">
            <a:noFill/>
            <a:miter lim="800000"/>
            <a:headEnd/>
            <a:tailEnd/>
          </a:ln>
        </p:spPr>
        <p:txBody>
          <a:bodyPr>
            <a:spAutoFit/>
          </a:bodyPr>
          <a:lstStyle/>
          <a:p>
            <a:pPr>
              <a:spcBef>
                <a:spcPct val="50000"/>
              </a:spcBef>
            </a:pPr>
            <a:r>
              <a:rPr lang="zh-CN" altLang="en-US" sz="2000" b="1" dirty="0">
                <a:latin typeface="Tahoma" charset="0"/>
              </a:rPr>
              <a:t>这</a:t>
            </a:r>
            <a:r>
              <a:rPr lang="zh-CN" altLang="en-US" sz="2000" b="1" dirty="0" smtClean="0">
                <a:latin typeface="Tahoma" charset="0"/>
              </a:rPr>
              <a:t>三</a:t>
            </a:r>
            <a:r>
              <a:rPr lang="zh-CN" altLang="en-US" sz="2000" b="1" dirty="0">
                <a:latin typeface="Tahoma" charset="0"/>
              </a:rPr>
              <a:t>头大象都</a:t>
            </a:r>
            <a:r>
              <a:rPr lang="zh-CN" altLang="en-US" sz="2000" b="1" dirty="0" smtClean="0">
                <a:latin typeface="Tahoma" charset="0"/>
              </a:rPr>
              <a:t>曾伤过人</a:t>
            </a:r>
            <a:r>
              <a:rPr lang="zh-CN" altLang="en-US" sz="2000" b="1" dirty="0">
                <a:latin typeface="Tahoma" charset="0"/>
              </a:rPr>
              <a:t>，其中一头杀死过饲养员</a:t>
            </a:r>
            <a:endParaRPr lang="en-US" altLang="zh-CN" sz="2000" b="1" dirty="0">
              <a:latin typeface="Tahoma" charset="0"/>
            </a:endParaRPr>
          </a:p>
          <a:p>
            <a:pPr>
              <a:spcBef>
                <a:spcPct val="50000"/>
              </a:spcBef>
            </a:pPr>
            <a:r>
              <a:rPr lang="en-US" altLang="zh-CN" sz="2000" b="1" dirty="0">
                <a:latin typeface="Tahoma" charset="0"/>
              </a:rPr>
              <a:t>All the animals have injured people – one has killed a caretaker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4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84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848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848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848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848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8484">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848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8484">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8484">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8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4" grpId="0" build="p"/>
      <p:bldP spid="14848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3581400"/>
            <a:ext cx="7772400" cy="1736725"/>
          </a:xfrm>
        </p:spPr>
        <p:txBody>
          <a:bodyPr/>
          <a:lstStyle/>
          <a:p>
            <a:pPr eaLnBrk="1" hangingPunct="1"/>
            <a:r>
              <a:rPr lang="en-US" altLang="zh-CN" sz="6000" dirty="0" smtClean="0">
                <a:ea typeface="宋体" charset="-122"/>
              </a:rPr>
              <a:t>Behavioral Management</a:t>
            </a:r>
            <a:br>
              <a:rPr lang="en-US" altLang="zh-CN" sz="6000" dirty="0" smtClean="0">
                <a:ea typeface="宋体" charset="-122"/>
              </a:rPr>
            </a:br>
            <a:r>
              <a:rPr lang="en-US" altLang="zh-CN" sz="6000" dirty="0" smtClean="0">
                <a:ea typeface="宋体" charset="-122"/>
              </a:rPr>
              <a:t>Changes</a:t>
            </a:r>
            <a:r>
              <a:rPr lang="en-US" altLang="zh-CN" sz="8000" dirty="0" smtClean="0">
                <a:ea typeface="宋体" charset="-122"/>
              </a:rPr>
              <a:t/>
            </a:r>
            <a:br>
              <a:rPr lang="en-US" altLang="zh-CN" sz="8000" dirty="0" smtClean="0">
                <a:ea typeface="宋体" charset="-122"/>
              </a:rPr>
            </a:br>
            <a:r>
              <a:rPr lang="zh-CN" altLang="en-US" sz="8000" dirty="0" smtClean="0">
                <a:ea typeface="宋体" charset="-122"/>
              </a:rPr>
              <a:t>改进行为管理</a:t>
            </a:r>
            <a:endParaRPr lang="en-US" altLang="zh-CN" sz="8000" dirty="0" smtClean="0">
              <a:ea typeface="宋体"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p:txBody>
          <a:bodyPr/>
          <a:lstStyle/>
          <a:p>
            <a:pPr eaLnBrk="1" hangingPunct="1"/>
            <a:r>
              <a:rPr lang="en-US" altLang="zh-CN" sz="3200" dirty="0" smtClean="0">
                <a:ea typeface="宋体" charset="-122"/>
              </a:rPr>
              <a:t>Changes to the Exhibit</a:t>
            </a:r>
            <a:br>
              <a:rPr lang="en-US" altLang="zh-CN" sz="3200" dirty="0" smtClean="0">
                <a:ea typeface="宋体" charset="-122"/>
              </a:rPr>
            </a:br>
            <a:r>
              <a:rPr lang="zh-CN" altLang="en-US" sz="3200" dirty="0" smtClean="0">
                <a:ea typeface="宋体" charset="-122"/>
              </a:rPr>
              <a:t>改进外展区</a:t>
            </a:r>
            <a:endParaRPr lang="en-US" altLang="zh-CN" sz="3200" dirty="0" smtClean="0">
              <a:ea typeface="宋体" charset="-122"/>
            </a:endParaRPr>
          </a:p>
        </p:txBody>
      </p:sp>
      <p:sp>
        <p:nvSpPr>
          <p:cNvPr id="4" name="TextBox 3"/>
          <p:cNvSpPr txBox="1"/>
          <p:nvPr/>
        </p:nvSpPr>
        <p:spPr>
          <a:xfrm>
            <a:off x="762000" y="1371600"/>
            <a:ext cx="8077200" cy="6340197"/>
          </a:xfrm>
          <a:prstGeom prst="rect">
            <a:avLst/>
          </a:prstGeom>
          <a:noFill/>
        </p:spPr>
        <p:txBody>
          <a:bodyPr wrap="square">
            <a:spAutoFit/>
          </a:bodyPr>
          <a:lstStyle/>
          <a:p>
            <a:pPr eaLnBrk="1" hangingPunct="1">
              <a:lnSpc>
                <a:spcPct val="90000"/>
              </a:lnSpc>
              <a:buFont typeface="Wingdings" pitchFamily="2" charset="2"/>
              <a:buChar char="l"/>
              <a:defRPr/>
            </a:pPr>
            <a:r>
              <a:rPr lang="en-US" altLang="zh-CN" sz="2800" dirty="0">
                <a:effectLst>
                  <a:outerShdw blurRad="38100" dist="38100" dir="2700000" algn="tl">
                    <a:srgbClr val="000000"/>
                  </a:outerShdw>
                </a:effectLst>
                <a:latin typeface="+mn-lt"/>
                <a:ea typeface="宋体" charset="-122"/>
              </a:rPr>
              <a:t>4 climate controlled feeding </a:t>
            </a:r>
            <a:r>
              <a:rPr lang="en-US" altLang="zh-CN" sz="2800" dirty="0" smtClean="0">
                <a:effectLst>
                  <a:outerShdw blurRad="38100" dist="38100" dir="2700000" algn="tl">
                    <a:srgbClr val="000000"/>
                  </a:outerShdw>
                </a:effectLst>
                <a:latin typeface="+mn-lt"/>
                <a:ea typeface="宋体" charset="-122"/>
              </a:rPr>
              <a:t>stations</a:t>
            </a:r>
          </a:p>
          <a:p>
            <a:pPr eaLnBrk="1" hangingPunct="1">
              <a:lnSpc>
                <a:spcPct val="90000"/>
              </a:lnSpc>
              <a:defRPr/>
            </a:pPr>
            <a:r>
              <a:rPr lang="zh-CN" altLang="en-US" sz="2800" dirty="0" smtClean="0">
                <a:ea typeface="宋体" charset="-122"/>
              </a:rPr>
              <a:t>    可调节四种气候的饲养</a:t>
            </a:r>
            <a:r>
              <a:rPr lang="zh-CN" altLang="en-US" sz="2800" dirty="0">
                <a:ea typeface="宋体" charset="-122"/>
              </a:rPr>
              <a:t>站</a:t>
            </a:r>
            <a:endParaRPr lang="en-US" altLang="zh-CN" sz="2800" dirty="0">
              <a:ea typeface="宋体" charset="-122"/>
            </a:endParaRPr>
          </a:p>
          <a:p>
            <a:pPr eaLnBrk="1" hangingPunct="1">
              <a:lnSpc>
                <a:spcPct val="90000"/>
              </a:lnSpc>
              <a:buFont typeface="Wingdings" pitchFamily="2" charset="2"/>
              <a:buChar char="l"/>
              <a:defRPr/>
            </a:pPr>
            <a:r>
              <a:rPr lang="en-US" altLang="zh-CN" sz="2800" dirty="0" smtClean="0">
                <a:effectLst>
                  <a:outerShdw blurRad="38100" dist="38100" dir="2700000" algn="tl">
                    <a:srgbClr val="000000"/>
                  </a:outerShdw>
                </a:effectLst>
                <a:latin typeface="+mn-lt"/>
                <a:ea typeface="宋体" charset="-122"/>
              </a:rPr>
              <a:t>Barriers </a:t>
            </a:r>
            <a:r>
              <a:rPr lang="en-US" altLang="zh-CN" sz="2800" dirty="0">
                <a:effectLst>
                  <a:outerShdw blurRad="38100" dist="38100" dir="2700000" algn="tl">
                    <a:srgbClr val="000000"/>
                  </a:outerShdw>
                </a:effectLst>
                <a:latin typeface="+mn-lt"/>
                <a:ea typeface="宋体" charset="-122"/>
              </a:rPr>
              <a:t>added to break up the </a:t>
            </a:r>
            <a:r>
              <a:rPr lang="en-US" altLang="zh-CN" sz="2800" dirty="0" smtClean="0">
                <a:effectLst>
                  <a:outerShdw blurRad="38100" dist="38100" dir="2700000" algn="tl">
                    <a:srgbClr val="000000"/>
                  </a:outerShdw>
                </a:effectLst>
                <a:latin typeface="+mn-lt"/>
                <a:ea typeface="宋体" charset="-122"/>
              </a:rPr>
              <a:t>exhibit</a:t>
            </a:r>
          </a:p>
          <a:p>
            <a:pPr eaLnBrk="1" hangingPunct="1">
              <a:lnSpc>
                <a:spcPct val="90000"/>
              </a:lnSpc>
              <a:defRPr/>
            </a:pPr>
            <a:r>
              <a:rPr lang="zh-CN" altLang="en-US" sz="2800" dirty="0" smtClean="0">
                <a:ea typeface="宋体" charset="-122"/>
              </a:rPr>
              <a:t>  设置屏障来隔断外展区</a:t>
            </a:r>
            <a:endParaRPr lang="en-US" altLang="zh-CN" sz="2800" dirty="0">
              <a:ea typeface="宋体" charset="-122"/>
            </a:endParaRPr>
          </a:p>
          <a:p>
            <a:pPr eaLnBrk="1" hangingPunct="1">
              <a:lnSpc>
                <a:spcPct val="90000"/>
              </a:lnSpc>
              <a:buFont typeface="Wingdings" pitchFamily="2" charset="2"/>
              <a:buChar char="l"/>
              <a:defRPr/>
            </a:pPr>
            <a:r>
              <a:rPr lang="en-US" altLang="zh-CN" sz="2800" dirty="0" smtClean="0">
                <a:effectLst>
                  <a:outerShdw blurRad="38100" dist="38100" dir="2700000" algn="tl">
                    <a:srgbClr val="000000"/>
                  </a:outerShdw>
                </a:effectLst>
                <a:latin typeface="+mn-lt"/>
                <a:ea typeface="宋体" charset="-122"/>
              </a:rPr>
              <a:t>Grass</a:t>
            </a:r>
            <a:r>
              <a:rPr lang="zh-CN" altLang="en-US" sz="2800" dirty="0">
                <a:ea typeface="宋体" charset="-122"/>
              </a:rPr>
              <a:t>草地</a:t>
            </a:r>
            <a:endParaRPr lang="en-US" altLang="zh-CN" sz="2800" dirty="0">
              <a:ea typeface="宋体" charset="-122"/>
            </a:endParaRPr>
          </a:p>
          <a:p>
            <a:pPr eaLnBrk="1" hangingPunct="1">
              <a:lnSpc>
                <a:spcPct val="90000"/>
              </a:lnSpc>
              <a:buFont typeface="Wingdings" pitchFamily="2" charset="2"/>
              <a:buChar char="l"/>
              <a:defRPr/>
            </a:pPr>
            <a:r>
              <a:rPr lang="en-US" altLang="zh-CN" sz="2800" dirty="0" smtClean="0">
                <a:effectLst>
                  <a:outerShdw blurRad="38100" dist="38100" dir="2700000" algn="tl">
                    <a:srgbClr val="000000"/>
                  </a:outerShdw>
                </a:effectLst>
                <a:latin typeface="+mn-lt"/>
                <a:ea typeface="宋体" charset="-122"/>
              </a:rPr>
              <a:t>Wallow </a:t>
            </a:r>
            <a:r>
              <a:rPr lang="zh-CN" altLang="en-US" sz="2800" dirty="0" smtClean="0">
                <a:effectLst>
                  <a:outerShdw blurRad="38100" dist="38100" dir="2700000" algn="tl">
                    <a:srgbClr val="000000"/>
                  </a:outerShdw>
                </a:effectLst>
                <a:latin typeface="+mn-lt"/>
                <a:ea typeface="宋体" charset="-122"/>
              </a:rPr>
              <a:t>泥地</a:t>
            </a:r>
            <a:endParaRPr lang="en-US" altLang="zh-CN" sz="2800" dirty="0">
              <a:effectLst>
                <a:outerShdw blurRad="38100" dist="38100" dir="2700000" algn="tl">
                  <a:srgbClr val="000000"/>
                </a:outerShdw>
              </a:effectLst>
              <a:latin typeface="+mn-lt"/>
              <a:ea typeface="宋体" charset="-122"/>
            </a:endParaRPr>
          </a:p>
          <a:p>
            <a:pPr eaLnBrk="1" hangingPunct="1">
              <a:lnSpc>
                <a:spcPct val="90000"/>
              </a:lnSpc>
              <a:buFont typeface="Wingdings" pitchFamily="2" charset="2"/>
              <a:buChar char="l"/>
              <a:defRPr/>
            </a:pPr>
            <a:r>
              <a:rPr lang="en-US" altLang="zh-CN" sz="2800" dirty="0">
                <a:effectLst>
                  <a:outerShdw blurRad="38100" dist="38100" dir="2700000" algn="tl">
                    <a:srgbClr val="000000"/>
                  </a:outerShdw>
                </a:effectLst>
                <a:latin typeface="+mn-lt"/>
                <a:ea typeface="宋体" charset="-122"/>
              </a:rPr>
              <a:t>Elephant activated </a:t>
            </a:r>
            <a:r>
              <a:rPr lang="en-US" altLang="zh-CN" sz="2800" dirty="0" smtClean="0">
                <a:effectLst>
                  <a:outerShdw blurRad="38100" dist="38100" dir="2700000" algn="tl">
                    <a:srgbClr val="000000"/>
                  </a:outerShdw>
                </a:effectLst>
                <a:latin typeface="+mn-lt"/>
                <a:ea typeface="宋体" charset="-122"/>
              </a:rPr>
              <a:t>shower</a:t>
            </a:r>
          </a:p>
          <a:p>
            <a:pPr eaLnBrk="1" hangingPunct="1">
              <a:lnSpc>
                <a:spcPct val="90000"/>
              </a:lnSpc>
              <a:defRPr/>
            </a:pPr>
            <a:r>
              <a:rPr lang="en-US" altLang="zh-CN" sz="2800" dirty="0">
                <a:effectLst>
                  <a:outerShdw blurRad="38100" dist="38100" dir="2700000" algn="tl">
                    <a:srgbClr val="000000"/>
                  </a:outerShdw>
                </a:effectLst>
                <a:latin typeface="+mn-lt"/>
                <a:ea typeface="宋体" charset="-122"/>
              </a:rPr>
              <a:t> </a:t>
            </a:r>
            <a:r>
              <a:rPr lang="en-US" altLang="zh-CN" sz="2800" dirty="0" smtClean="0">
                <a:effectLst>
                  <a:outerShdw blurRad="38100" dist="38100" dir="2700000" algn="tl">
                    <a:srgbClr val="000000"/>
                  </a:outerShdw>
                </a:effectLst>
                <a:latin typeface="+mn-lt"/>
                <a:ea typeface="宋体" charset="-122"/>
              </a:rPr>
              <a:t>  </a:t>
            </a:r>
            <a:r>
              <a:rPr lang="zh-CN" altLang="en-US" sz="2800" dirty="0" smtClean="0">
                <a:effectLst>
                  <a:outerShdw blurRad="38100" dist="38100" dir="2700000" algn="tl">
                    <a:srgbClr val="000000"/>
                  </a:outerShdw>
                </a:effectLst>
                <a:latin typeface="+mn-lt"/>
                <a:ea typeface="宋体" charset="-122"/>
              </a:rPr>
              <a:t>大象自主触发的淋浴装置</a:t>
            </a:r>
            <a:r>
              <a:rPr lang="en-US" altLang="zh-CN" sz="2800" dirty="0" smtClean="0">
                <a:effectLst>
                  <a:outerShdw blurRad="38100" dist="38100" dir="2700000" algn="tl">
                    <a:srgbClr val="000000"/>
                  </a:outerShdw>
                </a:effectLst>
                <a:latin typeface="+mn-lt"/>
                <a:ea typeface="宋体" charset="-122"/>
              </a:rPr>
              <a:t> </a:t>
            </a:r>
            <a:endParaRPr lang="en-US" altLang="zh-CN" sz="2800" dirty="0">
              <a:effectLst>
                <a:outerShdw blurRad="38100" dist="38100" dir="2700000" algn="tl">
                  <a:srgbClr val="000000"/>
                </a:outerShdw>
              </a:effectLst>
              <a:latin typeface="+mn-lt"/>
              <a:ea typeface="宋体" charset="-122"/>
            </a:endParaRPr>
          </a:p>
          <a:p>
            <a:pPr eaLnBrk="1" hangingPunct="1">
              <a:lnSpc>
                <a:spcPct val="90000"/>
              </a:lnSpc>
              <a:buFont typeface="Wingdings" pitchFamily="2" charset="2"/>
              <a:buChar char="l"/>
              <a:defRPr/>
            </a:pPr>
            <a:r>
              <a:rPr lang="en-US" altLang="zh-CN" sz="2800" dirty="0">
                <a:effectLst>
                  <a:outerShdw blurRad="38100" dist="38100" dir="2700000" algn="tl">
                    <a:srgbClr val="000000"/>
                  </a:outerShdw>
                </a:effectLst>
                <a:latin typeface="+mn-lt"/>
                <a:ea typeface="宋体" charset="-122"/>
              </a:rPr>
              <a:t>Scratching </a:t>
            </a:r>
            <a:r>
              <a:rPr lang="en-US" altLang="zh-CN" sz="2800" dirty="0" smtClean="0">
                <a:effectLst>
                  <a:outerShdw blurRad="38100" dist="38100" dir="2700000" algn="tl">
                    <a:srgbClr val="000000"/>
                  </a:outerShdw>
                </a:effectLst>
                <a:latin typeface="+mn-lt"/>
                <a:ea typeface="宋体" charset="-122"/>
              </a:rPr>
              <a:t>post</a:t>
            </a:r>
            <a:r>
              <a:rPr lang="zh-CN" altLang="en-US" sz="2800" dirty="0">
                <a:ea typeface="宋体" charset="-122"/>
              </a:rPr>
              <a:t>蹭</a:t>
            </a:r>
            <a:r>
              <a:rPr lang="zh-CN" altLang="en-US" sz="2800" dirty="0" smtClean="0">
                <a:ea typeface="宋体" charset="-122"/>
              </a:rPr>
              <a:t>痒桩</a:t>
            </a:r>
            <a:endParaRPr lang="en-US" altLang="zh-CN" sz="2800" dirty="0">
              <a:ea typeface="宋体" charset="-122"/>
            </a:endParaRPr>
          </a:p>
          <a:p>
            <a:pPr eaLnBrk="1" hangingPunct="1">
              <a:lnSpc>
                <a:spcPct val="90000"/>
              </a:lnSpc>
              <a:buFont typeface="Wingdings" pitchFamily="2" charset="2"/>
              <a:buChar char="l"/>
              <a:defRPr/>
            </a:pPr>
            <a:r>
              <a:rPr lang="en-US" altLang="zh-CN" sz="2800" dirty="0" smtClean="0">
                <a:effectLst>
                  <a:outerShdw blurRad="38100" dist="38100" dir="2700000" algn="tl">
                    <a:srgbClr val="000000"/>
                  </a:outerShdw>
                </a:effectLst>
                <a:latin typeface="+mn-lt"/>
                <a:ea typeface="宋体" charset="-122"/>
              </a:rPr>
              <a:t>Numerous </a:t>
            </a:r>
            <a:r>
              <a:rPr lang="en-US" altLang="zh-CN" sz="2800" dirty="0">
                <a:effectLst>
                  <a:outerShdw blurRad="38100" dist="38100" dir="2700000" algn="tl">
                    <a:srgbClr val="000000"/>
                  </a:outerShdw>
                </a:effectLst>
                <a:latin typeface="+mn-lt"/>
                <a:ea typeface="宋体" charset="-122"/>
              </a:rPr>
              <a:t>smaller puzzle </a:t>
            </a:r>
            <a:r>
              <a:rPr lang="en-US" altLang="zh-CN" sz="2800" dirty="0" smtClean="0">
                <a:effectLst>
                  <a:outerShdw blurRad="38100" dist="38100" dir="2700000" algn="tl">
                    <a:srgbClr val="000000"/>
                  </a:outerShdw>
                </a:effectLst>
                <a:latin typeface="+mn-lt"/>
                <a:ea typeface="宋体" charset="-122"/>
              </a:rPr>
              <a:t>feeders </a:t>
            </a:r>
          </a:p>
          <a:p>
            <a:pPr eaLnBrk="1" hangingPunct="1">
              <a:lnSpc>
                <a:spcPct val="90000"/>
              </a:lnSpc>
              <a:defRPr/>
            </a:pPr>
            <a:r>
              <a:rPr lang="en-US" altLang="zh-CN" sz="2800" dirty="0">
                <a:effectLst>
                  <a:outerShdw blurRad="38100" dist="38100" dir="2700000" algn="tl">
                    <a:srgbClr val="000000"/>
                  </a:outerShdw>
                </a:effectLst>
                <a:latin typeface="+mn-lt"/>
                <a:ea typeface="宋体" charset="-122"/>
              </a:rPr>
              <a:t> </a:t>
            </a:r>
            <a:r>
              <a:rPr lang="en-US" altLang="zh-CN" sz="2800" dirty="0" smtClean="0">
                <a:effectLst>
                  <a:outerShdw blurRad="38100" dist="38100" dir="2700000" algn="tl">
                    <a:srgbClr val="000000"/>
                  </a:outerShdw>
                </a:effectLst>
                <a:latin typeface="+mn-lt"/>
                <a:ea typeface="宋体" charset="-122"/>
              </a:rPr>
              <a:t> </a:t>
            </a:r>
            <a:r>
              <a:rPr lang="zh-CN" altLang="en-US" sz="2800" dirty="0" smtClean="0">
                <a:effectLst>
                  <a:outerShdw blurRad="38100" dist="38100" dir="2700000" algn="tl">
                    <a:srgbClr val="000000"/>
                  </a:outerShdw>
                </a:effectLst>
                <a:latin typeface="+mn-lt"/>
                <a:ea typeface="宋体" charset="-122"/>
              </a:rPr>
              <a:t>若干小型的益智喂食器</a:t>
            </a:r>
            <a:endParaRPr lang="en-US" altLang="zh-CN" sz="2800" dirty="0">
              <a:effectLst>
                <a:outerShdw blurRad="38100" dist="38100" dir="2700000" algn="tl">
                  <a:srgbClr val="000000"/>
                </a:outerShdw>
              </a:effectLst>
              <a:latin typeface="+mn-lt"/>
              <a:ea typeface="宋体" charset="-122"/>
            </a:endParaRPr>
          </a:p>
          <a:p>
            <a:pPr eaLnBrk="1" hangingPunct="1">
              <a:lnSpc>
                <a:spcPct val="90000"/>
              </a:lnSpc>
              <a:buFont typeface="Wingdings" pitchFamily="2" charset="2"/>
              <a:buChar char="l"/>
              <a:defRPr/>
            </a:pPr>
            <a:r>
              <a:rPr lang="en-US" altLang="zh-CN" sz="2800" dirty="0">
                <a:effectLst>
                  <a:outerShdw blurRad="38100" dist="38100" dir="2700000" algn="tl">
                    <a:srgbClr val="000000"/>
                  </a:outerShdw>
                </a:effectLst>
                <a:latin typeface="+mn-lt"/>
                <a:ea typeface="宋体" charset="-122"/>
              </a:rPr>
              <a:t>Large piles of sand added where the elephants </a:t>
            </a:r>
            <a:r>
              <a:rPr lang="en-US" altLang="zh-CN" sz="2800" dirty="0" smtClean="0">
                <a:effectLst>
                  <a:outerShdw blurRad="38100" dist="38100" dir="2700000" algn="tl">
                    <a:srgbClr val="000000"/>
                  </a:outerShdw>
                </a:effectLst>
                <a:latin typeface="+mn-lt"/>
                <a:ea typeface="宋体" charset="-122"/>
              </a:rPr>
              <a:t>sleep</a:t>
            </a:r>
          </a:p>
          <a:p>
            <a:pPr eaLnBrk="1" hangingPunct="1">
              <a:lnSpc>
                <a:spcPct val="90000"/>
              </a:lnSpc>
              <a:defRPr/>
            </a:pPr>
            <a:r>
              <a:rPr lang="en-US" altLang="zh-CN" sz="2800" dirty="0">
                <a:effectLst>
                  <a:outerShdw blurRad="38100" dist="38100" dir="2700000" algn="tl">
                    <a:srgbClr val="000000"/>
                  </a:outerShdw>
                </a:effectLst>
                <a:latin typeface="+mn-lt"/>
                <a:ea typeface="宋体" charset="-122"/>
              </a:rPr>
              <a:t> </a:t>
            </a:r>
            <a:r>
              <a:rPr lang="zh-CN" altLang="en-US" sz="2800" dirty="0" smtClean="0">
                <a:effectLst>
                  <a:outerShdw blurRad="38100" dist="38100" dir="2700000" algn="tl">
                    <a:srgbClr val="000000"/>
                  </a:outerShdw>
                </a:effectLst>
                <a:latin typeface="+mn-lt"/>
                <a:ea typeface="宋体" charset="-122"/>
              </a:rPr>
              <a:t>在大象睡觉的地方添加大量沙堆</a:t>
            </a:r>
            <a:endParaRPr lang="en-US" altLang="zh-CN" sz="2800" dirty="0">
              <a:effectLst>
                <a:outerShdw blurRad="38100" dist="38100" dir="2700000" algn="tl">
                  <a:srgbClr val="000000"/>
                </a:outerShdw>
              </a:effectLst>
              <a:latin typeface="+mn-lt"/>
              <a:ea typeface="宋体" charset="-122"/>
            </a:endParaRPr>
          </a:p>
          <a:p>
            <a:pPr eaLnBrk="1" hangingPunct="1">
              <a:lnSpc>
                <a:spcPct val="90000"/>
              </a:lnSpc>
              <a:defRPr/>
            </a:pPr>
            <a:endParaRPr lang="en-US" altLang="zh-CN" sz="2800" dirty="0">
              <a:ea typeface="宋体" charset="-122"/>
            </a:endParaRPr>
          </a:p>
          <a:p>
            <a:pPr>
              <a:defRPr/>
            </a:pPr>
            <a:endParaRPr lang="zh-CN" altLang="en-US" sz="2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sz="quarter"/>
          </p:nvPr>
        </p:nvSpPr>
        <p:spPr/>
        <p:txBody>
          <a:bodyPr/>
          <a:lstStyle/>
          <a:p>
            <a:pPr eaLnBrk="1" hangingPunct="1"/>
            <a:r>
              <a:rPr lang="en-US" altLang="zh-CN" dirty="0" smtClean="0">
                <a:ea typeface="宋体" charset="-122"/>
              </a:rPr>
              <a:t>Exhibit Changes</a:t>
            </a:r>
            <a:br>
              <a:rPr lang="en-US" altLang="zh-CN" dirty="0" smtClean="0">
                <a:ea typeface="宋体" charset="-122"/>
              </a:rPr>
            </a:br>
            <a:r>
              <a:rPr lang="zh-CN" altLang="en-US" dirty="0" smtClean="0">
                <a:ea typeface="宋体" charset="-122"/>
              </a:rPr>
              <a:t>改进外展区</a:t>
            </a:r>
            <a:endParaRPr lang="en-US" altLang="zh-CN" dirty="0" smtClean="0">
              <a:ea typeface="宋体" charset="-122"/>
            </a:endParaRPr>
          </a:p>
        </p:txBody>
      </p:sp>
      <p:pic>
        <p:nvPicPr>
          <p:cNvPr id="226312" name="Picture 8" descr="DSCN4710"/>
          <p:cNvPicPr>
            <a:picLocks noChangeAspect="1" noChangeArrowheads="1"/>
          </p:cNvPicPr>
          <p:nvPr/>
        </p:nvPicPr>
        <p:blipFill>
          <a:blip r:embed="rId4" cstate="print">
            <a:lum bright="-6000" contrast="12000"/>
          </a:blip>
          <a:srcRect/>
          <a:stretch>
            <a:fillRect/>
          </a:stretch>
        </p:blipFill>
        <p:spPr bwMode="auto">
          <a:xfrm>
            <a:off x="990600" y="4089400"/>
            <a:ext cx="3124200" cy="2343150"/>
          </a:xfrm>
          <a:prstGeom prst="rect">
            <a:avLst/>
          </a:prstGeom>
          <a:noFill/>
          <a:ln w="9525">
            <a:noFill/>
            <a:miter lim="800000"/>
            <a:headEnd/>
            <a:tailEnd/>
          </a:ln>
        </p:spPr>
      </p:pic>
      <p:pic>
        <p:nvPicPr>
          <p:cNvPr id="1029" name="Picture 10"/>
          <p:cNvPicPr>
            <a:picLocks noGrp="1" noChangeAspect="1" noChangeArrowheads="1"/>
          </p:cNvPicPr>
          <p:nvPr>
            <p:ph sz="quarter" idx="1"/>
          </p:nvPr>
        </p:nvPicPr>
        <p:blipFill>
          <a:blip r:embed="rId5" cstate="print"/>
          <a:srcRect/>
          <a:stretch>
            <a:fillRect/>
          </a:stretch>
        </p:blipFill>
        <p:spPr>
          <a:xfrm>
            <a:off x="1011238" y="1600200"/>
            <a:ext cx="2962275" cy="2211388"/>
          </a:xfrm>
          <a:noFill/>
        </p:spPr>
      </p:pic>
      <p:graphicFrame>
        <p:nvGraphicFramePr>
          <p:cNvPr id="1026" name="Object 12"/>
          <p:cNvGraphicFramePr>
            <a:graphicFrameLocks noChangeAspect="1"/>
          </p:cNvGraphicFramePr>
          <p:nvPr>
            <p:ph sz="quarter" idx="2"/>
          </p:nvPr>
        </p:nvGraphicFramePr>
        <p:xfrm>
          <a:off x="5270500" y="1600200"/>
          <a:ext cx="2895600" cy="2262188"/>
        </p:xfrm>
        <a:graphic>
          <a:graphicData uri="http://schemas.openxmlformats.org/presentationml/2006/ole">
            <p:oleObj spid="_x0000_s1026" name="Document" r:id="rId6" imgW="5029200" imgH="3773424" progId="Word.Document.8">
              <p:embed/>
            </p:oleObj>
          </a:graphicData>
        </a:graphic>
      </p:graphicFrame>
      <p:pic>
        <p:nvPicPr>
          <p:cNvPr id="226317" name="Picture 13" descr="DSCN4725"/>
          <p:cNvPicPr>
            <a:picLocks noGrp="1" noChangeAspect="1" noChangeArrowheads="1"/>
          </p:cNvPicPr>
          <p:nvPr>
            <p:ph sz="quarter" idx="4"/>
          </p:nvPr>
        </p:nvPicPr>
        <p:blipFill>
          <a:blip r:embed="rId7" cstate="print">
            <a:lum bright="-6000" contrast="12000"/>
          </a:blip>
          <a:srcRect/>
          <a:stretch>
            <a:fillRect/>
          </a:stretch>
        </p:blipFill>
        <p:spPr>
          <a:xfrm>
            <a:off x="5334000" y="4000500"/>
            <a:ext cx="3200400" cy="2400300"/>
          </a:xfrm>
        </p:spPr>
      </p:pic>
      <p:sp>
        <p:nvSpPr>
          <p:cNvPr id="1031" name="Text Box 14"/>
          <p:cNvSpPr txBox="1">
            <a:spLocks noChangeArrowheads="1"/>
          </p:cNvSpPr>
          <p:nvPr/>
        </p:nvSpPr>
        <p:spPr bwMode="auto">
          <a:xfrm>
            <a:off x="4114800" y="1447800"/>
            <a:ext cx="1371600" cy="830263"/>
          </a:xfrm>
          <a:prstGeom prst="rect">
            <a:avLst/>
          </a:prstGeom>
          <a:noFill/>
          <a:ln w="9525">
            <a:noFill/>
            <a:miter lim="800000"/>
            <a:headEnd/>
            <a:tailEnd/>
          </a:ln>
        </p:spPr>
        <p:txBody>
          <a:bodyPr>
            <a:spAutoFit/>
          </a:bodyPr>
          <a:lstStyle/>
          <a:p>
            <a:pPr>
              <a:spcBef>
                <a:spcPct val="50000"/>
              </a:spcBef>
            </a:pPr>
            <a:r>
              <a:rPr lang="zh-CN" altLang="en-US" sz="2400" b="1"/>
              <a:t>之前</a:t>
            </a:r>
            <a:r>
              <a:rPr lang="en-US" altLang="zh-CN" sz="2400" b="1"/>
              <a:t>Before</a:t>
            </a:r>
          </a:p>
        </p:txBody>
      </p:sp>
      <p:sp>
        <p:nvSpPr>
          <p:cNvPr id="226319" name="Text Box 15"/>
          <p:cNvSpPr txBox="1">
            <a:spLocks noChangeArrowheads="1"/>
          </p:cNvSpPr>
          <p:nvPr/>
        </p:nvSpPr>
        <p:spPr bwMode="auto">
          <a:xfrm>
            <a:off x="4191000" y="5791200"/>
            <a:ext cx="1219200" cy="830263"/>
          </a:xfrm>
          <a:prstGeom prst="rect">
            <a:avLst/>
          </a:prstGeom>
          <a:noFill/>
          <a:ln w="9525">
            <a:noFill/>
            <a:miter lim="800000"/>
            <a:headEnd/>
            <a:tailEnd/>
          </a:ln>
        </p:spPr>
        <p:txBody>
          <a:bodyPr>
            <a:spAutoFit/>
          </a:bodyPr>
          <a:lstStyle/>
          <a:p>
            <a:pPr>
              <a:spcBef>
                <a:spcPct val="50000"/>
              </a:spcBef>
            </a:pPr>
            <a:r>
              <a:rPr lang="zh-CN" altLang="en-US" sz="2400" b="1"/>
              <a:t>之后</a:t>
            </a:r>
            <a:r>
              <a:rPr lang="en-US" altLang="zh-CN" sz="2400" b="1"/>
              <a:t>After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63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63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6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sz="quarter"/>
          </p:nvPr>
        </p:nvSpPr>
        <p:spPr>
          <a:xfrm>
            <a:off x="533400" y="533400"/>
            <a:ext cx="8229600" cy="1143000"/>
          </a:xfrm>
        </p:spPr>
        <p:txBody>
          <a:bodyPr/>
          <a:lstStyle/>
          <a:p>
            <a:pPr eaLnBrk="1" hangingPunct="1">
              <a:defRPr/>
            </a:pPr>
            <a:r>
              <a:rPr lang="en-US" altLang="zh-CN" sz="3600" dirty="0" smtClean="0">
                <a:ea typeface="宋体" charset="-122"/>
              </a:rPr>
              <a:t>Eliminated bulk feeding from the ground</a:t>
            </a:r>
            <a:br>
              <a:rPr lang="en-US" altLang="zh-CN" sz="3600" dirty="0" smtClean="0">
                <a:ea typeface="宋体" charset="-122"/>
              </a:rPr>
            </a:br>
            <a:r>
              <a:rPr lang="zh-CN" altLang="en-US" sz="3600" dirty="0" smtClean="0">
                <a:ea typeface="宋体" charset="-122"/>
              </a:rPr>
              <a:t>避免将食物直接堆放在地面</a:t>
            </a:r>
            <a:endParaRPr lang="en-US" altLang="zh-CN" sz="3600" dirty="0" smtClean="0">
              <a:ea typeface="宋体" charset="-122"/>
            </a:endParaRPr>
          </a:p>
        </p:txBody>
      </p:sp>
      <p:pic>
        <p:nvPicPr>
          <p:cNvPr id="238600" name="Picture 8" descr="DSCN3367"/>
          <p:cNvPicPr>
            <a:picLocks noGrp="1" noChangeAspect="1" noChangeArrowheads="1"/>
          </p:cNvPicPr>
          <p:nvPr>
            <p:ph sz="quarter" idx="2"/>
          </p:nvPr>
        </p:nvPicPr>
        <p:blipFill>
          <a:blip r:embed="rId3" cstate="print"/>
          <a:srcRect/>
          <a:stretch>
            <a:fillRect/>
          </a:stretch>
        </p:blipFill>
        <p:spPr>
          <a:xfrm>
            <a:off x="5638800" y="1903412"/>
            <a:ext cx="1828800" cy="2439988"/>
          </a:xfrm>
        </p:spPr>
      </p:pic>
      <p:pic>
        <p:nvPicPr>
          <p:cNvPr id="11268" name="Picture 9" descr="35"/>
          <p:cNvPicPr>
            <a:picLocks noGrp="1" noChangeAspect="1" noChangeArrowheads="1"/>
          </p:cNvPicPr>
          <p:nvPr>
            <p:ph sz="quarter" idx="1"/>
          </p:nvPr>
        </p:nvPicPr>
        <p:blipFill>
          <a:blip r:embed="rId4" cstate="print"/>
          <a:srcRect/>
          <a:stretch>
            <a:fillRect/>
          </a:stretch>
        </p:blipFill>
        <p:spPr>
          <a:xfrm>
            <a:off x="1295400" y="1981200"/>
            <a:ext cx="2641600" cy="1981200"/>
          </a:xfrm>
        </p:spPr>
      </p:pic>
      <p:pic>
        <p:nvPicPr>
          <p:cNvPr id="238604" name="Picture 12" descr="DSCN3383"/>
          <p:cNvPicPr>
            <a:picLocks noGrp="1" noChangeAspect="1" noChangeArrowheads="1"/>
          </p:cNvPicPr>
          <p:nvPr>
            <p:ph sz="quarter" idx="3"/>
          </p:nvPr>
        </p:nvPicPr>
        <p:blipFill>
          <a:blip r:embed="rId5" cstate="print"/>
          <a:srcRect/>
          <a:stretch>
            <a:fillRect/>
          </a:stretch>
        </p:blipFill>
        <p:spPr>
          <a:xfrm>
            <a:off x="1600200" y="3886200"/>
            <a:ext cx="2033588" cy="2714625"/>
          </a:xfrm>
        </p:spPr>
      </p:pic>
      <p:pic>
        <p:nvPicPr>
          <p:cNvPr id="238607" name="Picture 15" descr="PDR_1127"/>
          <p:cNvPicPr>
            <a:picLocks noGrp="1" noChangeAspect="1" noChangeArrowheads="1"/>
          </p:cNvPicPr>
          <p:nvPr>
            <p:ph sz="quarter" idx="4"/>
          </p:nvPr>
        </p:nvPicPr>
        <p:blipFill>
          <a:blip r:embed="rId6" cstate="print"/>
          <a:srcRect/>
          <a:stretch>
            <a:fillRect/>
          </a:stretch>
        </p:blipFill>
        <p:spPr>
          <a:xfrm>
            <a:off x="5105400" y="4343400"/>
            <a:ext cx="3098800" cy="232251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86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8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8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leConferFinal-website2">
  <a:themeElements>
    <a:clrScheme name="EleConferFinal-website2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EleConferFinal-website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EleConferFinal-website2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EleConferFinal-website2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EleConferFinal-website2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leConferFinal-website2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EleConferFinal-website2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EleConferFinal-website2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EleConferFinal-website2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EleConferFinal-website2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EleConferFinal-website2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HD:Users:heatherwright:Desktop:Zoo Documents:EleConferFinal-website2.ppt</Template>
  <TotalTime>204</TotalTime>
  <Words>2194</Words>
  <Application>Microsoft Office PowerPoint</Application>
  <PresentationFormat>On-screen Show (4:3)</PresentationFormat>
  <Paragraphs>192</Paragraphs>
  <Slides>36</Slides>
  <Notes>35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EleConferFinal-website2</vt:lpstr>
      <vt:lpstr>Document</vt:lpstr>
      <vt:lpstr>我是大象，我骄傲！ Let them be elephants!</vt:lpstr>
      <vt:lpstr>菲尼克斯动物园 The Phoenix Zoo</vt:lpstr>
      <vt:lpstr>尹杜INDU</vt:lpstr>
      <vt:lpstr>瑞巴REBA</vt:lpstr>
      <vt:lpstr>西纳SHEENA</vt:lpstr>
      <vt:lpstr>Behavioral Management Changes 改进行为管理</vt:lpstr>
      <vt:lpstr>Changes to the Exhibit 改进外展区</vt:lpstr>
      <vt:lpstr>Exhibit Changes 改进外展区</vt:lpstr>
      <vt:lpstr>Eliminated bulk feeding from the ground 避免将食物直接堆放在地面</vt:lpstr>
      <vt:lpstr>Deep Sand Bedding in Holding Yard 内舍铺设厚实沙层</vt:lpstr>
      <vt:lpstr>New Wallow新的泥池</vt:lpstr>
      <vt:lpstr>Scratching Post蹭痒桩</vt:lpstr>
      <vt:lpstr>Sandstone Boulders巨型砂岩</vt:lpstr>
      <vt:lpstr>Large Piles of Dirt大型土堆</vt:lpstr>
      <vt:lpstr>New Exhibit Feeders外展区的新喂食器</vt:lpstr>
      <vt:lpstr>Holding Yard Feeders 内舍的喂食器</vt:lpstr>
      <vt:lpstr>Barn Feeders 室内喂食器</vt:lpstr>
      <vt:lpstr>2002</vt:lpstr>
      <vt:lpstr>Training Scope Decreased 降低训练幅度</vt:lpstr>
      <vt:lpstr>Healthcare Revised 调整卫生保健</vt:lpstr>
      <vt:lpstr> Discussion 讨论</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 Special Thanks to our Behavioral Observation Team 特别鸣谢我们的行为观察团队</vt:lpstr>
      <vt:lpstr> Much Appreciation to the Phoenix Zoo Management and the Operations Department Staff for making it all possible 非常感谢菲尼克斯管理及运营部的同事鼎力相助</vt:lpstr>
    </vt:vector>
  </TitlesOfParts>
  <Company>Ҝ</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 them be elephants!</dc:title>
  <dc:creator>Clyde Wright</dc:creator>
  <cp:lastModifiedBy>Eric</cp:lastModifiedBy>
  <cp:revision>30</cp:revision>
  <dcterms:created xsi:type="dcterms:W3CDTF">2006-10-26T17:46:31Z</dcterms:created>
  <dcterms:modified xsi:type="dcterms:W3CDTF">2014-03-16T18:10:46Z</dcterms:modified>
</cp:coreProperties>
</file>