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2" r:id="rId2"/>
    <p:sldId id="289" r:id="rId3"/>
    <p:sldId id="283" r:id="rId4"/>
    <p:sldId id="284" r:id="rId5"/>
    <p:sldId id="298" r:id="rId6"/>
    <p:sldId id="286" r:id="rId7"/>
    <p:sldId id="304" r:id="rId8"/>
    <p:sldId id="301" r:id="rId9"/>
    <p:sldId id="300" r:id="rId10"/>
    <p:sldId id="293" r:id="rId11"/>
    <p:sldId id="292" r:id="rId12"/>
    <p:sldId id="305" r:id="rId13"/>
    <p:sldId id="303" r:id="rId14"/>
    <p:sldId id="287" r:id="rId15"/>
    <p:sldId id="299" r:id="rId16"/>
    <p:sldId id="294" r:id="rId17"/>
    <p:sldId id="297" r:id="rId18"/>
    <p:sldId id="296" r:id="rId19"/>
    <p:sldId id="288" r:id="rId20"/>
    <p:sldId id="291" r:id="rId21"/>
    <p:sldId id="290"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4" autoAdjust="0"/>
    <p:restoredTop sz="94590" autoAdjust="0"/>
  </p:normalViewPr>
  <p:slideViewPr>
    <p:cSldViewPr>
      <p:cViewPr varScale="1">
        <p:scale>
          <a:sx n="80" d="100"/>
          <a:sy n="80" d="100"/>
        </p:scale>
        <p:origin x="-145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8295B16-A0B8-4A3E-B23B-12F5DFAF0497}" type="datetimeFigureOut">
              <a:rPr lang="en-US"/>
              <a:pPr>
                <a:defRPr/>
              </a:pPr>
              <a:t>9/1/2014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8BE24E5-2EDB-423C-88BA-C32AB00367B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ialspace.dial.pipex.com/agarman/bco/behav04.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ialspace.dial.pipex.com/agarman/bco/behav04.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Photo credit: http://www.ebsqart.com/Artist/Tracey-Allyn-Greene/476/Art-Portfolio/Cat-Tails-the-question-mark/48354/</a:t>
            </a:r>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D71A39-E410-4E7F-A3B1-782EEE07A651}" type="slidenum">
              <a:rPr lang="en-US" altLang="en-US" smtClean="0"/>
              <a:pPr/>
              <a:t>2</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Photo credits:</a:t>
            </a:r>
          </a:p>
          <a:p>
            <a:pPr eaLnBrk="1" hangingPunct="1">
              <a:spcBef>
                <a:spcPct val="0"/>
              </a:spcBef>
            </a:pPr>
            <a:r>
              <a:rPr lang="en-US" altLang="en-US" smtClean="0"/>
              <a:t>http://wallpeperhd.com/animal-wallpapers/black-jaguar-cat.html</a:t>
            </a:r>
          </a:p>
          <a:p>
            <a:pPr eaLnBrk="1" hangingPunct="1">
              <a:spcBef>
                <a:spcPct val="0"/>
              </a:spcBef>
            </a:pPr>
            <a:r>
              <a:rPr lang="en-US" altLang="en-US" i="1" smtClean="0">
                <a:hlinkClick r:id="rId3"/>
              </a:rPr>
              <a:t>http://dialspace.dial.pipex.com/agarman/bco/behav04.htm</a:t>
            </a:r>
            <a:endParaRPr lang="en-US" altLang="en-US" i="1" smtClean="0"/>
          </a:p>
          <a:p>
            <a:pPr eaLnBrk="1" hangingPunct="1">
              <a:spcBef>
                <a:spcPct val="0"/>
              </a:spcBef>
            </a:pPr>
            <a:endParaRPr lang="en-US" altLang="en-US" smtClean="0"/>
          </a:p>
          <a:p>
            <a:pPr eaLnBrk="1" hangingPunct="1">
              <a:spcBef>
                <a:spcPct val="0"/>
              </a:spcBef>
            </a:pPr>
            <a:r>
              <a:rPr lang="en-US" altLang="en-US" smtClean="0"/>
              <a:t>http://i.imgur.com/MJfkB5U.png</a:t>
            </a:r>
          </a:p>
          <a:p>
            <a:pPr eaLnBrk="1" hangingPunct="1">
              <a:spcBef>
                <a:spcPct val="0"/>
              </a:spcBef>
            </a:pPr>
            <a:endParaRPr lang="en-US" altLang="en-US" smtClean="0"/>
          </a:p>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AE8197-BC83-431E-A26F-C58E829868AC}" type="slidenum">
              <a:rPr lang="en-US" altLang="en-US" smtClean="0"/>
              <a:pPr/>
              <a:t>3</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Photo credit:</a:t>
            </a:r>
          </a:p>
          <a:p>
            <a:pPr eaLnBrk="1" hangingPunct="1">
              <a:spcBef>
                <a:spcPct val="0"/>
              </a:spcBef>
            </a:pPr>
            <a:r>
              <a:rPr lang="en-US" altLang="en-US" smtClean="0"/>
              <a:t>http://www.nwf.org/news-and-magazines/national-wildlife/animals/archives/2013/apex-predators.aspx</a:t>
            </a:r>
          </a:p>
          <a:p>
            <a:pPr eaLnBrk="1" hangingPunct="1">
              <a:spcBef>
                <a:spcPct val="0"/>
              </a:spcBef>
            </a:pPr>
            <a:r>
              <a:rPr lang="en-US" altLang="en-US" i="1" smtClean="0">
                <a:hlinkClick r:id="rId3"/>
              </a:rPr>
              <a:t>http://dialspace.dial.pipex.com/agarman/bco/behav04.htm</a:t>
            </a:r>
            <a:endParaRPr lang="en-US" altLang="en-US" i="1" smtClean="0"/>
          </a:p>
          <a:p>
            <a:pPr eaLnBrk="1" hangingPunct="1">
              <a:spcBef>
                <a:spcPct val="0"/>
              </a:spcBef>
            </a:pPr>
            <a:r>
              <a:rPr lang="en-US" altLang="en-US" i="1" smtClean="0"/>
              <a:t>http://trapneuterreturn.com/how-to-tnr/resources-trappers-traps/how-to-trap-an-entire-colony/</a:t>
            </a:r>
          </a:p>
          <a:p>
            <a:pPr eaLnBrk="1" hangingPunct="1">
              <a:spcBef>
                <a:spcPct val="0"/>
              </a:spcBef>
            </a:pPr>
            <a:endParaRPr lang="en-US" alt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36518-0624-4474-B85B-AD4F643CAAF5}" type="slidenum">
              <a:rPr lang="en-US" altLang="en-US" smtClean="0"/>
              <a:pPr/>
              <a:t>4</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DE0A88-1803-4B38-B475-E735B4E1D3EC}" type="slidenum">
              <a:rPr lang="en-US" altLang="en-US" smtClean="0"/>
              <a:pPr/>
              <a:t>8</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Photo credit: Martina Wiesner</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FC65C8-9216-43DD-863B-DA60F14E7EF3}" type="slidenum">
              <a:rPr lang="en-US" altLang="en-US" smtClean="0"/>
              <a:pPr/>
              <a:t>11</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D49C33-0A15-4E5C-9C0F-91B25B010446}" type="slidenum">
              <a:rPr lang="en-US" altLang="en-US" smtClean="0"/>
              <a:pPr/>
              <a:t>13</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t>Courtesy of: Hare, V.J.; Rich, B.; and Worley, K.E. Enrichment Gone Wrong!, The Shape of Enrichment</a:t>
            </a:r>
          </a:p>
          <a:p>
            <a:pPr eaLnBrk="1" hangingPunct="1">
              <a:spcBef>
                <a:spcPct val="0"/>
              </a:spcBef>
            </a:pPr>
            <a:r>
              <a:rPr lang="en-US" altLang="en-US" b="1" i="1" smtClean="0"/>
              <a:t>An unsafe hole size for this fishing cat; Flexible rubber feeder ball lodged on a maned wolf’slower jaw. The damage</a:t>
            </a:r>
          </a:p>
          <a:p>
            <a:pPr eaLnBrk="1" hangingPunct="1">
              <a:spcBef>
                <a:spcPct val="0"/>
              </a:spcBef>
            </a:pPr>
            <a:r>
              <a:rPr lang="en-US" altLang="en-US" b="1" i="1" smtClean="0"/>
              <a:t>to these two enrichment items removed from a tiger’s enclosure makes them unsafe. Removing the cloth swallowed by a fishing cat.</a:t>
            </a:r>
            <a:endParaRPr lang="en-US" altLang="en-US" b="1" smtClean="0"/>
          </a:p>
          <a:p>
            <a:endParaRPr lang="en-US" alt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81DDE5-7795-4246-BF41-F7B0585B5659}" type="slidenum">
              <a:rPr lang="en-US" altLang="en-US" smtClean="0"/>
              <a:pPr/>
              <a:t>18</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C88FE-2065-4777-8738-FF141F0D4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9C74E-0F64-426A-BEE6-E2B139840B7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832C66-B0A1-40C0-9B06-5647C425903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6C4081-41B6-4ED2-B6AE-F62CA4EA387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FDF46-1396-47A3-9363-8B79813F3B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2981B3-9142-45CD-8B0B-FEE11CDFA22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FB54E3-ABB8-4573-98D7-5E8EEFC2014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EF73E-463B-4B37-BF49-C48E6D1AC33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AA0558-AD26-4611-872D-0C434AF30F3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EA73F-4DFC-479F-8099-CA038FF81A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7951B2-E49A-48CB-BF62-36F8A94534D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vl1pPr>
          </a:lstStyle>
          <a:p>
            <a:pPr>
              <a:defRPr/>
            </a:pPr>
            <a:fld id="{23D54040-5279-4C08-8376-D4CA4B5044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ss1\PUBLIC\Hilda\Embedded%20Videos\Feline%20videos\Jag%20meat%20pole,%20HT.MOV"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ideo" Target="file:///\\ss1\PUBLIC\Hilda\Embedded%20Videos\Feline%20videos\Cougra%20with%20caracal%20grass%20HT.MOV" TargetMode="External"/><Relationship Id="rId6" Type="http://schemas.openxmlformats.org/officeDocument/2006/relationships/image" Target="../media/image30.jpeg"/><Relationship Id="rId5" Type="http://schemas.openxmlformats.org/officeDocument/2006/relationships/image" Target="../media/image1.png"/><Relationship Id="rId4" Type="http://schemas.openxmlformats.org/officeDocument/2006/relationships/hyperlink" Target="Embedded%20Videos/Feline%20videos/Cougar%20with%20grass.m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file:///\\ss1\PUBLIC\Hilda\Embedded%20Videos\Feline%20videos\Caracal%20with%20phone%20book%20KBJ.MOV" TargetMode="Externa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ialspace.dial.pipex.com/agarman/bco/behav04.ht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tigertribe.net/lion/truly-social-ca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i.imgur.com/MJfkB5U.png"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google.com/url?sa=i&amp;rct=j&amp;q=&amp;esrc=s&amp;frm=1&amp;source=images&amp;cd=&amp;cad=rja&amp;uact=8&amp;docid=eOsbTnX1hpaRxM&amp;tbnid=Cidu2UFCHrc6CM:&amp;ved=0CAUQjRw&amp;url=http://www.nwf.org/news-and-magazines/national-wildlife/animals/archives/2013/apex-predators.aspx&amp;ei=F1VVU97vC8SXyATuzoK4DA&amp;bvm=bv.65058239,d.aWw&amp;psig=AFQjCNFbYmZ5pajMiWJ8RsRD-I8cmoxdlQ&amp;ust=1398187193814038"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ss1\PUBLIC\Hilda\Embedded%20Videos\Feline%20videos\Melon%20tiger,%20HT%20(1).MOV" TargetMode="Externa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file:///Q:\Jpeg\04-06-04\P4060268.JPG"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2051" name="Title 2"/>
          <p:cNvSpPr>
            <a:spLocks noGrp="1"/>
          </p:cNvSpPr>
          <p:nvPr>
            <p:ph type="title"/>
          </p:nvPr>
        </p:nvSpPr>
        <p:spPr/>
        <p:txBody>
          <a:bodyPr/>
          <a:lstStyle/>
          <a:p>
            <a:r>
              <a:rPr lang="en-US" altLang="en-US" smtClean="0"/>
              <a:t>Feline enrichment at the Phoenix Zoo</a:t>
            </a:r>
          </a:p>
        </p:txBody>
      </p:sp>
      <p:sp>
        <p:nvSpPr>
          <p:cNvPr id="2052" name="Content Placeholder 4"/>
          <p:cNvSpPr>
            <a:spLocks noGrp="1"/>
          </p:cNvSpPr>
          <p:nvPr>
            <p:ph idx="1"/>
          </p:nvPr>
        </p:nvSpPr>
        <p:spPr/>
        <p:txBody>
          <a:bodyPr/>
          <a:lstStyle/>
          <a:p>
            <a:pPr marL="0" indent="0">
              <a:buFontTx/>
              <a:buNone/>
            </a:pPr>
            <a:r>
              <a:rPr lang="en-US" altLang="en-US" smtClean="0">
                <a:solidFill>
                  <a:srgbClr val="FF0000"/>
                </a:solidFill>
              </a:rPr>
              <a:t>Need the best picture in here or several really good ones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11267" name="Title 2"/>
          <p:cNvSpPr>
            <a:spLocks noGrp="1"/>
          </p:cNvSpPr>
          <p:nvPr>
            <p:ph type="title"/>
          </p:nvPr>
        </p:nvSpPr>
        <p:spPr>
          <a:xfrm>
            <a:off x="427038" y="0"/>
            <a:ext cx="8229600" cy="1143000"/>
          </a:xfrm>
        </p:spPr>
        <p:txBody>
          <a:bodyPr/>
          <a:lstStyle/>
          <a:p>
            <a:r>
              <a:rPr lang="en-US" altLang="en-US" smtClean="0"/>
              <a:t>Whole prey/carcass feeding</a:t>
            </a:r>
          </a:p>
        </p:txBody>
      </p:sp>
      <p:pic>
        <p:nvPicPr>
          <p:cNvPr id="40962" name="Picture 2" descr="Q:\BE pictures\CORDATA\VERTEBRATA\Mammalia\Carnivora New\Felidae\Pantherinae\Panthera\Panthera tigris (tiger)\Whole prey\Pigeon, S.R..JPG"/>
          <p:cNvPicPr>
            <a:picLocks noChangeAspect="1" noChangeArrowheads="1"/>
          </p:cNvPicPr>
          <p:nvPr/>
        </p:nvPicPr>
        <p:blipFill>
          <a:blip r:embed="rId3" cstate="print"/>
          <a:srcRect/>
          <a:stretch>
            <a:fillRect/>
          </a:stretch>
        </p:blipFill>
        <p:spPr bwMode="auto">
          <a:xfrm>
            <a:off x="4572000" y="1257300"/>
            <a:ext cx="4325938" cy="2895600"/>
          </a:xfrm>
          <a:prstGeom prst="rect">
            <a:avLst/>
          </a:prstGeom>
          <a:ln>
            <a:noFill/>
          </a:ln>
          <a:effectLst>
            <a:softEdge rad="112500"/>
          </a:effectLst>
          <a:extLst>
            <a:ext uri="{909E8E84-426E-40DD-AFC4-6F175D3DCCD1}"/>
          </a:extLst>
        </p:spPr>
      </p:pic>
      <p:pic>
        <p:nvPicPr>
          <p:cNvPr id="40963" name="Picture 3" descr="Q:\BE pictures\CORDATA\VERTEBRATA\Mammalia\Carnivora New\Felidae\Pantherinae\Panthera\Panthera tigris (tiger)\Carcasse.jpg"/>
          <p:cNvPicPr>
            <a:picLocks noChangeAspect="1" noChangeArrowheads="1"/>
          </p:cNvPicPr>
          <p:nvPr/>
        </p:nvPicPr>
        <p:blipFill>
          <a:blip r:embed="rId4" cstate="print"/>
          <a:srcRect/>
          <a:stretch>
            <a:fillRect/>
          </a:stretch>
        </p:blipFill>
        <p:spPr bwMode="auto">
          <a:xfrm>
            <a:off x="152400" y="1371600"/>
            <a:ext cx="4064000" cy="3048000"/>
          </a:xfrm>
          <a:prstGeom prst="rect">
            <a:avLst/>
          </a:prstGeom>
          <a:ln>
            <a:noFill/>
          </a:ln>
          <a:effectLst>
            <a:softEdge rad="112500"/>
          </a:effectLst>
          <a:extLst>
            <a:ext uri="{909E8E84-426E-40DD-AFC4-6F175D3DCCD1}"/>
          </a:extLst>
        </p:spPr>
      </p:pic>
      <p:pic>
        <p:nvPicPr>
          <p:cNvPr id="40964" name="Picture 4" descr="Q:\BE pictures\CORDATA\VERTEBRATA\Mammalia\Carnivora New\Felidae\Pantherinae\Panthera\Panthera onca (jaguar)\Salmon\DSC00008.JPG"/>
          <p:cNvPicPr>
            <a:picLocks noChangeAspect="1" noChangeArrowheads="1"/>
          </p:cNvPicPr>
          <p:nvPr/>
        </p:nvPicPr>
        <p:blipFill>
          <a:blip r:embed="rId5" cstate="print"/>
          <a:srcRect/>
          <a:stretch>
            <a:fillRect/>
          </a:stretch>
        </p:blipFill>
        <p:spPr bwMode="auto">
          <a:xfrm>
            <a:off x="1676400" y="4038600"/>
            <a:ext cx="3606800" cy="2705100"/>
          </a:xfrm>
          <a:prstGeom prst="rect">
            <a:avLst/>
          </a:prstGeom>
          <a:ln>
            <a:noFill/>
          </a:ln>
          <a:effectLst>
            <a:softEdge rad="112500"/>
          </a:effectLst>
          <a:extLst>
            <a:ext uri="{909E8E84-426E-40DD-AFC4-6F175D3DCCD1}"/>
          </a:extLst>
        </p:spPr>
      </p:pic>
      <p:sp>
        <p:nvSpPr>
          <p:cNvPr id="11271" name="Content Placeholder 1"/>
          <p:cNvSpPr>
            <a:spLocks noGrp="1"/>
          </p:cNvSpPr>
          <p:nvPr>
            <p:ph idx="1"/>
          </p:nvPr>
        </p:nvSpPr>
        <p:spPr>
          <a:xfrm>
            <a:off x="5897563" y="4876800"/>
            <a:ext cx="1676400" cy="1676400"/>
          </a:xfrm>
        </p:spPr>
        <p:txBody>
          <a:bodyPr/>
          <a:lstStyle/>
          <a:p>
            <a:pPr marL="0" indent="0">
              <a:buFontTx/>
              <a:buNone/>
            </a:pPr>
            <a:r>
              <a:rPr lang="en-US" altLang="en-US" sz="1600" smtClean="0"/>
              <a:t>Horse meat</a:t>
            </a:r>
          </a:p>
          <a:p>
            <a:pPr marL="0" indent="0">
              <a:buFontTx/>
              <a:buNone/>
            </a:pPr>
            <a:r>
              <a:rPr lang="en-US" altLang="en-US" sz="1600" smtClean="0"/>
              <a:t>Pigeon</a:t>
            </a:r>
          </a:p>
          <a:p>
            <a:pPr marL="0" indent="0">
              <a:buFontTx/>
              <a:buNone/>
            </a:pPr>
            <a:r>
              <a:rPr lang="en-US" altLang="en-US" sz="1600" smtClean="0"/>
              <a:t>Quail</a:t>
            </a:r>
          </a:p>
          <a:p>
            <a:pPr marL="0" indent="0">
              <a:buFontTx/>
              <a:buNone/>
            </a:pPr>
            <a:r>
              <a:rPr lang="en-US" altLang="en-US" sz="1600" smtClean="0"/>
              <a:t>Salmon</a:t>
            </a:r>
          </a:p>
          <a:p>
            <a:pPr marL="0" indent="0">
              <a:buFontTx/>
              <a:buNone/>
            </a:pPr>
            <a:r>
              <a:rPr lang="en-US" altLang="en-US" sz="1600" smtClean="0"/>
              <a:t>Etc. </a:t>
            </a:r>
          </a:p>
          <a:p>
            <a:pPr marL="0" indent="0">
              <a:buFontTx/>
              <a:buNone/>
            </a:pPr>
            <a:endParaRPr lang="en-US" altLang="en-US" sz="160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12291" name="Title 2"/>
          <p:cNvSpPr>
            <a:spLocks noGrp="1"/>
          </p:cNvSpPr>
          <p:nvPr>
            <p:ph type="title"/>
          </p:nvPr>
        </p:nvSpPr>
        <p:spPr>
          <a:xfrm>
            <a:off x="76200" y="-34925"/>
            <a:ext cx="8915400" cy="1143000"/>
          </a:xfrm>
        </p:spPr>
        <p:txBody>
          <a:bodyPr/>
          <a:lstStyle/>
          <a:p>
            <a:r>
              <a:rPr lang="en-US" altLang="en-US" sz="3600" smtClean="0"/>
              <a:t>Frozen products to extend foraging time</a:t>
            </a:r>
          </a:p>
        </p:txBody>
      </p:sp>
      <p:pic>
        <p:nvPicPr>
          <p:cNvPr id="20485" name="Picture 3" descr="Q:\BE pictures\CORDATA\VERTEBRATA\Mammalia\Carnivora New\Felidae\Pantherinae\Panthera\Panthera tigris (tiger)\Ice\p1170108.jpg"/>
          <p:cNvPicPr>
            <a:picLocks noChangeAspect="1" noChangeArrowheads="1"/>
          </p:cNvPicPr>
          <p:nvPr/>
        </p:nvPicPr>
        <p:blipFill>
          <a:blip r:embed="rId4" cstate="print">
            <a:extLst>
              <a:ext uri="{28A0092B-C50C-407E-A947-70E740481C1C}"/>
            </a:extLst>
          </a:blip>
          <a:srcRect/>
          <a:stretch>
            <a:fillRect/>
          </a:stretch>
        </p:blipFill>
        <p:spPr bwMode="auto">
          <a:xfrm>
            <a:off x="5181600" y="4286250"/>
            <a:ext cx="3327400" cy="2495550"/>
          </a:xfrm>
          <a:prstGeom prst="rect">
            <a:avLst/>
          </a:prstGeom>
          <a:ln>
            <a:noFill/>
          </a:ln>
          <a:effectLst>
            <a:softEdge rad="112500"/>
          </a:effectLst>
          <a:extLst>
            <a:ext uri="{909E8E84-426E-40DD-AFC4-6F175D3DCCD1}"/>
            <a:ext uri="{91240B29-F687-4F45-9708-019B960494DF}"/>
          </a:extLst>
        </p:spPr>
      </p:pic>
      <p:pic>
        <p:nvPicPr>
          <p:cNvPr id="20486" name="Picture 4" descr="Q:\BE pictures\CORDATA\VERTEBRATA\Mammalia\Carnivora New\Felidae\Pantherinae\Panthera\Panthera onca (jaguar)\Blood Treat\DSC01454.JPG"/>
          <p:cNvPicPr>
            <a:picLocks noChangeAspect="1" noChangeArrowheads="1"/>
          </p:cNvPicPr>
          <p:nvPr/>
        </p:nvPicPr>
        <p:blipFill>
          <a:blip r:embed="rId5" cstate="print">
            <a:extLst>
              <a:ext uri="{28A0092B-C50C-407E-A947-70E740481C1C}"/>
            </a:extLst>
          </a:blip>
          <a:srcRect/>
          <a:stretch>
            <a:fillRect/>
          </a:stretch>
        </p:blipFill>
        <p:spPr bwMode="auto">
          <a:xfrm>
            <a:off x="4800600" y="1066006"/>
            <a:ext cx="3964058" cy="2973388"/>
          </a:xfrm>
          <a:prstGeom prst="rect">
            <a:avLst/>
          </a:prstGeom>
          <a:ln>
            <a:noFill/>
          </a:ln>
          <a:effectLst>
            <a:softEdge rad="112500"/>
          </a:effectLst>
          <a:extLst>
            <a:ext uri="{909E8E84-426E-40DD-AFC4-6F175D3DCCD1}"/>
            <a:ext uri="{91240B29-F687-4F45-9708-019B960494DF}"/>
          </a:extLst>
        </p:spPr>
      </p:pic>
      <p:pic>
        <p:nvPicPr>
          <p:cNvPr id="7" name="Picture 3" descr="Q:\BE pictures\CORDATA\VERTEBRATA\Mammalia\Carnivora New\Felidae\Felinae\Leopardus (American spotted cats)\Leopardus pardalis (ocelot)\Snow- S.R\Snow alligator, S.R\P  0003.JPG"/>
          <p:cNvPicPr>
            <a:picLocks noChangeAspect="1" noChangeArrowheads="1"/>
          </p:cNvPicPr>
          <p:nvPr/>
        </p:nvPicPr>
        <p:blipFill>
          <a:blip r:embed="rId6" cstate="print">
            <a:extLst>
              <a:ext uri="{28A0092B-C50C-407E-A947-70E740481C1C}"/>
            </a:extLst>
          </a:blip>
          <a:srcRect/>
          <a:stretch>
            <a:fillRect/>
          </a:stretch>
        </p:blipFill>
        <p:spPr bwMode="auto">
          <a:xfrm>
            <a:off x="205907" y="990600"/>
            <a:ext cx="4222750" cy="3124200"/>
          </a:xfrm>
          <a:prstGeom prst="rect">
            <a:avLst/>
          </a:prstGeom>
          <a:ln>
            <a:noFill/>
          </a:ln>
          <a:effectLst>
            <a:softEdge rad="112500"/>
          </a:effectLst>
          <a:extLst>
            <a:ext uri="{909E8E84-426E-40DD-AFC4-6F175D3DCCD1}"/>
            <a:ext uri="{91240B29-F687-4F45-9708-019B960494DF}"/>
          </a:extLst>
        </p:spPr>
      </p:pic>
      <p:pic>
        <p:nvPicPr>
          <p:cNvPr id="20487" name="Picture 7" descr="Q:\BE pictures\CORDATA\VERTEBRATA\Mammalia\Carnivora New\Felidae\Felinae\Puma\Puma concolor (cougar, mountain lion, or puma)\Ice Treats\Ice treats.jpg"/>
          <p:cNvPicPr>
            <a:picLocks noChangeAspect="1" noChangeArrowheads="1"/>
          </p:cNvPicPr>
          <p:nvPr/>
        </p:nvPicPr>
        <p:blipFill>
          <a:blip r:embed="rId7" cstate="print">
            <a:extLst>
              <a:ext uri="{28A0092B-C50C-407E-A947-70E740481C1C}"/>
            </a:extLst>
          </a:blip>
          <a:srcRect/>
          <a:stretch>
            <a:fillRect/>
          </a:stretch>
        </p:blipFill>
        <p:spPr bwMode="auto">
          <a:xfrm>
            <a:off x="2317282" y="4161905"/>
            <a:ext cx="2457450" cy="2680855"/>
          </a:xfrm>
          <a:prstGeom prst="rect">
            <a:avLst/>
          </a:prstGeom>
          <a:ln>
            <a:noFill/>
          </a:ln>
          <a:effectLst>
            <a:softEdge rad="112500"/>
          </a:effectLst>
          <a:extLst>
            <a:ext uri="{909E8E84-426E-40DD-AFC4-6F175D3DCCD1}"/>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13315" name="Title 2"/>
          <p:cNvSpPr>
            <a:spLocks noGrp="1"/>
          </p:cNvSpPr>
          <p:nvPr>
            <p:ph type="title"/>
          </p:nvPr>
        </p:nvSpPr>
        <p:spPr>
          <a:xfrm>
            <a:off x="457200" y="-4763"/>
            <a:ext cx="8229600" cy="1143001"/>
          </a:xfrm>
        </p:spPr>
        <p:txBody>
          <a:bodyPr/>
          <a:lstStyle/>
          <a:p>
            <a:r>
              <a:rPr lang="en-US" altLang="en-US" smtClean="0"/>
              <a:t>Extreme physical abilities </a:t>
            </a:r>
          </a:p>
        </p:txBody>
      </p:sp>
      <p:sp>
        <p:nvSpPr>
          <p:cNvPr id="13316" name="Content Placeholder 4"/>
          <p:cNvSpPr>
            <a:spLocks noGrp="1"/>
          </p:cNvSpPr>
          <p:nvPr>
            <p:ph idx="1"/>
          </p:nvPr>
        </p:nvSpPr>
        <p:spPr>
          <a:xfrm>
            <a:off x="304800" y="990600"/>
            <a:ext cx="3048000" cy="762000"/>
          </a:xfrm>
        </p:spPr>
        <p:txBody>
          <a:bodyPr/>
          <a:lstStyle/>
          <a:p>
            <a:pPr marL="0" indent="0">
              <a:buFontTx/>
              <a:buNone/>
            </a:pPr>
            <a:r>
              <a:rPr lang="en-US" altLang="en-US" sz="1600" smtClean="0"/>
              <a:t>Agile, flexible, adaptable, etc.</a:t>
            </a:r>
          </a:p>
          <a:p>
            <a:pPr marL="0" indent="0">
              <a:buFontTx/>
              <a:buNone/>
            </a:pPr>
            <a:r>
              <a:rPr lang="en-US" altLang="en-US" sz="1600" smtClean="0"/>
              <a:t>Set the bars high! </a:t>
            </a:r>
          </a:p>
          <a:p>
            <a:pPr marL="0" indent="0">
              <a:buFontTx/>
              <a:buNone/>
            </a:pPr>
            <a:r>
              <a:rPr lang="en-US" altLang="en-US" sz="1600" smtClean="0">
                <a:solidFill>
                  <a:srgbClr val="FF0000"/>
                </a:solidFill>
              </a:rPr>
              <a:t>Video</a:t>
            </a:r>
          </a:p>
        </p:txBody>
      </p:sp>
      <p:pic>
        <p:nvPicPr>
          <p:cNvPr id="4" name="Jag meat pole, HT.MOV">
            <a:hlinkClick r:id="" action="ppaction://media"/>
          </p:cNvPr>
          <p:cNvPicPr>
            <a:picLocks noRot="1" noChangeAspect="1"/>
          </p:cNvPicPr>
          <p:nvPr>
            <a:videoFile r:link="rId1"/>
          </p:nvPr>
        </p:nvPicPr>
        <p:blipFill>
          <a:blip r:embed="rId4" cstate="print"/>
          <a:srcRect/>
          <a:stretch>
            <a:fillRect/>
          </a:stretch>
        </p:blipFill>
        <p:spPr bwMode="auto">
          <a:xfrm>
            <a:off x="147638" y="1852613"/>
            <a:ext cx="8848725" cy="4976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mi-ResViewSizer_fullimg" descr="http://fc02.deviantart.net/fs16/f/2007/223/b/4/old_crackly_parchment_texture_by_Teeth_Man.png">
            <a:hlinkClick r:id="rId4" action="ppaction://hlinkfile"/>
          </p:cNvPr>
          <p:cNvPicPr>
            <a:picLocks/>
          </p:cNvPicPr>
          <p:nvPr/>
        </p:nvPicPr>
        <p:blipFill>
          <a:blip r:embed="rId5" cstate="print"/>
          <a:srcRect/>
          <a:stretch>
            <a:fillRect/>
          </a:stretch>
        </p:blipFill>
        <p:spPr bwMode="auto">
          <a:xfrm>
            <a:off x="0" y="-1588"/>
            <a:ext cx="9144000" cy="6859588"/>
          </a:xfrm>
          <a:prstGeom prst="rect">
            <a:avLst/>
          </a:prstGeom>
          <a:noFill/>
          <a:ln w="9525">
            <a:noFill/>
            <a:miter lim="800000"/>
            <a:headEnd/>
            <a:tailEnd/>
          </a:ln>
        </p:spPr>
      </p:pic>
      <p:sp>
        <p:nvSpPr>
          <p:cNvPr id="14339" name="Title 2"/>
          <p:cNvSpPr>
            <a:spLocks noGrp="1"/>
          </p:cNvSpPr>
          <p:nvPr>
            <p:ph type="title"/>
          </p:nvPr>
        </p:nvSpPr>
        <p:spPr>
          <a:xfrm>
            <a:off x="457200" y="20638"/>
            <a:ext cx="8229600" cy="1143000"/>
          </a:xfrm>
        </p:spPr>
        <p:txBody>
          <a:bodyPr/>
          <a:lstStyle/>
          <a:p>
            <a:r>
              <a:rPr lang="en-US" altLang="en-US" smtClean="0"/>
              <a:t>They rely on smelling</a:t>
            </a:r>
          </a:p>
        </p:txBody>
      </p:sp>
      <p:sp>
        <p:nvSpPr>
          <p:cNvPr id="14340" name="Content Placeholder 4"/>
          <p:cNvSpPr>
            <a:spLocks noGrp="1"/>
          </p:cNvSpPr>
          <p:nvPr>
            <p:ph idx="1"/>
          </p:nvPr>
        </p:nvSpPr>
        <p:spPr>
          <a:xfrm>
            <a:off x="381000" y="990600"/>
            <a:ext cx="8153400" cy="609600"/>
          </a:xfrm>
        </p:spPr>
        <p:txBody>
          <a:bodyPr/>
          <a:lstStyle/>
          <a:p>
            <a:pPr marL="0" indent="0">
              <a:buFontTx/>
              <a:buNone/>
            </a:pPr>
            <a:r>
              <a:rPr lang="en-US" altLang="en-US" sz="1600" smtClean="0"/>
              <a:t>Cats can easily identify the odor of catnip when its concentration is 1 part per billion! </a:t>
            </a:r>
          </a:p>
          <a:p>
            <a:pPr marL="0" indent="0">
              <a:buFontTx/>
              <a:buNone/>
            </a:pPr>
            <a:r>
              <a:rPr lang="en-US" altLang="en-US" sz="1600" smtClean="0"/>
              <a:t>Kittens are born deaf and blind but their sense of smell is already sharp and working</a:t>
            </a:r>
          </a:p>
        </p:txBody>
      </p:sp>
      <p:pic>
        <p:nvPicPr>
          <p:cNvPr id="14341" name="Picture 5" descr="Q:\BE pictures\CORDATA\VERTEBRATA\Mammalia\Carnivora New\Felidae\Felinae\Leopardus (American spotted cats)\Leopardus pardalis (ocelot)\Ocelot painting,H.T\DSC00025.JPG"/>
          <p:cNvPicPr>
            <a:picLocks noChangeAspect="1" noChangeArrowheads="1"/>
          </p:cNvPicPr>
          <p:nvPr/>
        </p:nvPicPr>
        <p:blipFill>
          <a:blip r:embed="rId6" cstate="print"/>
          <a:srcRect/>
          <a:stretch>
            <a:fillRect/>
          </a:stretch>
        </p:blipFill>
        <p:spPr bwMode="auto">
          <a:xfrm>
            <a:off x="6705600" y="1739900"/>
            <a:ext cx="2251075" cy="1687513"/>
          </a:xfrm>
          <a:prstGeom prst="rect">
            <a:avLst/>
          </a:prstGeom>
          <a:noFill/>
          <a:ln w="9525">
            <a:noFill/>
            <a:miter lim="800000"/>
            <a:headEnd/>
            <a:tailEnd/>
          </a:ln>
        </p:spPr>
      </p:pic>
      <p:sp>
        <p:nvSpPr>
          <p:cNvPr id="14342" name="TextBox 1"/>
          <p:cNvSpPr txBox="1">
            <a:spLocks noChangeArrowheads="1"/>
          </p:cNvSpPr>
          <p:nvPr/>
        </p:nvSpPr>
        <p:spPr bwMode="auto">
          <a:xfrm>
            <a:off x="6705600" y="4191000"/>
            <a:ext cx="2357438" cy="1754188"/>
          </a:xfrm>
          <a:prstGeom prst="rect">
            <a:avLst/>
          </a:prstGeom>
          <a:noFill/>
          <a:ln w="9525">
            <a:noFill/>
            <a:miter lim="800000"/>
            <a:headEnd/>
            <a:tailEnd/>
          </a:ln>
        </p:spPr>
        <p:txBody>
          <a:bodyPr>
            <a:spAutoFit/>
          </a:bodyPr>
          <a:lstStyle/>
          <a:p>
            <a:r>
              <a:rPr lang="en-US" altLang="en-US"/>
              <a:t>Herbs (fresh or dry)</a:t>
            </a:r>
          </a:p>
          <a:p>
            <a:r>
              <a:rPr lang="en-US" altLang="en-US"/>
              <a:t>Fragrances</a:t>
            </a:r>
          </a:p>
          <a:p>
            <a:r>
              <a:rPr lang="en-US" altLang="en-US"/>
              <a:t>Extracts</a:t>
            </a:r>
          </a:p>
          <a:p>
            <a:r>
              <a:rPr lang="en-US" altLang="en-US"/>
              <a:t>“Christmas trees”</a:t>
            </a:r>
          </a:p>
          <a:p>
            <a:r>
              <a:rPr lang="en-US" altLang="en-US"/>
              <a:t>Paints</a:t>
            </a:r>
          </a:p>
          <a:p>
            <a:r>
              <a:rPr lang="en-US" altLang="en-US"/>
              <a:t>Etc.</a:t>
            </a:r>
          </a:p>
        </p:txBody>
      </p:sp>
      <p:pic>
        <p:nvPicPr>
          <p:cNvPr id="2" name="Cougra with caracal grass HT.MOV">
            <a:hlinkClick r:id="" action="ppaction://media"/>
          </p:cNvPr>
          <p:cNvPicPr>
            <a:picLocks noRot="1" noChangeAspect="1"/>
          </p:cNvPicPr>
          <p:nvPr>
            <a:videoFile r:link="rId1"/>
          </p:nvPr>
        </p:nvPicPr>
        <p:blipFill>
          <a:blip r:embed="rId7" cstate="print"/>
          <a:srcRect/>
          <a:stretch>
            <a:fillRect/>
          </a:stretch>
        </p:blipFill>
        <p:spPr bwMode="auto">
          <a:xfrm>
            <a:off x="76200" y="2584450"/>
            <a:ext cx="6502400" cy="3657600"/>
          </a:xfrm>
          <a:prstGeom prst="rect">
            <a:avLst/>
          </a:prstGeom>
          <a:noFill/>
          <a:ln w="9525">
            <a:noFill/>
            <a:miter lim="800000"/>
            <a:headEnd/>
            <a:tailEnd/>
          </a:ln>
        </p:spPr>
      </p:pic>
      <p:sp>
        <p:nvSpPr>
          <p:cNvPr id="14344" name="TextBox 2"/>
          <p:cNvSpPr txBox="1">
            <a:spLocks noChangeArrowheads="1"/>
          </p:cNvSpPr>
          <p:nvPr/>
        </p:nvSpPr>
        <p:spPr bwMode="auto">
          <a:xfrm>
            <a:off x="152400" y="2209800"/>
            <a:ext cx="838200" cy="369888"/>
          </a:xfrm>
          <a:prstGeom prst="rect">
            <a:avLst/>
          </a:prstGeom>
          <a:noFill/>
          <a:ln w="9525">
            <a:noFill/>
            <a:miter lim="800000"/>
            <a:headEnd/>
            <a:tailEnd/>
          </a:ln>
        </p:spPr>
        <p:txBody>
          <a:bodyPr>
            <a:spAutoFit/>
          </a:bodyPr>
          <a:lstStyle/>
          <a:p>
            <a:r>
              <a:rPr lang="en-US" altLang="en-US">
                <a:solidFill>
                  <a:srgbClr val="FF0000"/>
                </a:solidFill>
              </a:rPr>
              <a:t>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15363" name="Title 2"/>
          <p:cNvSpPr>
            <a:spLocks noGrp="1"/>
          </p:cNvSpPr>
          <p:nvPr>
            <p:ph type="title"/>
          </p:nvPr>
        </p:nvSpPr>
        <p:spPr>
          <a:xfrm>
            <a:off x="381000" y="-1588"/>
            <a:ext cx="8229600" cy="1143001"/>
          </a:xfrm>
        </p:spPr>
        <p:txBody>
          <a:bodyPr/>
          <a:lstStyle/>
          <a:p>
            <a:r>
              <a:rPr lang="en-US" altLang="en-US" smtClean="0"/>
              <a:t>Territorial animals</a:t>
            </a:r>
          </a:p>
        </p:txBody>
      </p:sp>
      <p:sp>
        <p:nvSpPr>
          <p:cNvPr id="18436" name="Content Placeholder 1"/>
          <p:cNvSpPr>
            <a:spLocks noGrp="1"/>
          </p:cNvSpPr>
          <p:nvPr>
            <p:ph idx="1"/>
          </p:nvPr>
        </p:nvSpPr>
        <p:spPr>
          <a:xfrm>
            <a:off x="228600" y="1143000"/>
            <a:ext cx="8686800" cy="3505200"/>
          </a:xfrm>
        </p:spPr>
        <p:txBody>
          <a:bodyPr/>
          <a:lstStyle/>
          <a:p>
            <a:pPr marL="0" indent="0">
              <a:buFontTx/>
              <a:buNone/>
              <a:defRPr/>
            </a:pPr>
            <a:r>
              <a:rPr lang="en-US" altLang="en-US" sz="1600" dirty="0"/>
              <a:t>S</a:t>
            </a:r>
            <a:r>
              <a:rPr lang="en-US" altLang="en-US" sz="1600" dirty="0" smtClean="0"/>
              <a:t>cent glands along the tail, on each side of forehead, around mouth, on chin and cheeks, on back and underside of their front paws to mark territory.</a:t>
            </a:r>
          </a:p>
          <a:p>
            <a:pPr marL="0" indent="0">
              <a:buFontTx/>
              <a:buNone/>
              <a:defRPr/>
            </a:pPr>
            <a:r>
              <a:rPr lang="en-US" sz="1600" dirty="0"/>
              <a:t>Cats mark their territory by</a:t>
            </a:r>
            <a:r>
              <a:rPr lang="en-US" sz="1600" dirty="0" smtClean="0"/>
              <a:t>:</a:t>
            </a:r>
            <a:r>
              <a:rPr lang="en-US" sz="1600" dirty="0"/>
              <a:t> </a:t>
            </a:r>
          </a:p>
          <a:p>
            <a:pPr>
              <a:defRPr/>
            </a:pPr>
            <a:r>
              <a:rPr lang="en-US" sz="1600" dirty="0"/>
              <a:t>Scratching (leaving visual as well as a scent marks) </a:t>
            </a:r>
          </a:p>
          <a:p>
            <a:pPr>
              <a:defRPr/>
            </a:pPr>
            <a:r>
              <a:rPr lang="en-US" sz="1600" dirty="0" smtClean="0"/>
              <a:t>Urine spraying </a:t>
            </a:r>
            <a:endParaRPr lang="en-US" sz="1600" dirty="0"/>
          </a:p>
          <a:p>
            <a:pPr>
              <a:defRPr/>
            </a:pPr>
            <a:r>
              <a:rPr lang="en-US" sz="1600" dirty="0"/>
              <a:t>F</a:t>
            </a:r>
            <a:r>
              <a:rPr lang="en-US" sz="1600" dirty="0" smtClean="0"/>
              <a:t>eces </a:t>
            </a:r>
            <a:endParaRPr lang="en-US" sz="1600" dirty="0"/>
          </a:p>
          <a:p>
            <a:pPr>
              <a:defRPr/>
            </a:pPr>
            <a:r>
              <a:rPr lang="en-US" sz="1600" dirty="0"/>
              <a:t>Rubbing </a:t>
            </a:r>
          </a:p>
          <a:p>
            <a:pPr>
              <a:defRPr/>
            </a:pPr>
            <a:endParaRPr lang="en-US" sz="1600" dirty="0" smtClean="0"/>
          </a:p>
          <a:p>
            <a:pPr marL="0" indent="0">
              <a:buFontTx/>
              <a:buNone/>
              <a:defRPr/>
            </a:pPr>
            <a:r>
              <a:rPr lang="en-US" sz="1600" dirty="0" smtClean="0"/>
              <a:t>To prevent destructive behaviors provide: </a:t>
            </a:r>
          </a:p>
          <a:p>
            <a:pPr>
              <a:defRPr/>
            </a:pPr>
            <a:r>
              <a:rPr lang="en-US" sz="1600" dirty="0" smtClean="0"/>
              <a:t>Logs </a:t>
            </a:r>
          </a:p>
          <a:p>
            <a:pPr>
              <a:defRPr/>
            </a:pPr>
            <a:r>
              <a:rPr lang="en-US" sz="1600" dirty="0" smtClean="0"/>
              <a:t>Scratching posts</a:t>
            </a:r>
          </a:p>
          <a:p>
            <a:pPr>
              <a:defRPr/>
            </a:pPr>
            <a:r>
              <a:rPr lang="en-US" sz="1600" dirty="0" smtClean="0"/>
              <a:t>Destroyable toys</a:t>
            </a:r>
            <a:endParaRPr lang="en-US" altLang="en-US" sz="1200" dirty="0" smtClean="0"/>
          </a:p>
        </p:txBody>
      </p:sp>
      <p:sp>
        <p:nvSpPr>
          <p:cNvPr id="15365" name="Rectangle 1"/>
          <p:cNvSpPr>
            <a:spLocks noChangeArrowheads="1"/>
          </p:cNvSpPr>
          <p:nvPr/>
        </p:nvSpPr>
        <p:spPr bwMode="auto">
          <a:xfrm>
            <a:off x="3733800" y="4572000"/>
            <a:ext cx="4572000" cy="862013"/>
          </a:xfrm>
          <a:prstGeom prst="rect">
            <a:avLst/>
          </a:prstGeom>
          <a:noFill/>
          <a:ln w="9525">
            <a:noFill/>
            <a:miter lim="800000"/>
            <a:headEnd/>
            <a:tailEnd/>
          </a:ln>
        </p:spPr>
        <p:txBody>
          <a:bodyPr>
            <a:spAutoFit/>
          </a:bodyPr>
          <a:lstStyle/>
          <a:p>
            <a:r>
              <a:rPr lang="en-US" altLang="en-US">
                <a:solidFill>
                  <a:srgbClr val="FF0000"/>
                </a:solidFill>
              </a:rPr>
              <a:t>Need video, pics of scratching post, poles, animals urine marking, destroying things</a:t>
            </a:r>
          </a:p>
          <a:p>
            <a:endParaRPr lang="en-US" altLang="en-US" sz="14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16387" name="Title 2"/>
          <p:cNvSpPr>
            <a:spLocks noGrp="1"/>
          </p:cNvSpPr>
          <p:nvPr>
            <p:ph type="title"/>
          </p:nvPr>
        </p:nvSpPr>
        <p:spPr>
          <a:xfrm>
            <a:off x="457200" y="-26988"/>
            <a:ext cx="8229600" cy="1143001"/>
          </a:xfrm>
        </p:spPr>
        <p:txBody>
          <a:bodyPr/>
          <a:lstStyle/>
          <a:p>
            <a:r>
              <a:rPr lang="en-US" altLang="en-US" smtClean="0"/>
              <a:t>Playful animals</a:t>
            </a:r>
          </a:p>
        </p:txBody>
      </p:sp>
      <p:pic>
        <p:nvPicPr>
          <p:cNvPr id="35842" name="Picture 2" descr="Q:\BE pictures\CORDATA\VERTEBRATA\Mammalia\Carnivora New\Felidae\Pantherinae\Panthera\Panthera leo (lion)\Iglu\Iglu2, lion, S.R..JPG"/>
          <p:cNvPicPr>
            <a:picLocks noChangeAspect="1" noChangeArrowheads="1"/>
          </p:cNvPicPr>
          <p:nvPr/>
        </p:nvPicPr>
        <p:blipFill>
          <a:blip r:embed="rId4" cstate="print"/>
          <a:srcRect/>
          <a:stretch>
            <a:fillRect/>
          </a:stretch>
        </p:blipFill>
        <p:spPr bwMode="auto">
          <a:xfrm>
            <a:off x="152400" y="914473"/>
            <a:ext cx="5181600" cy="3468793"/>
          </a:xfrm>
          <a:prstGeom prst="rect">
            <a:avLst/>
          </a:prstGeom>
          <a:ln>
            <a:noFill/>
          </a:ln>
          <a:effectLst>
            <a:softEdge rad="112500"/>
          </a:effectLst>
          <a:extLst>
            <a:ext uri="{909E8E84-426E-40DD-AFC4-6F175D3DCCD1}"/>
          </a:extLst>
        </p:spPr>
      </p:pic>
      <p:pic>
        <p:nvPicPr>
          <p:cNvPr id="14342" name="Picture 4" descr="Q:\BE pictures\CORDATA\VERTEBRATA\Mammalia\Carnivora New\Felidae\Pantherinae\Panthera\Panthera tigris (tiger)\Box\Hannah 2.jpg"/>
          <p:cNvPicPr>
            <a:picLocks noChangeAspect="1" noChangeArrowheads="1"/>
          </p:cNvPicPr>
          <p:nvPr/>
        </p:nvPicPr>
        <p:blipFill>
          <a:blip r:embed="rId5" cstate="print">
            <a:extLst>
              <a:ext uri="{28A0092B-C50C-407E-A947-70E740481C1C}"/>
            </a:extLst>
          </a:blip>
          <a:srcRect/>
          <a:stretch>
            <a:fillRect/>
          </a:stretch>
        </p:blipFill>
        <p:spPr bwMode="auto">
          <a:xfrm>
            <a:off x="2816459" y="3554129"/>
            <a:ext cx="3149600" cy="2362200"/>
          </a:xfrm>
          <a:prstGeom prst="rect">
            <a:avLst/>
          </a:prstGeom>
          <a:ln>
            <a:noFill/>
          </a:ln>
          <a:effectLst>
            <a:softEdge rad="112500"/>
          </a:effectLst>
          <a:extLst>
            <a:ext uri="{909E8E84-426E-40DD-AFC4-6F175D3DCCD1}"/>
            <a:ext uri="{91240B29-F687-4F45-9708-019B960494DF}"/>
          </a:extLst>
        </p:spPr>
      </p:pic>
      <p:pic>
        <p:nvPicPr>
          <p:cNvPr id="7" name="Picture 3" descr="Q:\BE pictures\CORDATA\VERTEBRATA\Mammalia\Carnivora New\Felidae\Pantherinae\Panthera\Panthera leo (lion)\Ball\Lion with jungle ball.JPG"/>
          <p:cNvPicPr>
            <a:picLocks noChangeAspect="1" noChangeArrowheads="1"/>
          </p:cNvPicPr>
          <p:nvPr/>
        </p:nvPicPr>
        <p:blipFill>
          <a:blip r:embed="rId6" cstate="print"/>
          <a:srcRect/>
          <a:stretch>
            <a:fillRect/>
          </a:stretch>
        </p:blipFill>
        <p:spPr bwMode="auto">
          <a:xfrm>
            <a:off x="5966059" y="4448794"/>
            <a:ext cx="3097196" cy="2322897"/>
          </a:xfrm>
          <a:prstGeom prst="rect">
            <a:avLst/>
          </a:prstGeom>
          <a:ln>
            <a:noFill/>
          </a:ln>
          <a:effectLst>
            <a:softEdge rad="112500"/>
          </a:effectLst>
          <a:extLst>
            <a:ext uri="{909E8E84-426E-40DD-AFC4-6F175D3DCCD1}"/>
          </a:extLst>
        </p:spPr>
      </p:pic>
      <p:pic>
        <p:nvPicPr>
          <p:cNvPr id="14343" name="Picture 7" descr="Q:\BE pictures\CORDATA\VERTEBRATA\Mammalia\Carnivora New\Felidae\Pantherinae\Panthera\Panthera tigris (tiger)\Keg\03-29-07    Jai in the Pond.  Party Boy\c  0013.JPG"/>
          <p:cNvPicPr>
            <a:picLocks noChangeAspect="1" noChangeArrowheads="1"/>
          </p:cNvPicPr>
          <p:nvPr/>
        </p:nvPicPr>
        <p:blipFill>
          <a:blip r:embed="rId7" cstate="print">
            <a:extLst>
              <a:ext uri="{28A0092B-C50C-407E-A947-70E740481C1C}"/>
            </a:extLst>
          </a:blip>
          <a:srcRect/>
          <a:stretch>
            <a:fillRect/>
          </a:stretch>
        </p:blipFill>
        <p:spPr bwMode="auto">
          <a:xfrm>
            <a:off x="0" y="4718148"/>
            <a:ext cx="3179794" cy="2128623"/>
          </a:xfrm>
          <a:prstGeom prst="rect">
            <a:avLst/>
          </a:prstGeom>
          <a:ln>
            <a:noFill/>
          </a:ln>
          <a:effectLst>
            <a:softEdge rad="112500"/>
          </a:effectLst>
          <a:extLst>
            <a:ext uri="{909E8E84-426E-40DD-AFC4-6F175D3DCCD1}"/>
          </a:extLst>
        </p:spPr>
      </p:pic>
      <p:sp>
        <p:nvSpPr>
          <p:cNvPr id="16392" name="TextBox 1"/>
          <p:cNvSpPr txBox="1">
            <a:spLocks noChangeArrowheads="1"/>
          </p:cNvSpPr>
          <p:nvPr/>
        </p:nvSpPr>
        <p:spPr bwMode="auto">
          <a:xfrm>
            <a:off x="6096000" y="3524250"/>
            <a:ext cx="2509838" cy="646113"/>
          </a:xfrm>
          <a:prstGeom prst="rect">
            <a:avLst/>
          </a:prstGeom>
          <a:noFill/>
          <a:ln w="9525">
            <a:noFill/>
            <a:miter lim="800000"/>
            <a:headEnd/>
            <a:tailEnd/>
          </a:ln>
        </p:spPr>
        <p:txBody>
          <a:bodyPr>
            <a:spAutoFit/>
          </a:bodyPr>
          <a:lstStyle/>
          <a:p>
            <a:r>
              <a:rPr lang="en-US" altLang="en-US"/>
              <a:t>Paper, plastic, metal toys, etc.</a:t>
            </a:r>
          </a:p>
        </p:txBody>
      </p:sp>
      <p:pic>
        <p:nvPicPr>
          <p:cNvPr id="2" name="Caracal with phone book KBJ.MOV">
            <a:hlinkClick r:id="" action="ppaction://media"/>
          </p:cNvPr>
          <p:cNvPicPr>
            <a:picLocks noRot="1" noChangeAspect="1"/>
          </p:cNvPicPr>
          <p:nvPr>
            <a:videoFile r:link="rId1"/>
          </p:nvPr>
        </p:nvPicPr>
        <p:blipFill>
          <a:blip r:embed="rId8" cstate="print"/>
          <a:srcRect/>
          <a:stretch>
            <a:fillRect/>
          </a:stretch>
        </p:blipFill>
        <p:spPr bwMode="auto">
          <a:xfrm>
            <a:off x="5029200" y="1066800"/>
            <a:ext cx="3810000" cy="214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17411" name="Title 2"/>
          <p:cNvSpPr>
            <a:spLocks noGrp="1"/>
          </p:cNvSpPr>
          <p:nvPr>
            <p:ph type="title"/>
          </p:nvPr>
        </p:nvSpPr>
        <p:spPr>
          <a:xfrm>
            <a:off x="457200" y="0"/>
            <a:ext cx="8229600" cy="1143000"/>
          </a:xfrm>
        </p:spPr>
        <p:txBody>
          <a:bodyPr/>
          <a:lstStyle/>
          <a:p>
            <a:r>
              <a:rPr lang="en-US" altLang="en-US" sz="3600" smtClean="0"/>
              <a:t>Resting animals preferring heights</a:t>
            </a:r>
          </a:p>
        </p:txBody>
      </p:sp>
      <p:pic>
        <p:nvPicPr>
          <p:cNvPr id="19460" name="Picture 2" descr="Q:\BE pictures\CORDATA\VERTEBRATA\Mammalia\Carnivora New\Felidae\Pantherinae\Panthera\Panthera tigris (tiger)\Structural\Tree2, Jai S.R..jpg"/>
          <p:cNvPicPr>
            <a:picLocks noChangeAspect="1" noChangeArrowheads="1"/>
          </p:cNvPicPr>
          <p:nvPr/>
        </p:nvPicPr>
        <p:blipFill>
          <a:blip r:embed="rId3" cstate="print"/>
          <a:srcRect/>
          <a:stretch>
            <a:fillRect/>
          </a:stretch>
        </p:blipFill>
        <p:spPr bwMode="auto">
          <a:xfrm>
            <a:off x="5105400" y="1143000"/>
            <a:ext cx="3346450" cy="2236788"/>
          </a:xfrm>
          <a:prstGeom prst="rect">
            <a:avLst/>
          </a:prstGeom>
          <a:ln>
            <a:noFill/>
          </a:ln>
          <a:effectLst>
            <a:softEdge rad="112500"/>
          </a:effectLst>
          <a:extLst>
            <a:ext uri="{909E8E84-426E-40DD-AFC4-6F175D3DCCD1}"/>
          </a:extLst>
        </p:spPr>
      </p:pic>
      <p:sp>
        <p:nvSpPr>
          <p:cNvPr id="2" name="Rectangle 1"/>
          <p:cNvSpPr/>
          <p:nvPr/>
        </p:nvSpPr>
        <p:spPr>
          <a:xfrm>
            <a:off x="266700" y="914400"/>
            <a:ext cx="4572000" cy="4770438"/>
          </a:xfrm>
          <a:prstGeom prst="rect">
            <a:avLst/>
          </a:prstGeom>
        </p:spPr>
        <p:txBody>
          <a:bodyPr>
            <a:spAutoFit/>
          </a:bodyPr>
          <a:lstStyle/>
          <a:p>
            <a:pPr>
              <a:defRPr/>
            </a:pPr>
            <a:r>
              <a:rPr lang="en-US" sz="1600" dirty="0"/>
              <a:t>Average 12 hours of sleeping and resting!</a:t>
            </a:r>
          </a:p>
          <a:p>
            <a:pPr>
              <a:defRPr/>
            </a:pPr>
            <a:endParaRPr lang="en-US" sz="1600" dirty="0"/>
          </a:p>
          <a:p>
            <a:pPr>
              <a:defRPr/>
            </a:pPr>
            <a:r>
              <a:rPr lang="en-US" sz="1600" dirty="0"/>
              <a:t>Sleeping places need to feel safe with right temperature. </a:t>
            </a:r>
          </a:p>
          <a:p>
            <a:pPr marL="285750" indent="-285750">
              <a:buFont typeface="Arial" panose="020B0604020202020204" pitchFamily="34" charset="0"/>
              <a:buChar char="•"/>
              <a:defRPr/>
            </a:pPr>
            <a:r>
              <a:rPr lang="en-US" sz="1600" dirty="0"/>
              <a:t>Summer-high and shaded </a:t>
            </a:r>
          </a:p>
          <a:p>
            <a:pPr marL="285750" indent="-285750">
              <a:buFont typeface="Arial" panose="020B0604020202020204" pitchFamily="34" charset="0"/>
              <a:buChar char="•"/>
              <a:defRPr/>
            </a:pPr>
            <a:r>
              <a:rPr lang="en-US" sz="1600" dirty="0"/>
              <a:t>Winter- warm spots in sunshine (or a heater).</a:t>
            </a:r>
          </a:p>
          <a:p>
            <a:pPr>
              <a:defRPr/>
            </a:pPr>
            <a:endParaRPr lang="en-US" sz="1600" dirty="0"/>
          </a:p>
          <a:p>
            <a:pPr>
              <a:defRPr/>
            </a:pPr>
            <a:r>
              <a:rPr lang="en-US" sz="1600" dirty="0"/>
              <a:t>Furniture needs to be up high.</a:t>
            </a:r>
          </a:p>
          <a:p>
            <a:pPr>
              <a:defRPr/>
            </a:pPr>
            <a:r>
              <a:rPr lang="en-US" sz="1600" dirty="0"/>
              <a:t>Logs</a:t>
            </a:r>
          </a:p>
          <a:p>
            <a:pPr>
              <a:defRPr/>
            </a:pPr>
            <a:r>
              <a:rPr lang="en-US" sz="1600" dirty="0"/>
              <a:t>Artificial caves, dens </a:t>
            </a:r>
          </a:p>
          <a:p>
            <a:pPr>
              <a:defRPr/>
            </a:pPr>
            <a:r>
              <a:rPr lang="en-US" sz="1600" dirty="0"/>
              <a:t>Trees </a:t>
            </a:r>
          </a:p>
          <a:p>
            <a:pPr>
              <a:defRPr/>
            </a:pPr>
            <a:r>
              <a:rPr lang="en-US" sz="1600" dirty="0"/>
              <a:t>Substrate</a:t>
            </a:r>
          </a:p>
          <a:p>
            <a:pPr>
              <a:defRPr/>
            </a:pPr>
            <a:endParaRPr lang="en-US" sz="1600" dirty="0"/>
          </a:p>
          <a:p>
            <a:pPr>
              <a:defRPr/>
            </a:pPr>
            <a:endParaRPr lang="en-US" sz="1600" dirty="0"/>
          </a:p>
          <a:p>
            <a:pPr>
              <a:defRPr/>
            </a:pPr>
            <a:endParaRPr lang="en-US" sz="1600" dirty="0"/>
          </a:p>
          <a:p>
            <a:pPr>
              <a:defRPr/>
            </a:pPr>
            <a:endParaRPr lang="en-US" sz="1600" dirty="0"/>
          </a:p>
          <a:p>
            <a:pPr>
              <a:defRPr/>
            </a:pPr>
            <a:endParaRPr lang="en-US" sz="1600" dirty="0">
              <a:solidFill>
                <a:srgbClr val="FF0000"/>
              </a:solidFill>
            </a:endParaRPr>
          </a:p>
          <a:p>
            <a:pPr>
              <a:defRPr/>
            </a:pPr>
            <a:r>
              <a:rPr lang="en-US" sz="1600" dirty="0">
                <a:solidFill>
                  <a:srgbClr val="FF0000"/>
                </a:solidFill>
              </a:rPr>
              <a:t>Need substrate video and picture in here</a:t>
            </a:r>
          </a:p>
          <a:p>
            <a:pPr>
              <a:defRPr/>
            </a:pPr>
            <a:endParaRPr lang="en-US" sz="1600" dirty="0"/>
          </a:p>
        </p:txBody>
      </p:sp>
      <p:pic>
        <p:nvPicPr>
          <p:cNvPr id="19462" name="Picture 6" descr="Q:\BE pictures\CORDATA\VERTEBRATA\Mammalia\Carnivora New\Felidae\Felinae\Puma\Puma concolor (cougar, mountain lion, or puma)\Structural Enrichment\p1160006M.W..jpg"/>
          <p:cNvPicPr>
            <a:picLocks noChangeAspect="1" noChangeArrowheads="1"/>
          </p:cNvPicPr>
          <p:nvPr/>
        </p:nvPicPr>
        <p:blipFill>
          <a:blip r:embed="rId4" cstate="print"/>
          <a:srcRect/>
          <a:stretch>
            <a:fillRect/>
          </a:stretch>
        </p:blipFill>
        <p:spPr bwMode="auto">
          <a:xfrm>
            <a:off x="4864100" y="3733800"/>
            <a:ext cx="3860800" cy="2895600"/>
          </a:xfrm>
          <a:prstGeom prst="rect">
            <a:avLst/>
          </a:prstGeom>
          <a:ln>
            <a:noFill/>
          </a:ln>
          <a:effectLst>
            <a:softEdge rad="112500"/>
          </a:effectLst>
          <a:extLst>
            <a:ext uri="{909E8E84-426E-40DD-AFC4-6F175D3DCCD1}"/>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18435" name="Title 2"/>
          <p:cNvSpPr>
            <a:spLocks noGrp="1"/>
          </p:cNvSpPr>
          <p:nvPr>
            <p:ph type="title"/>
          </p:nvPr>
        </p:nvSpPr>
        <p:spPr>
          <a:xfrm>
            <a:off x="381000" y="-152400"/>
            <a:ext cx="8229600" cy="1143000"/>
          </a:xfrm>
        </p:spPr>
        <p:txBody>
          <a:bodyPr/>
          <a:lstStyle/>
          <a:p>
            <a:r>
              <a:rPr lang="en-US" altLang="en-US" smtClean="0"/>
              <a:t>Water features</a:t>
            </a:r>
          </a:p>
        </p:txBody>
      </p:sp>
      <p:sp>
        <p:nvSpPr>
          <p:cNvPr id="18436" name="Content Placeholder 1"/>
          <p:cNvSpPr>
            <a:spLocks noGrp="1"/>
          </p:cNvSpPr>
          <p:nvPr>
            <p:ph idx="1"/>
          </p:nvPr>
        </p:nvSpPr>
        <p:spPr>
          <a:xfrm>
            <a:off x="228600" y="838200"/>
            <a:ext cx="8763000" cy="762000"/>
          </a:xfrm>
        </p:spPr>
        <p:txBody>
          <a:bodyPr/>
          <a:lstStyle/>
          <a:p>
            <a:pPr marL="0" indent="0">
              <a:buFontTx/>
              <a:buNone/>
            </a:pPr>
            <a:r>
              <a:rPr lang="en-US" altLang="en-US" sz="2000" smtClean="0"/>
              <a:t>Few cat species like water, but some individuals might prefer it. Water features should be available. </a:t>
            </a:r>
            <a:endParaRPr lang="en-US" altLang="en-US" sz="2000" smtClean="0">
              <a:solidFill>
                <a:srgbClr val="FF0000"/>
              </a:solidFill>
            </a:endParaRPr>
          </a:p>
        </p:txBody>
      </p:sp>
      <p:pic>
        <p:nvPicPr>
          <p:cNvPr id="15366" name="Picture 6" descr="Q:\BE pictures\CORDATA\VERTEBRATA\Mammalia\Carnivora New\Felidae\Pantherinae\Panthera\Panthera tigris (tiger)\Pond and kegs\03-29-07    Jai in the Pond.  Party Boy\a  0002.JPG"/>
          <p:cNvPicPr>
            <a:picLocks noChangeAspect="1" noChangeArrowheads="1"/>
          </p:cNvPicPr>
          <p:nvPr/>
        </p:nvPicPr>
        <p:blipFill>
          <a:blip r:embed="rId3" cstate="print">
            <a:extLst>
              <a:ext uri="{28A0092B-C50C-407E-A947-70E740481C1C}"/>
            </a:extLst>
          </a:blip>
          <a:srcRect/>
          <a:stretch>
            <a:fillRect/>
          </a:stretch>
        </p:blipFill>
        <p:spPr bwMode="auto">
          <a:xfrm>
            <a:off x="228600" y="1676400"/>
            <a:ext cx="3301060" cy="2209800"/>
          </a:xfrm>
          <a:prstGeom prst="rect">
            <a:avLst/>
          </a:prstGeom>
          <a:ln>
            <a:noFill/>
          </a:ln>
          <a:effectLst>
            <a:softEdge rad="112500"/>
          </a:effectLst>
          <a:extLst>
            <a:ext uri="{909E8E84-426E-40DD-AFC4-6F175D3DCCD1}"/>
          </a:extLst>
        </p:spPr>
      </p:pic>
      <p:pic>
        <p:nvPicPr>
          <p:cNvPr id="15367" name="Picture 7" descr="Q:\BE pictures\CORDATA\VERTEBRATA\Mammalia\Carnivora New\Felidae\Pantherinae\Panthera\Panthera tigris (tiger)\Pond and kegs\03-29-07    Jai in the Pond.  Party Boy\b  0001  Jai in the pond.JPG"/>
          <p:cNvPicPr>
            <a:picLocks noChangeAspect="1" noChangeArrowheads="1"/>
          </p:cNvPicPr>
          <p:nvPr/>
        </p:nvPicPr>
        <p:blipFill>
          <a:blip r:embed="rId4" cstate="print">
            <a:extLst>
              <a:ext uri="{28A0092B-C50C-407E-A947-70E740481C1C}"/>
            </a:extLst>
          </a:blip>
          <a:srcRect/>
          <a:stretch>
            <a:fillRect/>
          </a:stretch>
        </p:blipFill>
        <p:spPr bwMode="auto">
          <a:xfrm>
            <a:off x="1475874" y="3352800"/>
            <a:ext cx="3124200" cy="2091407"/>
          </a:xfrm>
          <a:prstGeom prst="rect">
            <a:avLst/>
          </a:prstGeom>
          <a:ln>
            <a:noFill/>
          </a:ln>
          <a:effectLst>
            <a:softEdge rad="112500"/>
          </a:effectLst>
          <a:extLst>
            <a:ext uri="{909E8E84-426E-40DD-AFC4-6F175D3DCCD1}"/>
          </a:extLst>
        </p:spPr>
      </p:pic>
      <p:pic>
        <p:nvPicPr>
          <p:cNvPr id="15369" name="Picture 9" descr="Q:\BE pictures\CORDATA\VERTEBRATA\Mammalia\Carnivora New\Felidae\Acinonychinae\Acinonyx (cheetah)\Moat, S.R\C  0004.JPG"/>
          <p:cNvPicPr>
            <a:picLocks noChangeAspect="1" noChangeArrowheads="1"/>
          </p:cNvPicPr>
          <p:nvPr/>
        </p:nvPicPr>
        <p:blipFill>
          <a:blip r:embed="rId5" cstate="print">
            <a:extLst>
              <a:ext uri="{28A0092B-C50C-407E-A947-70E740481C1C}"/>
            </a:extLst>
          </a:blip>
          <a:srcRect/>
          <a:stretch>
            <a:fillRect/>
          </a:stretch>
        </p:blipFill>
        <p:spPr bwMode="auto">
          <a:xfrm>
            <a:off x="5207993" y="1613034"/>
            <a:ext cx="3648051" cy="2425566"/>
          </a:xfrm>
          <a:prstGeom prst="rect">
            <a:avLst/>
          </a:prstGeom>
          <a:ln>
            <a:noFill/>
          </a:ln>
          <a:effectLst>
            <a:softEdge rad="112500"/>
          </a:effectLst>
          <a:extLst>
            <a:ext uri="{909E8E84-426E-40DD-AFC4-6F175D3DCCD1}"/>
          </a:extLst>
        </p:spPr>
      </p:pic>
      <p:pic>
        <p:nvPicPr>
          <p:cNvPr id="10" name="Picture 2" descr="Q:\BE pictures\CORDATA\VERTEBRATA\Mammalia\Carnivora New\Felidae\Pantherinae\Panthera\Panthera tigris (tiger)\Keg\03-29-07    Jai in the Pond.  Party Boy\b  0015  Jai's Casa.  My House.   My Rules..JPG"/>
          <p:cNvPicPr>
            <a:picLocks noChangeAspect="1" noChangeArrowheads="1"/>
          </p:cNvPicPr>
          <p:nvPr/>
        </p:nvPicPr>
        <p:blipFill>
          <a:blip r:embed="rId6" cstate="print">
            <a:extLst>
              <a:ext uri="{28A0092B-C50C-407E-A947-70E740481C1C}"/>
            </a:extLst>
          </a:blip>
          <a:srcRect/>
          <a:stretch>
            <a:fillRect/>
          </a:stretch>
        </p:blipFill>
        <p:spPr bwMode="auto">
          <a:xfrm>
            <a:off x="154806" y="4724400"/>
            <a:ext cx="3187750" cy="2133600"/>
          </a:xfrm>
          <a:prstGeom prst="rect">
            <a:avLst/>
          </a:prstGeom>
          <a:ln>
            <a:noFill/>
          </a:ln>
          <a:effectLst>
            <a:softEdge rad="112500"/>
          </a:effectLst>
          <a:extLst>
            <a:ext uri="{909E8E84-426E-40DD-AFC4-6F175D3DCCD1}"/>
            <a:ext uri="{91240B29-F687-4F45-9708-019B960494DF}"/>
          </a:extLst>
        </p:spPr>
      </p:pic>
      <p:sp>
        <p:nvSpPr>
          <p:cNvPr id="18441" name="TextBox 1"/>
          <p:cNvSpPr txBox="1">
            <a:spLocks noChangeArrowheads="1"/>
          </p:cNvSpPr>
          <p:nvPr/>
        </p:nvSpPr>
        <p:spPr bwMode="auto">
          <a:xfrm>
            <a:off x="4572000" y="2438400"/>
            <a:ext cx="557213" cy="369888"/>
          </a:xfrm>
          <a:prstGeom prst="rect">
            <a:avLst/>
          </a:prstGeom>
          <a:noFill/>
          <a:ln w="9525">
            <a:noFill/>
            <a:miter lim="800000"/>
            <a:headEnd/>
            <a:tailEnd/>
          </a:ln>
        </p:spPr>
        <p:txBody>
          <a:bodyPr wrap="none">
            <a:spAutoFit/>
          </a:bodyPr>
          <a:lstStyle/>
          <a:p>
            <a:r>
              <a:rPr lang="en-US" altLang="en-US"/>
              <a:t>VS.</a:t>
            </a:r>
          </a:p>
        </p:txBody>
      </p:sp>
      <p:pic>
        <p:nvPicPr>
          <p:cNvPr id="18443" name="Picture 11" descr="Q:\BE pictures\CORDATA\VERTEBRATA\Mammalia\Carnivora New\Felidae\Pantherinae\Panthera\Panthera leo (lion)\lion Kitambi in water.JPG"/>
          <p:cNvPicPr>
            <a:picLocks noChangeAspect="1" noChangeArrowheads="1"/>
          </p:cNvPicPr>
          <p:nvPr/>
        </p:nvPicPr>
        <p:blipFill>
          <a:blip r:embed="rId7" cstate="print">
            <a:extLst>
              <a:ext uri="{28A0092B-C50C-407E-A947-70E740481C1C}"/>
            </a:extLst>
          </a:blip>
          <a:srcRect/>
          <a:stretch>
            <a:fillRect/>
          </a:stretch>
        </p:blipFill>
        <p:spPr bwMode="auto">
          <a:xfrm>
            <a:off x="4836970" y="4167857"/>
            <a:ext cx="4064000" cy="2552700"/>
          </a:xfrm>
          <a:prstGeom prst="rect">
            <a:avLst/>
          </a:prstGeom>
          <a:ln>
            <a:noFill/>
          </a:ln>
          <a:effectLst>
            <a:softEdge rad="112500"/>
          </a:effectLst>
          <a:extLst>
            <a:ext uri="{909E8E84-426E-40DD-AFC4-6F175D3DCCD1}"/>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19459" name="Title 2"/>
          <p:cNvSpPr>
            <a:spLocks noGrp="1"/>
          </p:cNvSpPr>
          <p:nvPr>
            <p:ph type="title"/>
          </p:nvPr>
        </p:nvSpPr>
        <p:spPr>
          <a:xfrm>
            <a:off x="457200" y="0"/>
            <a:ext cx="8229600" cy="1143000"/>
          </a:xfrm>
        </p:spPr>
        <p:txBody>
          <a:bodyPr/>
          <a:lstStyle/>
          <a:p>
            <a:r>
              <a:rPr lang="en-US" altLang="en-US" smtClean="0"/>
              <a:t>Safety</a:t>
            </a:r>
          </a:p>
        </p:txBody>
      </p:sp>
      <p:sp>
        <p:nvSpPr>
          <p:cNvPr id="19460" name="Content Placeholder 4"/>
          <p:cNvSpPr>
            <a:spLocks noGrp="1"/>
          </p:cNvSpPr>
          <p:nvPr>
            <p:ph idx="1"/>
          </p:nvPr>
        </p:nvSpPr>
        <p:spPr>
          <a:xfrm>
            <a:off x="457200" y="1225550"/>
            <a:ext cx="8229600" cy="4413250"/>
          </a:xfrm>
        </p:spPr>
        <p:txBody>
          <a:bodyPr/>
          <a:lstStyle/>
          <a:p>
            <a:pPr marL="0" indent="0">
              <a:buFontTx/>
              <a:buNone/>
              <a:defRPr/>
            </a:pPr>
            <a:r>
              <a:rPr lang="en-US" sz="1600" dirty="0" smtClean="0"/>
              <a:t>Providing </a:t>
            </a:r>
            <a:r>
              <a:rPr lang="en-US" sz="1600" dirty="0"/>
              <a:t>safe enrichment is a must! AVOID items that:</a:t>
            </a:r>
          </a:p>
          <a:p>
            <a:pPr>
              <a:defRPr/>
            </a:pPr>
            <a:r>
              <a:rPr lang="en-US" sz="1600" dirty="0"/>
              <a:t>Entrap/Entangle animals</a:t>
            </a:r>
          </a:p>
          <a:p>
            <a:pPr>
              <a:defRPr/>
            </a:pPr>
            <a:r>
              <a:rPr lang="en-US" sz="1600" dirty="0"/>
              <a:t>Cut on body parts</a:t>
            </a:r>
          </a:p>
          <a:p>
            <a:pPr>
              <a:defRPr/>
            </a:pPr>
            <a:r>
              <a:rPr lang="en-US" sz="1600" dirty="0"/>
              <a:t>Suffocate them</a:t>
            </a:r>
          </a:p>
          <a:p>
            <a:pPr>
              <a:defRPr/>
            </a:pPr>
            <a:r>
              <a:rPr lang="en-US" sz="1600" dirty="0"/>
              <a:t>Cause indigestion/Impaction</a:t>
            </a:r>
          </a:p>
          <a:p>
            <a:pPr>
              <a:defRPr/>
            </a:pPr>
            <a:r>
              <a:rPr lang="en-US" sz="1600" dirty="0"/>
              <a:t>Cause tooth damage </a:t>
            </a:r>
            <a:endParaRPr lang="en-US" sz="1600" b="1" dirty="0">
              <a:solidFill>
                <a:srgbClr val="FF0000"/>
              </a:solidFill>
            </a:endParaRPr>
          </a:p>
          <a:p>
            <a:pPr marL="0" indent="0">
              <a:buFontTx/>
              <a:buNone/>
              <a:defRPr/>
            </a:pPr>
            <a:endParaRPr lang="en-US" sz="1600" b="1" dirty="0">
              <a:solidFill>
                <a:srgbClr val="FF0000"/>
              </a:solidFill>
            </a:endParaRPr>
          </a:p>
          <a:p>
            <a:pPr marL="0" indent="0">
              <a:buFontTx/>
              <a:buNone/>
              <a:defRPr/>
            </a:pPr>
            <a:r>
              <a:rPr lang="en-US" sz="1600" b="1" dirty="0">
                <a:solidFill>
                  <a:srgbClr val="FF0000"/>
                </a:solidFill>
              </a:rPr>
              <a:t>Unsafe enrichment can lead to anesthesia, surgery or even death of an animal.</a:t>
            </a:r>
          </a:p>
          <a:p>
            <a:pPr marL="0" indent="0">
              <a:buFontTx/>
              <a:buNone/>
              <a:defRPr/>
            </a:pPr>
            <a:endParaRPr lang="en-US" sz="1600" dirty="0"/>
          </a:p>
          <a:p>
            <a:pPr marL="0" indent="0">
              <a:buFontTx/>
              <a:buNone/>
              <a:defRPr/>
            </a:pPr>
            <a:r>
              <a:rPr lang="en-US" sz="1600" dirty="0"/>
              <a:t>Enrichment needs to be:</a:t>
            </a:r>
          </a:p>
          <a:p>
            <a:pPr>
              <a:defRPr/>
            </a:pPr>
            <a:r>
              <a:rPr lang="en-US" sz="1600" dirty="0"/>
              <a:t>Prepared diligently (species history, individual history)</a:t>
            </a:r>
          </a:p>
          <a:p>
            <a:pPr>
              <a:defRPr/>
            </a:pPr>
            <a:r>
              <a:rPr lang="en-US" sz="1600" dirty="0"/>
              <a:t>Observed/supervised</a:t>
            </a:r>
          </a:p>
          <a:p>
            <a:pPr>
              <a:defRPr/>
            </a:pPr>
            <a:r>
              <a:rPr lang="en-US" sz="1600" dirty="0"/>
              <a:t>Modified if needed – deemed unsafe</a:t>
            </a:r>
          </a:p>
          <a:p>
            <a:pPr>
              <a:defRPr/>
            </a:pPr>
            <a:r>
              <a:rPr lang="en-US" sz="1600" dirty="0"/>
              <a:t>Checked prior to being given to animals</a:t>
            </a:r>
          </a:p>
          <a:p>
            <a:pPr marL="0" indent="0">
              <a:buFontTx/>
              <a:buNone/>
              <a:defRPr/>
            </a:pPr>
            <a:endParaRPr lang="en-US" altLang="en-US" dirty="0" smtClean="0"/>
          </a:p>
        </p:txBody>
      </p:sp>
      <p:pic>
        <p:nvPicPr>
          <p:cNvPr id="5" name="Picture 5"/>
          <p:cNvPicPr>
            <a:picLocks noChangeAspect="1" noChangeArrowheads="1"/>
          </p:cNvPicPr>
          <p:nvPr/>
        </p:nvPicPr>
        <p:blipFill>
          <a:blip r:embed="rId4" cstate="print">
            <a:extLst>
              <a:ext uri="{28A0092B-C50C-407E-A947-70E740481C1C}"/>
            </a:extLst>
          </a:blip>
          <a:srcRect/>
          <a:stretch>
            <a:fillRect/>
          </a:stretch>
        </p:blipFill>
        <p:spPr bwMode="auto">
          <a:xfrm>
            <a:off x="6019800" y="381000"/>
            <a:ext cx="2667000" cy="27458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 name="Picture 8"/>
          <p:cNvPicPr>
            <a:picLocks noChangeAspect="1" noChangeArrowheads="1"/>
          </p:cNvPicPr>
          <p:nvPr/>
        </p:nvPicPr>
        <p:blipFill>
          <a:blip r:embed="rId5" cstate="print">
            <a:extLst>
              <a:ext uri="{28A0092B-C50C-407E-A947-70E740481C1C}"/>
            </a:extLst>
          </a:blip>
          <a:srcRect/>
          <a:stretch>
            <a:fillRect/>
          </a:stretch>
        </p:blipFill>
        <p:spPr bwMode="auto">
          <a:xfrm>
            <a:off x="7263282" y="3877376"/>
            <a:ext cx="1697340" cy="2696761"/>
          </a:xfrm>
          <a:prstGeom prst="roundRect">
            <a:avLst>
              <a:gd name="adj" fmla="val 6161"/>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extLst>
        </p:spPr>
      </p:pic>
      <p:pic>
        <p:nvPicPr>
          <p:cNvPr id="7" name="Picture 6"/>
          <p:cNvPicPr>
            <a:picLocks noChangeAspect="1" noChangeArrowheads="1"/>
          </p:cNvPicPr>
          <p:nvPr/>
        </p:nvPicPr>
        <p:blipFill>
          <a:blip r:embed="rId6" cstate="print">
            <a:extLst>
              <a:ext uri="{28A0092B-C50C-407E-A947-70E740481C1C}"/>
            </a:extLst>
          </a:blip>
          <a:srcRect/>
          <a:stretch>
            <a:fillRect/>
          </a:stretch>
        </p:blipFill>
        <p:spPr bwMode="auto">
          <a:xfrm>
            <a:off x="5002582" y="4788651"/>
            <a:ext cx="1777169" cy="1752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20483" name="Title 2"/>
          <p:cNvSpPr>
            <a:spLocks noGrp="1"/>
          </p:cNvSpPr>
          <p:nvPr>
            <p:ph type="title"/>
          </p:nvPr>
        </p:nvSpPr>
        <p:spPr/>
        <p:txBody>
          <a:bodyPr/>
          <a:lstStyle/>
          <a:p>
            <a:endParaRPr lang="en-US" altLang="en-US" smtClean="0"/>
          </a:p>
        </p:txBody>
      </p:sp>
      <p:sp>
        <p:nvSpPr>
          <p:cNvPr id="20484" name="Content Placeholder 4"/>
          <p:cNvSpPr>
            <a:spLocks noGrp="1"/>
          </p:cNvSpPr>
          <p:nvPr>
            <p:ph idx="1"/>
          </p:nvPr>
        </p:nvSpPr>
        <p:spPr/>
        <p:txBody>
          <a:bodyPr/>
          <a:lstStyle/>
          <a:p>
            <a:pPr marL="0" indent="0">
              <a:buFontTx/>
              <a:buNone/>
            </a:pPr>
            <a:endParaRPr lang="en-US" altLang="en-US"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3075" name="Title 2"/>
          <p:cNvSpPr>
            <a:spLocks noGrp="1"/>
          </p:cNvSpPr>
          <p:nvPr>
            <p:ph type="title"/>
          </p:nvPr>
        </p:nvSpPr>
        <p:spPr>
          <a:xfrm>
            <a:off x="457200" y="33338"/>
            <a:ext cx="8229600" cy="1143000"/>
          </a:xfrm>
        </p:spPr>
        <p:txBody>
          <a:bodyPr/>
          <a:lstStyle/>
          <a:p>
            <a:r>
              <a:rPr lang="en-US" altLang="en-US" smtClean="0"/>
              <a:t>What to know about cats?</a:t>
            </a:r>
          </a:p>
        </p:txBody>
      </p:sp>
      <p:sp>
        <p:nvSpPr>
          <p:cNvPr id="3076" name="Content Placeholder 4"/>
          <p:cNvSpPr>
            <a:spLocks noGrp="1"/>
          </p:cNvSpPr>
          <p:nvPr>
            <p:ph idx="1"/>
          </p:nvPr>
        </p:nvSpPr>
        <p:spPr>
          <a:xfrm>
            <a:off x="457200" y="1165225"/>
            <a:ext cx="8001000" cy="5540375"/>
          </a:xfrm>
        </p:spPr>
        <p:txBody>
          <a:bodyPr/>
          <a:lstStyle/>
          <a:p>
            <a:pPr marL="0" indent="0">
              <a:buFontTx/>
              <a:buNone/>
            </a:pPr>
            <a:r>
              <a:rPr lang="en-US" altLang="en-US" sz="2400" smtClean="0"/>
              <a:t>Solitary animals </a:t>
            </a:r>
            <a:r>
              <a:rPr lang="en-US" altLang="en-US" sz="1200" smtClean="0"/>
              <a:t>(mostly)</a:t>
            </a:r>
          </a:p>
          <a:p>
            <a:pPr marL="0" indent="0">
              <a:buFontTx/>
              <a:buNone/>
            </a:pPr>
            <a:r>
              <a:rPr lang="en-US" altLang="en-US" sz="2400" smtClean="0"/>
              <a:t>Predators</a:t>
            </a:r>
          </a:p>
          <a:p>
            <a:pPr marL="0" indent="0">
              <a:buFontTx/>
              <a:buNone/>
            </a:pPr>
            <a:r>
              <a:rPr lang="en-US" altLang="en-US" sz="2400" smtClean="0"/>
              <a:t>Incredible physical abilities </a:t>
            </a:r>
          </a:p>
          <a:p>
            <a:pPr marL="0" indent="0">
              <a:buFontTx/>
              <a:buNone/>
            </a:pPr>
            <a:r>
              <a:rPr lang="en-US" altLang="en-US" sz="2400" smtClean="0"/>
              <a:t>Rely on smell </a:t>
            </a:r>
          </a:p>
          <a:p>
            <a:pPr marL="0" indent="0">
              <a:buFontTx/>
              <a:buNone/>
            </a:pPr>
            <a:r>
              <a:rPr lang="en-US" altLang="en-US" sz="2400" smtClean="0"/>
              <a:t>Territorial</a:t>
            </a:r>
            <a:endParaRPr lang="en-US" altLang="en-US" sz="1200" smtClean="0"/>
          </a:p>
          <a:p>
            <a:pPr marL="0" indent="0">
              <a:buFontTx/>
              <a:buNone/>
            </a:pPr>
            <a:r>
              <a:rPr lang="en-US" altLang="en-US" sz="2400" smtClean="0"/>
              <a:t>Playful</a:t>
            </a:r>
          </a:p>
          <a:p>
            <a:pPr marL="0" indent="0">
              <a:buFontTx/>
              <a:buNone/>
            </a:pPr>
            <a:r>
              <a:rPr lang="en-US" altLang="en-US" sz="2400" smtClean="0"/>
              <a:t>Resting</a:t>
            </a:r>
            <a:endParaRPr lang="en-US" altLang="en-US" sz="1200" smtClean="0"/>
          </a:p>
          <a:p>
            <a:pPr marL="0" indent="0">
              <a:buFontTx/>
              <a:buNone/>
            </a:pPr>
            <a:r>
              <a:rPr lang="en-US" altLang="en-US" sz="2400" smtClean="0"/>
              <a:t>Prefer heights</a:t>
            </a:r>
          </a:p>
          <a:p>
            <a:pPr marL="0" indent="0">
              <a:buFontTx/>
              <a:buNone/>
            </a:pPr>
            <a:r>
              <a:rPr lang="en-US" altLang="en-US" sz="2400" smtClean="0"/>
              <a:t>Do not like water </a:t>
            </a:r>
            <a:r>
              <a:rPr lang="en-US" altLang="en-US" sz="1200" smtClean="0"/>
              <a:t>(mostly)</a:t>
            </a:r>
          </a:p>
          <a:p>
            <a:pPr marL="0" indent="0">
              <a:buFontTx/>
              <a:buNone/>
            </a:pPr>
            <a:r>
              <a:rPr lang="en-US" altLang="en-US" sz="2400" smtClean="0"/>
              <a:t>Extremely curious</a:t>
            </a:r>
          </a:p>
          <a:p>
            <a:pPr marL="0" indent="0">
              <a:buFontTx/>
              <a:buNone/>
            </a:pPr>
            <a:r>
              <a:rPr lang="en-US" altLang="en-US" sz="2400" smtClean="0"/>
              <a:t>Clean</a:t>
            </a:r>
          </a:p>
          <a:p>
            <a:pPr marL="0" indent="0">
              <a:buFontTx/>
              <a:buNone/>
            </a:pPr>
            <a:endParaRPr lang="en-US" altLang="en-US" smtClean="0"/>
          </a:p>
        </p:txBody>
      </p:sp>
      <p:pic>
        <p:nvPicPr>
          <p:cNvPr id="6" name="Picture 5" descr="Art: Cat Tails - the question mark? by Artist Tracey Allyn Greene"/>
          <p:cNvPicPr/>
          <p:nvPr/>
        </p:nvPicPr>
        <p:blipFill>
          <a:blip r:embed="rId4" cstate="print">
            <a:extLst>
              <a:ext uri="{28A0092B-C50C-407E-A947-70E740481C1C}"/>
            </a:extLst>
          </a:blip>
          <a:srcRect/>
          <a:stretch>
            <a:fillRect/>
          </a:stretch>
        </p:blipFill>
        <p:spPr bwMode="auto">
          <a:xfrm>
            <a:off x="5715000" y="2057400"/>
            <a:ext cx="2328545" cy="3101340"/>
          </a:xfrm>
          <a:prstGeom prst="ellipse">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21507" name="Title 2"/>
          <p:cNvSpPr>
            <a:spLocks noGrp="1"/>
          </p:cNvSpPr>
          <p:nvPr>
            <p:ph type="title"/>
          </p:nvPr>
        </p:nvSpPr>
        <p:spPr>
          <a:xfrm>
            <a:off x="457200" y="152400"/>
            <a:ext cx="8229600" cy="1143000"/>
          </a:xfrm>
        </p:spPr>
        <p:txBody>
          <a:bodyPr/>
          <a:lstStyle/>
          <a:p>
            <a:r>
              <a:rPr lang="en-US" altLang="en-US" smtClean="0"/>
              <a:t>Acknowledgement </a:t>
            </a:r>
          </a:p>
        </p:txBody>
      </p:sp>
      <p:sp>
        <p:nvSpPr>
          <p:cNvPr id="21508" name="Content Placeholder 4"/>
          <p:cNvSpPr>
            <a:spLocks noGrp="1"/>
          </p:cNvSpPr>
          <p:nvPr>
            <p:ph idx="1"/>
          </p:nvPr>
        </p:nvSpPr>
        <p:spPr>
          <a:xfrm>
            <a:off x="457200" y="1219200"/>
            <a:ext cx="8458200" cy="5562600"/>
          </a:xfrm>
        </p:spPr>
        <p:txBody>
          <a:bodyPr/>
          <a:lstStyle/>
          <a:p>
            <a:pPr marL="0" indent="0">
              <a:buFontTx/>
              <a:buNone/>
            </a:pPr>
            <a:r>
              <a:rPr lang="en-US" altLang="en-US" smtClean="0"/>
              <a:t>Special thank you to the Phoenix Zoo Management and to the Carnivore Trail Staff for supporting behavioral enrichment and for all keepers who take time to provide proper enrichment for their animals on a daily basis.</a:t>
            </a:r>
          </a:p>
          <a:p>
            <a:pPr marL="0" indent="0">
              <a:buFontTx/>
              <a:buNone/>
            </a:pPr>
            <a:r>
              <a:rPr lang="en-US" altLang="en-US" smtClean="0"/>
              <a:t>Their hard work makes our animals feel so special all year around. </a:t>
            </a:r>
          </a:p>
          <a:p>
            <a:pPr marL="0" indent="0">
              <a:buFontTx/>
              <a:buNone/>
            </a:pPr>
            <a:endParaRPr lang="en-US" altLang="en-US" smtClean="0"/>
          </a:p>
          <a:p>
            <a:pPr marL="0" indent="0">
              <a:buFontTx/>
              <a:buNone/>
            </a:pPr>
            <a:r>
              <a:rPr lang="en-US" altLang="en-US" sz="2400" smtClean="0"/>
              <a:t>Photo credits: All pictures (unless shown otherwise) are courtesy of Phoenix Zoo</a:t>
            </a:r>
          </a:p>
          <a:p>
            <a:pPr marL="0" indent="0">
              <a:buFontTx/>
              <a:buNone/>
            </a:pPr>
            <a:endParaRPr lang="en-US" altLang="en-US"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22531" name="Title 2"/>
          <p:cNvSpPr>
            <a:spLocks noGrp="1"/>
          </p:cNvSpPr>
          <p:nvPr>
            <p:ph type="title"/>
          </p:nvPr>
        </p:nvSpPr>
        <p:spPr/>
        <p:txBody>
          <a:bodyPr/>
          <a:lstStyle/>
          <a:p>
            <a:r>
              <a:rPr lang="en-US" altLang="en-US" smtClean="0"/>
              <a:t>References</a:t>
            </a:r>
          </a:p>
        </p:txBody>
      </p:sp>
      <p:sp>
        <p:nvSpPr>
          <p:cNvPr id="22532" name="Content Placeholder 4"/>
          <p:cNvSpPr>
            <a:spLocks noGrp="1"/>
          </p:cNvSpPr>
          <p:nvPr>
            <p:ph idx="1"/>
          </p:nvPr>
        </p:nvSpPr>
        <p:spPr/>
        <p:txBody>
          <a:bodyPr/>
          <a:lstStyle/>
          <a:p>
            <a:pPr marL="0" indent="0" eaLnBrk="1" hangingPunct="1">
              <a:buFontTx/>
              <a:buNone/>
            </a:pPr>
            <a:r>
              <a:rPr lang="en-US" altLang="en-US" sz="1400" b="1" smtClean="0"/>
              <a:t>Garman, A. (1997): </a:t>
            </a:r>
            <a:r>
              <a:rPr lang="en-US" altLang="en-US" sz="1400" smtClean="0"/>
              <a:t>Social cats, </a:t>
            </a:r>
            <a:r>
              <a:rPr lang="en-US" altLang="en-US" sz="1400" i="1" smtClean="0"/>
              <a:t>Big cats online </a:t>
            </a:r>
            <a:r>
              <a:rPr lang="en-US" altLang="en-US" sz="1400" i="1" smtClean="0">
                <a:hlinkClick r:id="rId3"/>
              </a:rPr>
              <a:t>http://dialspace.dial.pipex.com/agarman/bco/behav04.htm</a:t>
            </a:r>
            <a:endParaRPr lang="en-US" altLang="en-US" sz="1400" i="1" smtClean="0"/>
          </a:p>
          <a:p>
            <a:pPr marL="0" indent="0" eaLnBrk="1" hangingPunct="1">
              <a:buFontTx/>
              <a:buNone/>
            </a:pPr>
            <a:endParaRPr lang="en-US" altLang="en-US" sz="1400" b="1" smtClean="0"/>
          </a:p>
          <a:p>
            <a:pPr marL="0" indent="0" eaLnBrk="1" hangingPunct="1">
              <a:buFontTx/>
              <a:buNone/>
            </a:pPr>
            <a:r>
              <a:rPr lang="en-US" altLang="en-US" sz="1400" b="1" smtClean="0"/>
              <a:t>Shukla, S. (2014): </a:t>
            </a:r>
            <a:r>
              <a:rPr lang="en-US" altLang="en-US" sz="1400" smtClean="0"/>
              <a:t>Tiger tribe</a:t>
            </a:r>
            <a:r>
              <a:rPr lang="en-US" altLang="en-US" sz="1400" b="1" smtClean="0"/>
              <a:t>, </a:t>
            </a:r>
            <a:r>
              <a:rPr lang="en-US" altLang="en-US" sz="1400" i="1" smtClean="0"/>
              <a:t>Tigers and other wild cats </a:t>
            </a:r>
            <a:r>
              <a:rPr lang="en-US" altLang="en-US" sz="1400" i="1" smtClean="0">
                <a:hlinkClick r:id="rId4"/>
              </a:rPr>
              <a:t>http://tigertribe.net/lion/truly-social-cats/</a:t>
            </a:r>
            <a:endParaRPr lang="en-US" altLang="en-US" sz="1400" i="1" smtClean="0"/>
          </a:p>
          <a:p>
            <a:pPr marL="0" indent="0" eaLnBrk="1" hangingPunct="1">
              <a:buFontTx/>
              <a:buNone/>
            </a:pPr>
            <a:endParaRPr lang="en-US" altLang="en-US" sz="1400" i="1" smtClean="0"/>
          </a:p>
          <a:p>
            <a:pPr marL="0" indent="0" eaLnBrk="1" hangingPunct="1">
              <a:buFontTx/>
              <a:buNone/>
            </a:pPr>
            <a:r>
              <a:rPr lang="en-US" altLang="en-US" sz="1400" b="1" smtClean="0"/>
              <a:t>Hare, V.J.; Rich, B.; and Worley, K.E. </a:t>
            </a:r>
            <a:r>
              <a:rPr lang="en-US" altLang="en-US" sz="1400" smtClean="0"/>
              <a:t>Enrichment Gone Wrong!, </a:t>
            </a:r>
            <a:r>
              <a:rPr lang="en-US" altLang="en-US" sz="1400" i="1" smtClean="0"/>
              <a:t>The Shape of Enrichment</a:t>
            </a:r>
          </a:p>
          <a:p>
            <a:pPr marL="0" indent="0" eaLnBrk="1" hangingPunct="1">
              <a:buFontTx/>
              <a:buNone/>
            </a:pPr>
            <a:endParaRPr lang="en-US" altLang="en-US" sz="1400" i="1"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4099" name="Title 2"/>
          <p:cNvSpPr>
            <a:spLocks noGrp="1"/>
          </p:cNvSpPr>
          <p:nvPr>
            <p:ph type="title"/>
          </p:nvPr>
        </p:nvSpPr>
        <p:spPr>
          <a:xfrm>
            <a:off x="311150" y="-17463"/>
            <a:ext cx="8229600" cy="1143001"/>
          </a:xfrm>
        </p:spPr>
        <p:txBody>
          <a:bodyPr/>
          <a:lstStyle/>
          <a:p>
            <a:r>
              <a:rPr lang="en-US" altLang="en-US" smtClean="0"/>
              <a:t>Not always unsocial</a:t>
            </a:r>
          </a:p>
        </p:txBody>
      </p:sp>
      <p:sp>
        <p:nvSpPr>
          <p:cNvPr id="3076" name="Content Placeholder 4"/>
          <p:cNvSpPr>
            <a:spLocks noGrp="1"/>
          </p:cNvSpPr>
          <p:nvPr>
            <p:ph idx="1"/>
          </p:nvPr>
        </p:nvSpPr>
        <p:spPr>
          <a:xfrm>
            <a:off x="228600" y="990600"/>
            <a:ext cx="8686800" cy="5791200"/>
          </a:xfrm>
        </p:spPr>
        <p:txBody>
          <a:bodyPr/>
          <a:lstStyle/>
          <a:p>
            <a:pPr marL="0" indent="0">
              <a:buFontTx/>
              <a:buNone/>
              <a:defRPr/>
            </a:pPr>
            <a:r>
              <a:rPr lang="en-US" altLang="en-US" dirty="0" smtClean="0"/>
              <a:t>Mostly </a:t>
            </a:r>
            <a:r>
              <a:rPr lang="en-US" altLang="en-US" dirty="0"/>
              <a:t>s</a:t>
            </a:r>
            <a:r>
              <a:rPr lang="en-US" altLang="en-US" dirty="0" smtClean="0"/>
              <a:t>olitary (with occasional “socialness”)</a:t>
            </a:r>
          </a:p>
          <a:p>
            <a:pPr marL="0" indent="0">
              <a:buFontTx/>
              <a:buNone/>
              <a:defRPr/>
            </a:pPr>
            <a:r>
              <a:rPr lang="en-US" sz="1200" dirty="0"/>
              <a:t>N</a:t>
            </a:r>
            <a:r>
              <a:rPr lang="en-US" sz="1200" dirty="0" smtClean="0"/>
              <a:t>o </a:t>
            </a:r>
            <a:r>
              <a:rPr lang="en-US" sz="1200" dirty="0"/>
              <a:t>inherent need or desire </a:t>
            </a:r>
            <a:r>
              <a:rPr lang="en-US" sz="1200" dirty="0" smtClean="0"/>
              <a:t>to </a:t>
            </a:r>
            <a:r>
              <a:rPr lang="en-US" sz="1200" dirty="0"/>
              <a:t>comply with anyone's wishes but its </a:t>
            </a:r>
            <a:r>
              <a:rPr lang="en-US" sz="1200" dirty="0" smtClean="0"/>
              <a:t>own</a:t>
            </a:r>
          </a:p>
          <a:p>
            <a:pPr>
              <a:defRPr/>
            </a:pPr>
            <a:r>
              <a:rPr lang="en-US" sz="1200" dirty="0" smtClean="0"/>
              <a:t>Tiger male </a:t>
            </a:r>
            <a:r>
              <a:rPr lang="en-US" sz="1200" dirty="0"/>
              <a:t>was seen spending time with the female and cubs in a relaxed social group. </a:t>
            </a:r>
            <a:r>
              <a:rPr lang="en-US" sz="1200" dirty="0" smtClean="0"/>
              <a:t>In Russia tracks </a:t>
            </a:r>
            <a:r>
              <a:rPr lang="en-US" sz="1200" dirty="0"/>
              <a:t>found in the snow suggest that up to six or seven adult tigers have been travelling together. </a:t>
            </a:r>
            <a:endParaRPr lang="en-US" sz="1200" dirty="0" smtClean="0"/>
          </a:p>
          <a:p>
            <a:pPr>
              <a:defRPr/>
            </a:pPr>
            <a:r>
              <a:rPr lang="en-US" sz="1200" dirty="0" smtClean="0"/>
              <a:t>Snow leopards, tigers and some small wild cats help out </a:t>
            </a:r>
            <a:r>
              <a:rPr lang="en-US" sz="1200" dirty="0"/>
              <a:t>in the hunting process </a:t>
            </a:r>
            <a:r>
              <a:rPr lang="en-US" sz="1200" dirty="0" smtClean="0"/>
              <a:t>during raring offspring</a:t>
            </a:r>
          </a:p>
          <a:p>
            <a:pPr>
              <a:defRPr/>
            </a:pPr>
            <a:r>
              <a:rPr lang="en-US" sz="1200" dirty="0"/>
              <a:t>Eurasian and Canadian lynx g</a:t>
            </a:r>
            <a:r>
              <a:rPr lang="en-US" sz="1200" dirty="0" smtClean="0"/>
              <a:t>roup </a:t>
            </a:r>
            <a:r>
              <a:rPr lang="en-US" sz="1200" dirty="0"/>
              <a:t>hunting </a:t>
            </a:r>
          </a:p>
          <a:p>
            <a:pPr marL="0" indent="0">
              <a:buFontTx/>
              <a:buNone/>
              <a:defRPr/>
            </a:pPr>
            <a:endParaRPr lang="en-US" altLang="en-US" sz="1600" dirty="0" smtClean="0"/>
          </a:p>
        </p:txBody>
      </p:sp>
      <p:pic>
        <p:nvPicPr>
          <p:cNvPr id="5" name="Picture 4" descr="http://dialspace.dial.pipex.com/agarman/bco/images/cl_lynxgrp.jpg"/>
          <p:cNvPicPr/>
          <p:nvPr/>
        </p:nvPicPr>
        <p:blipFill>
          <a:blip r:embed="rId4" cstate="print"/>
          <a:srcRect/>
          <a:stretch>
            <a:fillRect/>
          </a:stretch>
        </p:blipFill>
        <p:spPr bwMode="auto">
          <a:xfrm>
            <a:off x="6019800" y="2590800"/>
            <a:ext cx="2733675" cy="1878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http://i.imgur.com/MJfkB5U.png">
            <a:hlinkClick r:id="rId5"/>
          </p:cNvPr>
          <p:cNvPicPr/>
          <p:nvPr/>
        </p:nvPicPr>
        <p:blipFill>
          <a:blip r:embed="rId6" cstate="print"/>
          <a:srcRect/>
          <a:stretch>
            <a:fillRect/>
          </a:stretch>
        </p:blipFill>
        <p:spPr bwMode="auto">
          <a:xfrm>
            <a:off x="5753100" y="4648200"/>
            <a:ext cx="3170238" cy="2079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descr="https://encrypted-tbn1.gstatic.com/images?q=tbn:ANd9GcQYk5Cju03r8kgJ9DvlnmzrVuVDSo38npbxTkB_Hd6IiLuDX6y_kw"/>
          <p:cNvPicPr>
            <a:picLocks noChangeAspect="1" noChangeArrowheads="1"/>
          </p:cNvPicPr>
          <p:nvPr/>
        </p:nvPicPr>
        <p:blipFill>
          <a:blip r:embed="rId7" cstate="print"/>
          <a:srcRect/>
          <a:stretch>
            <a:fillRect/>
          </a:stretch>
        </p:blipFill>
        <p:spPr bwMode="auto">
          <a:xfrm>
            <a:off x="396875" y="3162300"/>
            <a:ext cx="476885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5123" name="Title 2"/>
          <p:cNvSpPr>
            <a:spLocks noGrp="1"/>
          </p:cNvSpPr>
          <p:nvPr>
            <p:ph type="title"/>
          </p:nvPr>
        </p:nvSpPr>
        <p:spPr>
          <a:xfrm>
            <a:off x="457200" y="33338"/>
            <a:ext cx="8229600" cy="1143000"/>
          </a:xfrm>
        </p:spPr>
        <p:txBody>
          <a:bodyPr/>
          <a:lstStyle/>
          <a:p>
            <a:r>
              <a:rPr lang="en-US" altLang="en-US" smtClean="0"/>
              <a:t>Not all species are solitary</a:t>
            </a:r>
          </a:p>
        </p:txBody>
      </p:sp>
      <p:sp>
        <p:nvSpPr>
          <p:cNvPr id="5124" name="Content Placeholder 4"/>
          <p:cNvSpPr>
            <a:spLocks noGrp="1"/>
          </p:cNvSpPr>
          <p:nvPr>
            <p:ph idx="1"/>
          </p:nvPr>
        </p:nvSpPr>
        <p:spPr>
          <a:xfrm>
            <a:off x="152400" y="1066800"/>
            <a:ext cx="8572500" cy="5715000"/>
          </a:xfrm>
        </p:spPr>
        <p:txBody>
          <a:bodyPr/>
          <a:lstStyle/>
          <a:p>
            <a:pPr marL="0" indent="0">
              <a:buFontTx/>
              <a:buNone/>
            </a:pPr>
            <a:r>
              <a:rPr lang="en-US" altLang="en-US" sz="2000" smtClean="0"/>
              <a:t>3 social species (by no means all are always social)</a:t>
            </a:r>
          </a:p>
          <a:p>
            <a:pPr marL="0" indent="0">
              <a:buFontTx/>
              <a:buAutoNum type="arabicPeriod"/>
            </a:pPr>
            <a:r>
              <a:rPr lang="en-US" altLang="en-US" sz="2000" smtClean="0"/>
              <a:t>Lions (pride)</a:t>
            </a:r>
          </a:p>
          <a:p>
            <a:pPr marL="0" indent="0">
              <a:buFontTx/>
              <a:buAutoNum type="arabicPeriod"/>
            </a:pPr>
            <a:r>
              <a:rPr lang="en-US" altLang="en-US" sz="2000" smtClean="0"/>
              <a:t>Cheetah (male coalition)</a:t>
            </a:r>
          </a:p>
          <a:p>
            <a:pPr marL="0" indent="0">
              <a:buFontTx/>
              <a:buAutoNum type="arabicPeriod"/>
            </a:pPr>
            <a:r>
              <a:rPr lang="en-US" altLang="en-US" sz="2000" smtClean="0"/>
              <a:t>Feral cats (clowder)</a:t>
            </a:r>
          </a:p>
          <a:p>
            <a:pPr marL="0" indent="0">
              <a:buFontTx/>
              <a:buAutoNum type="arabicPeriod"/>
            </a:pPr>
            <a:endParaRPr lang="en-US" altLang="en-US" sz="2000" smtClean="0"/>
          </a:p>
          <a:p>
            <a:pPr marL="0" indent="0">
              <a:buFontTx/>
              <a:buNone/>
            </a:pPr>
            <a:r>
              <a:rPr lang="en-US" altLang="en-US" sz="1200" smtClean="0"/>
              <a:t>Perhaps of greatest advantage in grassland areas</a:t>
            </a:r>
          </a:p>
          <a:p>
            <a:pPr marL="0" indent="0">
              <a:buFontTx/>
              <a:buNone/>
            </a:pPr>
            <a:r>
              <a:rPr lang="en-US" altLang="en-US" sz="1200" smtClean="0"/>
              <a:t>Protecting them against larger lone males or other groups </a:t>
            </a:r>
          </a:p>
          <a:p>
            <a:pPr marL="0" indent="0">
              <a:buFontTx/>
              <a:buNone/>
            </a:pPr>
            <a:endParaRPr lang="en-US" altLang="en-US" smtClean="0"/>
          </a:p>
        </p:txBody>
      </p:sp>
      <p:pic>
        <p:nvPicPr>
          <p:cNvPr id="5" name="Picture 4" descr="http://dialspace.dial.pipex.com/agarman/bco/images/cl_chet.jpg"/>
          <p:cNvPicPr/>
          <p:nvPr/>
        </p:nvPicPr>
        <p:blipFill>
          <a:blip r:embed="rId4" cstate="print"/>
          <a:srcRect/>
          <a:stretch>
            <a:fillRect/>
          </a:stretch>
        </p:blipFill>
        <p:spPr bwMode="auto">
          <a:xfrm>
            <a:off x="5867400" y="4038600"/>
            <a:ext cx="30480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https://encrypted-tbn2.gstatic.com/images?q=tbn:ANd9GcRwOluTD0FguGLVPsySEMmT04fIeNJD11jtb_xOBbwPHsuFhV3I">
            <a:hlinkClick r:id="rId5"/>
          </p:cNvPr>
          <p:cNvPicPr/>
          <p:nvPr/>
        </p:nvPicPr>
        <p:blipFill>
          <a:blip r:embed="rId6" cstate="print"/>
          <a:srcRect/>
          <a:stretch>
            <a:fillRect/>
          </a:stretch>
        </p:blipFill>
        <p:spPr bwMode="auto">
          <a:xfrm>
            <a:off x="304800" y="3810000"/>
            <a:ext cx="4038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4" name="Picture 8" descr="http://trapneuterreturn.com/wp-content/uploads/2010/12/cat-colony-300x225.jpg"/>
          <p:cNvPicPr>
            <a:picLocks noChangeAspect="1" noChangeArrowheads="1"/>
          </p:cNvPicPr>
          <p:nvPr/>
        </p:nvPicPr>
        <p:blipFill>
          <a:blip r:embed="rId7" cstate="print"/>
          <a:srcRect/>
          <a:stretch>
            <a:fillRect/>
          </a:stretch>
        </p:blipFill>
        <p:spPr bwMode="auto">
          <a:xfrm>
            <a:off x="4730750" y="1752600"/>
            <a:ext cx="3152775" cy="2365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6147" name="Title 2"/>
          <p:cNvSpPr>
            <a:spLocks noGrp="1"/>
          </p:cNvSpPr>
          <p:nvPr>
            <p:ph type="title"/>
          </p:nvPr>
        </p:nvSpPr>
        <p:spPr>
          <a:xfrm>
            <a:off x="457200" y="-76200"/>
            <a:ext cx="8229600" cy="1143000"/>
          </a:xfrm>
        </p:spPr>
        <p:txBody>
          <a:bodyPr/>
          <a:lstStyle/>
          <a:p>
            <a:r>
              <a:rPr lang="en-US" altLang="en-US" smtClean="0"/>
              <a:t>Predators</a:t>
            </a:r>
          </a:p>
        </p:txBody>
      </p:sp>
      <p:sp>
        <p:nvSpPr>
          <p:cNvPr id="6148" name="Content Placeholder 4"/>
          <p:cNvSpPr>
            <a:spLocks noGrp="1"/>
          </p:cNvSpPr>
          <p:nvPr>
            <p:ph idx="1"/>
          </p:nvPr>
        </p:nvSpPr>
        <p:spPr>
          <a:xfrm>
            <a:off x="304800" y="855663"/>
            <a:ext cx="8610600" cy="5867400"/>
          </a:xfrm>
        </p:spPr>
        <p:txBody>
          <a:bodyPr/>
          <a:lstStyle/>
          <a:p>
            <a:pPr marL="0" indent="0">
              <a:buFontTx/>
              <a:buNone/>
            </a:pPr>
            <a:r>
              <a:rPr lang="en-US" altLang="en-US" sz="1600" smtClean="0"/>
              <a:t>Foraging is a complex behavior of:</a:t>
            </a:r>
          </a:p>
          <a:p>
            <a:pPr marL="0" indent="0">
              <a:buFontTx/>
              <a:buAutoNum type="arabicPeriod"/>
            </a:pPr>
            <a:r>
              <a:rPr lang="en-US" altLang="en-US" sz="1600" b="1" smtClean="0"/>
              <a:t>Searching for food                       </a:t>
            </a:r>
            <a:endParaRPr lang="en-US" altLang="en-US" sz="1600" b="1" smtClean="0">
              <a:solidFill>
                <a:srgbClr val="FF0000"/>
              </a:solidFill>
            </a:endParaRPr>
          </a:p>
          <a:p>
            <a:pPr marL="0" indent="0">
              <a:buFontTx/>
              <a:buAutoNum type="arabicPeriod"/>
            </a:pPr>
            <a:r>
              <a:rPr lang="en-US" altLang="en-US" sz="1600" b="1" smtClean="0"/>
              <a:t>Acquiring food  </a:t>
            </a:r>
          </a:p>
          <a:p>
            <a:pPr marL="0" indent="0">
              <a:buFontTx/>
              <a:buAutoNum type="arabicPeriod"/>
            </a:pPr>
            <a:r>
              <a:rPr lang="en-US" altLang="en-US" sz="1600" smtClean="0"/>
              <a:t>Eating</a:t>
            </a:r>
          </a:p>
          <a:p>
            <a:pPr marL="0" indent="0">
              <a:buFontTx/>
              <a:buAutoNum type="arabicPeriod"/>
            </a:pPr>
            <a:r>
              <a:rPr lang="en-US" altLang="en-US" sz="1600" smtClean="0"/>
              <a:t>Digesting</a:t>
            </a:r>
          </a:p>
          <a:p>
            <a:pPr marL="0" indent="0">
              <a:buFontTx/>
              <a:buNone/>
            </a:pPr>
            <a:endParaRPr lang="en-US" altLang="en-US" sz="1800" i="1" smtClean="0"/>
          </a:p>
          <a:p>
            <a:pPr marL="0" indent="0">
              <a:buFontTx/>
              <a:buNone/>
            </a:pPr>
            <a:r>
              <a:rPr lang="en-US" altLang="en-US" sz="1800" i="1" smtClean="0"/>
              <a:t>Cats search for food long, hunt and eat fast, digests fast </a:t>
            </a:r>
            <a:r>
              <a:rPr lang="en-US" altLang="en-US" sz="1800" i="1" smtClean="0">
                <a:sym typeface="Wingdings" pitchFamily="2" charset="2"/>
              </a:rPr>
              <a:t> First two </a:t>
            </a:r>
            <a:r>
              <a:rPr lang="en-US" altLang="en-US" sz="1800" i="1" smtClean="0"/>
              <a:t>needs to be emphasized by enrichment</a:t>
            </a:r>
            <a:endParaRPr lang="en-US" altLang="en-US" sz="1800" b="1" smtClean="0"/>
          </a:p>
          <a:p>
            <a:pPr marL="0" indent="0">
              <a:buFontTx/>
              <a:buNone/>
            </a:pPr>
            <a:r>
              <a:rPr lang="en-US" altLang="en-US" sz="1800" b="1" smtClean="0"/>
              <a:t>In captivity</a:t>
            </a:r>
          </a:p>
          <a:p>
            <a:pPr marL="0" indent="0">
              <a:buFontTx/>
              <a:buNone/>
            </a:pPr>
            <a:r>
              <a:rPr lang="en-US" altLang="en-US" sz="1800" smtClean="0"/>
              <a:t>No real prey to hunt, but still need to express </a:t>
            </a:r>
            <a:r>
              <a:rPr lang="en-US" altLang="en-US" sz="1800" b="1" smtClean="0"/>
              <a:t>play-attack, chasing, pouncing, “killing”, biting, destroying, </a:t>
            </a:r>
            <a:r>
              <a:rPr lang="en-US" altLang="en-US" sz="1800" smtClean="0"/>
              <a:t>etc., behaviors. </a:t>
            </a:r>
          </a:p>
          <a:p>
            <a:pPr marL="0" indent="0">
              <a:buFontTx/>
              <a:buNone/>
            </a:pPr>
            <a:endParaRPr lang="en-US" altLang="en-US" smtClean="0"/>
          </a:p>
        </p:txBody>
      </p:sp>
      <p:pic>
        <p:nvPicPr>
          <p:cNvPr id="7" name="Picture 9" descr="Q:\BE pictures\CORDATA\VERTEBRATA\Mammalia\Carnivora New\Felidae\Pantherinae\Panthera\Panthera leo (lion)\Pumpkin, H.T\DSC00007.JPG"/>
          <p:cNvPicPr>
            <a:picLocks noChangeAspect="1" noChangeArrowheads="1"/>
          </p:cNvPicPr>
          <p:nvPr/>
        </p:nvPicPr>
        <p:blipFill>
          <a:blip r:embed="rId4" cstate="print">
            <a:extLst>
              <a:ext uri="{28A0092B-C50C-407E-A947-70E740481C1C}"/>
            </a:extLst>
          </a:blip>
          <a:srcRect/>
          <a:stretch>
            <a:fillRect/>
          </a:stretch>
        </p:blipFill>
        <p:spPr bwMode="auto">
          <a:xfrm>
            <a:off x="6248400" y="609600"/>
            <a:ext cx="2350713" cy="1763035"/>
          </a:xfrm>
          <a:prstGeom prst="rect">
            <a:avLst/>
          </a:prstGeom>
          <a:ln>
            <a:noFill/>
          </a:ln>
          <a:effectLst>
            <a:softEdge rad="112500"/>
          </a:effectLst>
          <a:extLst>
            <a:ext uri="{909E8E84-426E-40DD-AFC4-6F175D3DCCD1}"/>
          </a:extLst>
        </p:spPr>
      </p:pic>
      <p:pic>
        <p:nvPicPr>
          <p:cNvPr id="8" name="Picture 7" descr="Q:\BE pictures\CORDATA\VERTEBRATA\Mammalia\Carnivora New\Felidae\Felinae\Puma\Puma concolor (cougar, mountain lion, or puma)\Melon\Cougar with melon.JPG"/>
          <p:cNvPicPr>
            <a:picLocks noChangeAspect="1" noChangeArrowheads="1"/>
          </p:cNvPicPr>
          <p:nvPr/>
        </p:nvPicPr>
        <p:blipFill>
          <a:blip r:embed="rId5" cstate="print">
            <a:extLst>
              <a:ext uri="{28A0092B-C50C-407E-A947-70E740481C1C}"/>
            </a:extLst>
          </a:blip>
          <a:srcRect/>
          <a:stretch>
            <a:fillRect/>
          </a:stretch>
        </p:blipFill>
        <p:spPr bwMode="auto">
          <a:xfrm>
            <a:off x="152400" y="4315535"/>
            <a:ext cx="3302267" cy="2476700"/>
          </a:xfrm>
          <a:prstGeom prst="rect">
            <a:avLst/>
          </a:prstGeom>
          <a:ln>
            <a:noFill/>
          </a:ln>
          <a:effectLst>
            <a:softEdge rad="112500"/>
          </a:effectLst>
          <a:extLst>
            <a:ext uri="{909E8E84-426E-40DD-AFC4-6F175D3DCCD1}"/>
          </a:extLst>
        </p:spPr>
      </p:pic>
      <p:pic>
        <p:nvPicPr>
          <p:cNvPr id="6151" name="Picture 7" descr="C:\Users\htresz\AppData\Local\Microsoft\Windows\Temporary Internet Files\Content.Outlook\H81HQ425\image (3).jpeg"/>
          <p:cNvPicPr>
            <a:picLocks noChangeAspect="1" noChangeArrowheads="1"/>
          </p:cNvPicPr>
          <p:nvPr/>
        </p:nvPicPr>
        <p:blipFill>
          <a:blip r:embed="rId6" cstate="print">
            <a:extLst>
              <a:ext uri="{28A0092B-C50C-407E-A947-70E740481C1C}"/>
            </a:extLst>
          </a:blip>
          <a:srcRect/>
          <a:stretch>
            <a:fillRect/>
          </a:stretch>
        </p:blipFill>
        <p:spPr bwMode="auto">
          <a:xfrm>
            <a:off x="4495800" y="914400"/>
            <a:ext cx="1371600" cy="1836452"/>
          </a:xfrm>
          <a:prstGeom prst="rect">
            <a:avLst/>
          </a:prstGeom>
          <a:ln>
            <a:noFill/>
          </a:ln>
          <a:effectLst>
            <a:softEdge rad="112500"/>
          </a:effectLst>
          <a:extLst>
            <a:ext uri="{909E8E84-426E-40DD-AFC4-6F175D3DCCD1}"/>
          </a:extLst>
        </p:spPr>
      </p:pic>
      <p:pic>
        <p:nvPicPr>
          <p:cNvPr id="2" name="Melon tiger, HT (1).MOV">
            <a:hlinkClick r:id="" action="ppaction://media"/>
          </p:cNvPr>
          <p:cNvPicPr>
            <a:picLocks noRot="1" noChangeAspect="1"/>
          </p:cNvPicPr>
          <p:nvPr>
            <a:videoFile r:link="rId1"/>
          </p:nvPr>
        </p:nvPicPr>
        <p:blipFill>
          <a:blip r:embed="rId7" cstate="print"/>
          <a:srcRect/>
          <a:stretch>
            <a:fillRect/>
          </a:stretch>
        </p:blipFill>
        <p:spPr bwMode="auto">
          <a:xfrm>
            <a:off x="4191000" y="4264025"/>
            <a:ext cx="4610100" cy="2593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7171" name="Title 2"/>
          <p:cNvSpPr>
            <a:spLocks noGrp="1"/>
          </p:cNvSpPr>
          <p:nvPr>
            <p:ph type="title"/>
          </p:nvPr>
        </p:nvSpPr>
        <p:spPr>
          <a:xfrm>
            <a:off x="457200" y="23813"/>
            <a:ext cx="8229600" cy="1143000"/>
          </a:xfrm>
        </p:spPr>
        <p:txBody>
          <a:bodyPr/>
          <a:lstStyle/>
          <a:p>
            <a:r>
              <a:rPr lang="en-US" altLang="en-US" smtClean="0"/>
              <a:t>Like to reach in from sideways</a:t>
            </a:r>
          </a:p>
        </p:txBody>
      </p:sp>
      <p:pic>
        <p:nvPicPr>
          <p:cNvPr id="6149" name="Picture 5" descr="Q:\BE pictures\CORDATA\VERTEBRATA\Mammalia\Carnivora New\Felidae\Felinae\Lynx\Lynx rufus (bobcat)\Bobcat BE tire.jpg"/>
          <p:cNvPicPr>
            <a:picLocks noChangeAspect="1" noChangeArrowheads="1"/>
          </p:cNvPicPr>
          <p:nvPr/>
        </p:nvPicPr>
        <p:blipFill>
          <a:blip r:embed="rId3" cstate="print">
            <a:extLst>
              <a:ext uri="{28A0092B-C50C-407E-A947-70E740481C1C}"/>
            </a:extLst>
          </a:blip>
          <a:srcRect/>
          <a:stretch>
            <a:fillRect/>
          </a:stretch>
        </p:blipFill>
        <p:spPr bwMode="auto">
          <a:xfrm>
            <a:off x="720291" y="990600"/>
            <a:ext cx="7416800" cy="5562600"/>
          </a:xfrm>
          <a:prstGeom prst="rect">
            <a:avLst/>
          </a:prstGeom>
          <a:ln>
            <a:noFill/>
          </a:ln>
          <a:effectLst>
            <a:softEdge rad="112500"/>
          </a:effectLst>
          <a:extLst>
            <a:ext uri="{909E8E84-426E-40DD-AFC4-6F175D3DCCD1}"/>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mi-ResViewSizer_fullimg" descr="http://fc02.deviantart.net/fs16/f/2007/223/b/4/old_crackly_parchment_texture_by_Teeth_Man.png"/>
          <p:cNvPicPr>
            <a:picLocks/>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
        <p:nvSpPr>
          <p:cNvPr id="8195" name="Title 2"/>
          <p:cNvSpPr>
            <a:spLocks noGrp="1"/>
          </p:cNvSpPr>
          <p:nvPr>
            <p:ph type="title"/>
          </p:nvPr>
        </p:nvSpPr>
        <p:spPr>
          <a:xfrm>
            <a:off x="457200" y="152400"/>
            <a:ext cx="8229600" cy="1143000"/>
          </a:xfrm>
        </p:spPr>
        <p:txBody>
          <a:bodyPr/>
          <a:lstStyle/>
          <a:p>
            <a:r>
              <a:rPr lang="en-US" altLang="en-US" sz="3600" smtClean="0"/>
              <a:t>Increasing searching for food</a:t>
            </a:r>
          </a:p>
        </p:txBody>
      </p:sp>
      <p:sp>
        <p:nvSpPr>
          <p:cNvPr id="8196" name="Content Placeholder 4"/>
          <p:cNvSpPr>
            <a:spLocks noGrp="1"/>
          </p:cNvSpPr>
          <p:nvPr>
            <p:ph idx="1"/>
          </p:nvPr>
        </p:nvSpPr>
        <p:spPr>
          <a:xfrm>
            <a:off x="457200" y="1371600"/>
            <a:ext cx="8229600" cy="825500"/>
          </a:xfrm>
        </p:spPr>
        <p:txBody>
          <a:bodyPr/>
          <a:lstStyle/>
          <a:p>
            <a:pPr marL="0" indent="0">
              <a:buFontTx/>
              <a:buNone/>
            </a:pPr>
            <a:r>
              <a:rPr lang="en-US" altLang="en-US" sz="1800" smtClean="0"/>
              <a:t>Hiding food on exhibit</a:t>
            </a:r>
          </a:p>
          <a:p>
            <a:pPr marL="0" indent="0">
              <a:buFontTx/>
              <a:buNone/>
            </a:pPr>
            <a:r>
              <a:rPr lang="en-US" altLang="en-US" sz="1800" smtClean="0"/>
              <a:t>Behind, on and under furniture, etc. </a:t>
            </a:r>
            <a:endParaRPr lang="en-US" altLang="en-US" sz="1800" smtClean="0">
              <a:solidFill>
                <a:srgbClr val="FF0000"/>
              </a:solidFill>
            </a:endParaRPr>
          </a:p>
        </p:txBody>
      </p:sp>
      <p:pic>
        <p:nvPicPr>
          <p:cNvPr id="41986" name="Picture 2" descr="Q:\BE pictures\CORDATA\VERTEBRATA\Mammalia\Carnivora New\Felidae\Acinonychinae\Acinonyx (cheetah)\scents,J.H\DSC02302.JPG"/>
          <p:cNvPicPr>
            <a:picLocks noChangeAspect="1" noChangeArrowheads="1"/>
          </p:cNvPicPr>
          <p:nvPr/>
        </p:nvPicPr>
        <p:blipFill>
          <a:blip r:embed="rId3" cstate="print">
            <a:extLst>
              <a:ext uri="{28A0092B-C50C-407E-A947-70E740481C1C}"/>
            </a:extLst>
          </a:blip>
          <a:srcRect/>
          <a:stretch>
            <a:fillRect/>
          </a:stretch>
        </p:blipFill>
        <p:spPr bwMode="auto">
          <a:xfrm>
            <a:off x="3810000" y="2667000"/>
            <a:ext cx="5207000" cy="3905250"/>
          </a:xfrm>
          <a:prstGeom prst="rect">
            <a:avLst/>
          </a:prstGeom>
          <a:ln>
            <a:noFill/>
          </a:ln>
          <a:effectLst>
            <a:softEdge rad="112500"/>
          </a:effectLst>
          <a:extLst>
            <a:ext uri="{909E8E84-426E-40DD-AFC4-6F175D3DCCD1}"/>
          </a:extLst>
        </p:spPr>
      </p:pic>
      <p:pic>
        <p:nvPicPr>
          <p:cNvPr id="41988" name="Picture 4" descr="Q:\BE pictures\CORDATA\VERTEBRATA\Mammalia\Carnivora New\Felidae\Felinae\Caracal\Fish\20120906_172341.jpg"/>
          <p:cNvPicPr>
            <a:picLocks noChangeAspect="1" noChangeArrowheads="1"/>
          </p:cNvPicPr>
          <p:nvPr/>
        </p:nvPicPr>
        <p:blipFill>
          <a:blip r:embed="rId4" cstate="print">
            <a:extLst>
              <a:ext uri="{28A0092B-C50C-407E-A947-70E740481C1C}"/>
            </a:extLst>
          </a:blip>
          <a:srcRect/>
          <a:stretch>
            <a:fillRect/>
          </a:stretch>
        </p:blipFill>
        <p:spPr bwMode="auto">
          <a:xfrm>
            <a:off x="381000" y="2197033"/>
            <a:ext cx="3276600" cy="4368800"/>
          </a:xfrm>
          <a:prstGeom prst="rect">
            <a:avLst/>
          </a:prstGeom>
          <a:ln>
            <a:noFill/>
          </a:ln>
          <a:effectLst>
            <a:softEdge rad="112500"/>
          </a:effectLst>
          <a:extLst>
            <a:ext uri="{909E8E84-426E-40DD-AFC4-6F175D3DCCD1}"/>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gmi-ResViewSizer_fullimg" descr="http://fc02.deviantart.net/fs16/f/2007/223/b/4/old_crackly_parchment_texture_by_Teeth_Man.png"/>
          <p:cNvPicPr>
            <a:picLocks/>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9219" name="Title 2"/>
          <p:cNvSpPr>
            <a:spLocks noGrp="1"/>
          </p:cNvSpPr>
          <p:nvPr>
            <p:ph type="title"/>
          </p:nvPr>
        </p:nvSpPr>
        <p:spPr>
          <a:xfrm>
            <a:off x="457200" y="-25400"/>
            <a:ext cx="8229600" cy="1143000"/>
          </a:xfrm>
        </p:spPr>
        <p:txBody>
          <a:bodyPr/>
          <a:lstStyle/>
          <a:p>
            <a:r>
              <a:rPr lang="en-US" altLang="en-US" sz="3600" smtClean="0"/>
              <a:t>Difficulty level of acquiring food</a:t>
            </a:r>
          </a:p>
        </p:txBody>
      </p:sp>
      <p:pic>
        <p:nvPicPr>
          <p:cNvPr id="34820" name="Picture 4" descr="Q:\Jpeg\04-06-04\P4060268.JPG"/>
          <p:cNvPicPr>
            <a:picLocks noChangeAspect="1" noChangeArrowheads="1"/>
          </p:cNvPicPr>
          <p:nvPr/>
        </p:nvPicPr>
        <p:blipFill>
          <a:blip r:embed="rId4" r:link="rId5" cstate="print">
            <a:extLst>
              <a:ext uri="{28A0092B-C50C-407E-A947-70E740481C1C}"/>
            </a:extLst>
          </a:blip>
          <a:srcRect/>
          <a:stretch>
            <a:fillRect/>
          </a:stretch>
        </p:blipFill>
        <p:spPr bwMode="auto">
          <a:xfrm>
            <a:off x="4182979" y="3139934"/>
            <a:ext cx="4953000" cy="3718066"/>
          </a:xfrm>
          <a:prstGeom prst="rect">
            <a:avLst/>
          </a:prstGeom>
          <a:ln>
            <a:noFill/>
          </a:ln>
          <a:effectLst>
            <a:softEdge rad="112500"/>
          </a:effectLst>
          <a:extLst>
            <a:ext uri="{909E8E84-426E-40DD-AFC4-6F175D3DCCD1}"/>
            <a:ext uri="{91240B29-F687-4F45-9708-019B960494DF}"/>
          </a:extLst>
        </p:spPr>
      </p:pic>
      <p:sp>
        <p:nvSpPr>
          <p:cNvPr id="9221" name="TextBox 1"/>
          <p:cNvSpPr txBox="1">
            <a:spLocks noChangeArrowheads="1"/>
          </p:cNvSpPr>
          <p:nvPr/>
        </p:nvSpPr>
        <p:spPr bwMode="auto">
          <a:xfrm>
            <a:off x="334963" y="5715000"/>
            <a:ext cx="1360487" cy="1016000"/>
          </a:xfrm>
          <a:prstGeom prst="rect">
            <a:avLst/>
          </a:prstGeom>
          <a:noFill/>
          <a:ln w="9525">
            <a:noFill/>
            <a:miter lim="800000"/>
            <a:headEnd/>
            <a:tailEnd/>
          </a:ln>
        </p:spPr>
        <p:txBody>
          <a:bodyPr wrap="none">
            <a:spAutoFit/>
          </a:bodyPr>
          <a:lstStyle/>
          <a:p>
            <a:r>
              <a:rPr lang="en-US" altLang="en-US" sz="1200"/>
              <a:t>Piñatas</a:t>
            </a:r>
          </a:p>
          <a:p>
            <a:r>
              <a:rPr lang="en-US" altLang="en-US" sz="1200"/>
              <a:t>Puzzle feeders</a:t>
            </a:r>
          </a:p>
          <a:p>
            <a:r>
              <a:rPr lang="en-US" altLang="en-US" sz="1200"/>
              <a:t>Fire hose balls</a:t>
            </a:r>
          </a:p>
          <a:p>
            <a:r>
              <a:rPr lang="en-US" altLang="en-US" sz="1200"/>
              <a:t>Cardboard boxes</a:t>
            </a:r>
          </a:p>
          <a:p>
            <a:r>
              <a:rPr lang="en-US" altLang="en-US" sz="1200"/>
              <a:t>Etc.</a:t>
            </a:r>
          </a:p>
        </p:txBody>
      </p:sp>
      <p:pic>
        <p:nvPicPr>
          <p:cNvPr id="9224" name="Picture 8" descr="Q:\BE pictures\CORDATA\VERTEBRATA\Mammalia\Carnivora New\Felidae\Felinae\Leopardus (American spotted cats)\Leopardus pardalis (ocelot)\Firehose ball\scan0010_2 TWO.jpg"/>
          <p:cNvPicPr>
            <a:picLocks noChangeAspect="1" noChangeArrowheads="1"/>
          </p:cNvPicPr>
          <p:nvPr/>
        </p:nvPicPr>
        <p:blipFill>
          <a:blip r:embed="rId6" cstate="print"/>
          <a:srcRect/>
          <a:stretch>
            <a:fillRect/>
          </a:stretch>
        </p:blipFill>
        <p:spPr bwMode="auto">
          <a:xfrm>
            <a:off x="5715000" y="1052513"/>
            <a:ext cx="2619375" cy="1982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extLst>
        </p:spPr>
      </p:pic>
      <p:sp>
        <p:nvSpPr>
          <p:cNvPr id="9223" name="Rectangle 1"/>
          <p:cNvSpPr>
            <a:spLocks noChangeArrowheads="1"/>
          </p:cNvSpPr>
          <p:nvPr/>
        </p:nvSpPr>
        <p:spPr bwMode="auto">
          <a:xfrm>
            <a:off x="3746500" y="838200"/>
            <a:ext cx="2608263" cy="647700"/>
          </a:xfrm>
          <a:prstGeom prst="rect">
            <a:avLst/>
          </a:prstGeom>
          <a:noFill/>
          <a:ln w="9525">
            <a:noFill/>
            <a:miter lim="800000"/>
            <a:headEnd/>
            <a:tailEnd/>
          </a:ln>
        </p:spPr>
        <p:txBody>
          <a:bodyPr wrap="none">
            <a:spAutoFit/>
          </a:bodyPr>
          <a:lstStyle/>
          <a:p>
            <a:r>
              <a:rPr lang="en-US" altLang="en-US">
                <a:solidFill>
                  <a:srgbClr val="FF0000"/>
                </a:solidFill>
              </a:rPr>
              <a:t>Need video of high tech</a:t>
            </a:r>
          </a:p>
          <a:p>
            <a:r>
              <a:rPr lang="en-US" altLang="en-US">
                <a:solidFill>
                  <a:srgbClr val="FF0000"/>
                </a:solidFill>
              </a:rPr>
              <a:t>Feeders (bungee, pole)</a:t>
            </a:r>
            <a:endParaRPr lang="en-US" altLang="en-US"/>
          </a:p>
        </p:txBody>
      </p:sp>
      <p:pic>
        <p:nvPicPr>
          <p:cNvPr id="10" name="Picture 9" descr="C:\Users\htresz\AppData\Local\Microsoft\Windows\Temporary Internet Files\Content.Outlook\H81HQ425\Mountain lions photo.JPG"/>
          <p:cNvPicPr/>
          <p:nvPr/>
        </p:nvPicPr>
        <p:blipFill>
          <a:blip r:embed="rId7" cstate="print">
            <a:extLst>
              <a:ext uri="{28A0092B-C50C-407E-A947-70E740481C1C}"/>
            </a:extLst>
          </a:blip>
          <a:srcRect/>
          <a:stretch>
            <a:fillRect/>
          </a:stretch>
        </p:blipFill>
        <p:spPr bwMode="auto">
          <a:xfrm>
            <a:off x="228600" y="1057326"/>
            <a:ext cx="3855720" cy="4495800"/>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mi-ResViewSizer_fullimg" descr="http://fc02.deviantart.net/fs16/f/2007/223/b/4/old_crackly_parchment_texture_by_Teeth_Man.png"/>
          <p:cNvPicPr>
            <a:picLocks/>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10243" name="Title 2"/>
          <p:cNvSpPr>
            <a:spLocks noGrp="1"/>
          </p:cNvSpPr>
          <p:nvPr>
            <p:ph type="title"/>
          </p:nvPr>
        </p:nvSpPr>
        <p:spPr/>
        <p:txBody>
          <a:bodyPr/>
          <a:lstStyle/>
          <a:p>
            <a:r>
              <a:rPr lang="en-US" altLang="en-US" smtClean="0"/>
              <a:t>Bones to extend foraging time </a:t>
            </a:r>
          </a:p>
        </p:txBody>
      </p:sp>
      <p:pic>
        <p:nvPicPr>
          <p:cNvPr id="5" name="Picture 6" descr="Q:\BE pictures\CORDATA\VERTEBRATA\Mammalia\Carnivora New\Felidae\Felinae\Lynx\Lynx rufus (bobcat)\Bone\DSC05294.JPG"/>
          <p:cNvPicPr>
            <a:picLocks noGrp="1" noChangeAspect="1" noChangeArrowheads="1"/>
          </p:cNvPicPr>
          <p:nvPr>
            <p:ph idx="1"/>
          </p:nvPr>
        </p:nvPicPr>
        <p:blipFill>
          <a:blip r:embed="rId3" cstate="print"/>
          <a:srcRect/>
          <a:stretch>
            <a:fillRect/>
          </a:stretch>
        </p:blipFill>
        <p:spPr>
          <a:xfrm>
            <a:off x="76200" y="1524000"/>
            <a:ext cx="6807200" cy="5105400"/>
          </a:xfrm>
          <a:ln w="38100" cap="sq">
            <a:solidFill>
              <a:srgbClr val="000000"/>
            </a:solidFill>
          </a:ln>
          <a:effectLst>
            <a:outerShdw blurRad="50800" dist="38100" dir="2700000" algn="tl" rotWithShape="0">
              <a:srgbClr val="000000">
                <a:alpha val="43000"/>
              </a:srgbClr>
            </a:outerShdw>
          </a:effectLst>
          <a:extLst>
            <a:ext uri="{909E8E84-426E-40DD-AFC4-6F175D3DCCD1}"/>
          </a:extLst>
        </p:spPr>
      </p:pic>
      <p:pic>
        <p:nvPicPr>
          <p:cNvPr id="36866" name="Picture 2" descr="Q:\BE pictures\CORDATA\VERTEBRATA\Mammalia\Carnivora New\Felidae\Pantherinae\Panthera\Panthera tigris (tiger)\Bone\DSC02581.JPG"/>
          <p:cNvPicPr>
            <a:picLocks noChangeAspect="1" noChangeArrowheads="1"/>
          </p:cNvPicPr>
          <p:nvPr/>
        </p:nvPicPr>
        <p:blipFill>
          <a:blip r:embed="rId4" cstate="print"/>
          <a:srcRect/>
          <a:stretch>
            <a:fillRect/>
          </a:stretch>
        </p:blipFill>
        <p:spPr bwMode="auto">
          <a:xfrm>
            <a:off x="6196781" y="4267200"/>
            <a:ext cx="2768600" cy="2076450"/>
          </a:xfrm>
          <a:prstGeom prst="rect">
            <a:avLst/>
          </a:prstGeom>
          <a:ln>
            <a:noFill/>
          </a:ln>
          <a:effectLst>
            <a:softEdge rad="112500"/>
          </a:effectLst>
          <a:extLst>
            <a:ext uri="{909E8E84-426E-40DD-AFC4-6F175D3DCCD1}"/>
          </a:extLst>
        </p:spPr>
      </p:pic>
      <p:pic>
        <p:nvPicPr>
          <p:cNvPr id="7" name="Picture 3" descr="Q:\BE pictures\CORDATA\VERTEBRATA\Mammalia\Carnivora New\Felidae\Felinae\Caracal\Bone, H.T\DSC00004.JPG"/>
          <p:cNvPicPr>
            <a:picLocks noChangeAspect="1" noChangeArrowheads="1"/>
          </p:cNvPicPr>
          <p:nvPr/>
        </p:nvPicPr>
        <p:blipFill>
          <a:blip r:embed="rId5" cstate="print"/>
          <a:srcRect/>
          <a:stretch>
            <a:fillRect/>
          </a:stretch>
        </p:blipFill>
        <p:spPr bwMode="auto">
          <a:xfrm>
            <a:off x="5851240" y="1295400"/>
            <a:ext cx="3265488" cy="2449116"/>
          </a:xfrm>
          <a:prstGeom prst="rect">
            <a:avLst/>
          </a:prstGeom>
          <a:ln>
            <a:noFill/>
          </a:ln>
          <a:effectLst>
            <a:softEdge rad="112500"/>
          </a:effectLst>
          <a:extLst>
            <a:ext uri="{909E8E84-426E-40DD-AFC4-6F175D3DCCD1}"/>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1266</TotalTime>
  <Words>840</Words>
  <Application>Microsoft Office PowerPoint</Application>
  <PresentationFormat>On-screen Show (4:3)</PresentationFormat>
  <Paragraphs>155</Paragraphs>
  <Slides>21</Slides>
  <Notes>7</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Default Design</vt:lpstr>
      <vt:lpstr>Feline enrichment at the Phoenix Zoo</vt:lpstr>
      <vt:lpstr>What to know about cats?</vt:lpstr>
      <vt:lpstr>Not always unsocial</vt:lpstr>
      <vt:lpstr>Not all species are solitary</vt:lpstr>
      <vt:lpstr>Predators</vt:lpstr>
      <vt:lpstr>Like to reach in from sideways</vt:lpstr>
      <vt:lpstr>Increasing searching for food</vt:lpstr>
      <vt:lpstr>Difficulty level of acquiring food</vt:lpstr>
      <vt:lpstr>Bones to extend foraging time </vt:lpstr>
      <vt:lpstr>Whole prey/carcass feeding</vt:lpstr>
      <vt:lpstr>Frozen products to extend foraging time</vt:lpstr>
      <vt:lpstr>Extreme physical abilities </vt:lpstr>
      <vt:lpstr>They rely on smelling</vt:lpstr>
      <vt:lpstr>Territorial animals</vt:lpstr>
      <vt:lpstr>Playful animals</vt:lpstr>
      <vt:lpstr>Resting animals preferring heights</vt:lpstr>
      <vt:lpstr>Water features</vt:lpstr>
      <vt:lpstr>Safety</vt:lpstr>
      <vt:lpstr>Slide 19</vt:lpstr>
      <vt:lpstr>Acknowledgement </vt:lpstr>
      <vt:lpstr>References</vt:lpstr>
    </vt:vector>
  </TitlesOfParts>
  <Company>The PHX Zoo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limited space</dc:title>
  <dc:creator>Administrator</dc:creator>
  <cp:lastModifiedBy>Eric</cp:lastModifiedBy>
  <cp:revision>75</cp:revision>
  <dcterms:created xsi:type="dcterms:W3CDTF">2012-04-05T15:16:23Z</dcterms:created>
  <dcterms:modified xsi:type="dcterms:W3CDTF">2014-09-01T18:34:10Z</dcterms:modified>
</cp:coreProperties>
</file>