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6" r:id="rId4"/>
    <p:sldId id="259" r:id="rId5"/>
    <p:sldId id="258" r:id="rId6"/>
    <p:sldId id="261" r:id="rId7"/>
    <p:sldId id="262" r:id="rId8"/>
    <p:sldId id="263" r:id="rId9"/>
    <p:sldId id="266" r:id="rId10"/>
    <p:sldId id="264" r:id="rId11"/>
    <p:sldId id="307" r:id="rId12"/>
    <p:sldId id="270" r:id="rId13"/>
    <p:sldId id="268" r:id="rId14"/>
    <p:sldId id="267" r:id="rId15"/>
    <p:sldId id="269" r:id="rId16"/>
    <p:sldId id="271" r:id="rId17"/>
    <p:sldId id="308" r:id="rId18"/>
    <p:sldId id="272" r:id="rId19"/>
    <p:sldId id="275" r:id="rId20"/>
    <p:sldId id="311" r:id="rId21"/>
    <p:sldId id="276" r:id="rId22"/>
    <p:sldId id="277" r:id="rId23"/>
    <p:sldId id="310" r:id="rId24"/>
    <p:sldId id="303" r:id="rId25"/>
    <p:sldId id="273" r:id="rId26"/>
    <p:sldId id="279" r:id="rId27"/>
    <p:sldId id="274" r:id="rId28"/>
    <p:sldId id="280" r:id="rId29"/>
    <p:sldId id="281" r:id="rId30"/>
    <p:sldId id="282" r:id="rId31"/>
    <p:sldId id="284" r:id="rId32"/>
    <p:sldId id="283" r:id="rId33"/>
    <p:sldId id="290" r:id="rId34"/>
    <p:sldId id="291" r:id="rId35"/>
    <p:sldId id="285" r:id="rId36"/>
    <p:sldId id="286" r:id="rId37"/>
    <p:sldId id="312" r:id="rId38"/>
    <p:sldId id="287" r:id="rId39"/>
    <p:sldId id="288" r:id="rId40"/>
    <p:sldId id="292" r:id="rId41"/>
    <p:sldId id="293" r:id="rId42"/>
    <p:sldId id="294" r:id="rId43"/>
    <p:sldId id="301" r:id="rId44"/>
    <p:sldId id="302" r:id="rId45"/>
    <p:sldId id="295" r:id="rId46"/>
    <p:sldId id="296" r:id="rId47"/>
    <p:sldId id="305" r:id="rId48"/>
    <p:sldId id="297" r:id="rId49"/>
    <p:sldId id="260" r:id="rId50"/>
    <p:sldId id="304" r:id="rId51"/>
    <p:sldId id="309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4E4"/>
    <a:srgbClr val="00CC00"/>
    <a:srgbClr val="FF3300"/>
    <a:srgbClr val="0000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6" autoAdjust="0"/>
    <p:restoredTop sz="94737" autoAdjust="0"/>
  </p:normalViewPr>
  <p:slideViewPr>
    <p:cSldViewPr>
      <p:cViewPr varScale="1">
        <p:scale>
          <a:sx n="85" d="100"/>
          <a:sy n="85" d="100"/>
        </p:scale>
        <p:origin x="-128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046EFF-2492-4CA9-8148-BB5B20D8D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84D3-8F34-414A-86C2-7F56B29A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E79B-AAD9-4948-8A9E-3B0896C06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87C98-EC2F-439E-9939-9270E0874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3545A-C711-406A-9BAE-0435AB6F0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16DC-7678-4C76-BDB5-FDB412C2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F92BD-8B6D-4F82-95EA-E581E0DA5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E2A8-0FA8-420F-8701-1E6253557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1ADE-6145-43F6-A3C5-25A4A0D06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0842-3BD9-4714-8AC9-4F06AAC4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2AC6C-2992-489D-8CEE-6AE3AA675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7569-BCDA-4D7F-9953-CD06C5D64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1E0F-4A3F-4FBE-ADCE-0E32ABF57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E926F-0E54-4576-A756-C0793D53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D806-9F62-4792-AD39-8C88C5604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A72DD71-359F-4DBF-9600-694FB4411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b.cz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smtClean="0"/>
              <a:t>Rita Chimpanzee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A success story at the Doha Zoo, Qatar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Hilda Tresz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Volunteer Coordinator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Keepers without borders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ChimpanZoo: Research, Education and Enrichment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Let’s get to work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latin typeface="Arial" charset="0"/>
              </a:rPr>
              <a:t>First thing first- Getting managerial support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Jenny being already familiar with the situation and staff was to serve as a “middle man” between Hilda and the Doha Zoo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latin typeface="Arial" charset="0"/>
              </a:rPr>
              <a:t>On Monday, April 13, 2009 Jenny received the news that the Doha zoo has agreed to work with ChimpanZoo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CC00"/>
                </a:solidFill>
              </a:rPr>
              <a:t>Team One-</a:t>
            </a:r>
            <a:r>
              <a:rPr lang="en-US" smtClean="0"/>
              <a:t> Doha Zoo Staff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52400" y="1371600"/>
          <a:ext cx="4419600" cy="3314700"/>
        </p:xfrm>
        <a:graphic>
          <a:graphicData uri="http://schemas.openxmlformats.org/presentationml/2006/ole">
            <p:oleObj spid="_x0000_s1026" name="Photo Editor Photo" r:id="rId3" imgW="3048426" imgH="2285714" progId="">
              <p:embed/>
            </p:oleObj>
          </a:graphicData>
        </a:graphic>
      </p:graphicFrame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48768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Mr. Mohammed Hussein Hassan  Head Curator</a:t>
            </a: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876800" y="2514600"/>
          <a:ext cx="4087813" cy="3065463"/>
        </p:xfrm>
        <a:graphic>
          <a:graphicData uri="http://schemas.openxmlformats.org/presentationml/2006/ole">
            <p:oleObj spid="_x0000_s1027" name="Photo Editor Photo" r:id="rId4" imgW="3048426" imgH="2285714" progId="">
              <p:embed/>
            </p:oleObj>
          </a:graphicData>
        </a:graphic>
      </p:graphicFrame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6172200" y="60198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Abubaker</a:t>
            </a:r>
          </a:p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 Veterinarian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CC00"/>
                </a:solidFill>
              </a:rPr>
              <a:t>Team One-</a:t>
            </a:r>
            <a:r>
              <a:rPr lang="en-US" sz="4000" smtClean="0"/>
              <a:t> Doha Zoo Staff</a:t>
            </a:r>
            <a:br>
              <a:rPr lang="en-US" sz="4000" smtClean="0"/>
            </a:br>
            <a:endParaRPr lang="en-US" sz="2000" smtClean="0"/>
          </a:p>
        </p:txBody>
      </p:sp>
      <p:pic>
        <p:nvPicPr>
          <p:cNvPr id="16387" name="Picture 7" descr="Abdul-the zoo engine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81600" y="609600"/>
            <a:ext cx="3175000" cy="2381250"/>
          </a:xfrm>
          <a:noFill/>
        </p:spPr>
      </p:pic>
      <p:pic>
        <p:nvPicPr>
          <p:cNvPr id="16388" name="Picture 9" descr="Rita's keep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81600" y="3657600"/>
            <a:ext cx="3505200" cy="2628900"/>
          </a:xfrm>
          <a:noFill/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 rot="10800000" flipV="1">
            <a:off x="5257800" y="30480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Mr. Mohammed Abdulraheem-Maintenance in Charge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33400" y="6858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Mr. Mohammed Tariq  Lead chimpanzee keeper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667000" y="64008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Mr. Mohammed Nurnobi Chowdhory and Mr. Mohammed Tariq Chimpanzee staff</a:t>
            </a:r>
          </a:p>
        </p:txBody>
      </p:sp>
      <p:pic>
        <p:nvPicPr>
          <p:cNvPr id="16392" name="Picture 18" descr="Head chimp keep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47700" y="1524000"/>
            <a:ext cx="3513138" cy="46831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5052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CC00"/>
                </a:solidFill>
              </a:rPr>
              <a:t>Team two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smtClean="0"/>
              <a:t>American School of Doha and </a:t>
            </a:r>
            <a:br>
              <a:rPr lang="en-US" sz="4000" smtClean="0"/>
            </a:br>
            <a:r>
              <a:rPr lang="en-US" sz="4000" smtClean="0"/>
              <a:t>The Learning Center</a:t>
            </a:r>
            <a:br>
              <a:rPr lang="en-US" sz="4000" smtClean="0"/>
            </a:br>
            <a:r>
              <a:rPr lang="en-US" sz="4000" smtClean="0"/>
              <a:t> Students</a:t>
            </a:r>
            <a:r>
              <a:rPr lang="en-US" smtClean="0"/>
              <a:t> </a:t>
            </a:r>
            <a:r>
              <a:rPr lang="en-US" sz="2800" smtClean="0"/>
              <a:t>observing Rita chimpanzee receiving new enrichment items</a:t>
            </a:r>
          </a:p>
        </p:txBody>
      </p:sp>
      <p:pic>
        <p:nvPicPr>
          <p:cNvPr id="17411" name="Picture 4" descr="chimpanzee at zoo may 2008 1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02088" y="0"/>
            <a:ext cx="5141912" cy="6858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Jenny’s and Barbara’s roll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To create a report of current situation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Taking pictures for precise information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Find resources to accomplish plans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Involve The Learning Center School and Roots and Shoots students of American School of Doha to help implementing enrichment ideas as well as to conduct behavioral observations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Provide constant communication between the ChimpanZoo Representative and Doha Zoo Management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Document proceedings by: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smtClean="0"/>
              <a:t>Written reports both to Doha Zoo Management  and ChimpanZoo Volunteer Coordinator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smtClean="0"/>
              <a:t>Pictures and videos of new enrichment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short term plan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Introducing Rita Chimpanzee to safe, simple and non-threatening ideas: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CC00"/>
                </a:solidFill>
              </a:rPr>
              <a:t>Substrate</a:t>
            </a:r>
            <a:r>
              <a:rPr lang="en-US" smtClean="0"/>
              <a:t> for nest building and extending foraging time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CC00"/>
                </a:solidFill>
              </a:rPr>
              <a:t>Browse</a:t>
            </a:r>
            <a:r>
              <a:rPr lang="en-US" smtClean="0"/>
              <a:t> for foraging and nest building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CC00"/>
                </a:solidFill>
              </a:rPr>
              <a:t>Extending feeding time, </a:t>
            </a:r>
            <a:r>
              <a:rPr lang="en-US" smtClean="0"/>
              <a:t>variation of current diet presentation (scattering and hiding chopped basic diet, + novelty food items)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CC00"/>
                </a:solidFill>
              </a:rPr>
              <a:t>Manipulative items</a:t>
            </a:r>
            <a:r>
              <a:rPr lang="en-US" smtClean="0"/>
              <a:t> (toys, paper boxes, etc.)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Step 1. Substrate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First choice of enrichment was providing substrate on and off exhibit due its multi-purpose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FF3300"/>
                </a:solidFill>
              </a:rPr>
              <a:t>Obstacles and solutions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solidFill>
                  <a:schemeClr val="folHlink"/>
                </a:solidFill>
              </a:rPr>
              <a:t>Public demands of feeding animals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 When visitors see keepers scattering food in substrate in the outside cage, they demand to be able to do the same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solidFill>
                  <a:schemeClr val="folHlink"/>
                </a:solidFill>
              </a:rPr>
              <a:t>Smoking and fire.</a:t>
            </a:r>
            <a:r>
              <a:rPr lang="en-US" sz="3600" smtClean="0"/>
              <a:t> </a:t>
            </a:r>
            <a:r>
              <a:rPr lang="en-US" sz="2800" smtClean="0"/>
              <a:t>People would throw cigarettes inside exhibits and lit them on fire.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smtClean="0"/>
              <a:t>    Fire is still an issue and although the security guards are trained to watch visitor activities, it was not safe and shredded paper was taken out from the exhibit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Step 1. Substrate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smtClean="0">
                <a:solidFill>
                  <a:srgbClr val="FF3300"/>
                </a:solidFill>
              </a:rPr>
              <a:t>Obstacles and solutions</a:t>
            </a:r>
          </a:p>
          <a:p>
            <a:pPr eaLnBrk="1" hangingPunct="1">
              <a:defRPr/>
            </a:pPr>
            <a:r>
              <a:rPr lang="en-US" b="1" smtClean="0">
                <a:solidFill>
                  <a:schemeClr val="folHlink"/>
                </a:solidFill>
              </a:rPr>
              <a:t>Rita refuses to come inside. </a:t>
            </a:r>
            <a:r>
              <a:rPr lang="en-US" b="1" smtClean="0"/>
              <a:t>Rita felt</a:t>
            </a:r>
            <a:r>
              <a:rPr lang="en-US" b="1" smtClean="0">
                <a:solidFill>
                  <a:schemeClr val="folHlink"/>
                </a:solidFill>
              </a:rPr>
              <a:t> </a:t>
            </a:r>
            <a:r>
              <a:rPr lang="en-US" b="1" smtClean="0"/>
              <a:t>too comfortable in the evening in her nest she has made in her outdoor enclosure. 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/>
              <a:t>Shredded paper was substituted by sand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2531" name="Picture 10" descr="Rita loves her pap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638"/>
            <a:ext cx="9144000" cy="6859588"/>
          </a:xfrm>
        </p:spPr>
      </p:pic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81000" y="228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Rita receives paper the fist time in her life        4-28-09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Photo Editor Photo" r:id="rId3" imgW="5714286" imgH="4285714" progId="">
              <p:embed/>
            </p:oleObj>
          </a:graphicData>
        </a:graphic>
      </p:graphicFrame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172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Hay and shredded paper on exhibit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Jenny and Barbara Wilson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/>
              <a:t>   On March 23, 2009</a:t>
            </a:r>
            <a:r>
              <a:rPr lang="en-US" sz="2800" smtClean="0"/>
              <a:t> </a:t>
            </a:r>
            <a:r>
              <a:rPr lang="en-US" sz="3600" b="1" smtClean="0"/>
              <a:t>Roots and Shoots teachers Jenny and Barbara Wilson were directed to Hilda Tresz  ChimpanZoo Volunteer Coordinator to improve Rita, a lone female chimpanzee’s behavioral enrichment at the Doha Zoo.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3555" name="Picture 4" descr="IMG_00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77788"/>
            <a:ext cx="9144000" cy="6935788"/>
          </a:xfrm>
          <a:noFill/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835400" y="0"/>
            <a:ext cx="492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Burrito Rita </a:t>
            </a:r>
          </a:p>
          <a:p>
            <a:pPr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……….with wrapping paper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Step 2. Browse</a:t>
            </a:r>
          </a:p>
        </p:txBody>
      </p:sp>
      <p:pic>
        <p:nvPicPr>
          <p:cNvPr id="24579" name="Picture 6" descr="food fed to elephant with h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57800" y="1066800"/>
            <a:ext cx="2514600" cy="1885950"/>
          </a:xfrm>
        </p:spPr>
      </p:pic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3300"/>
                </a:solidFill>
              </a:rPr>
              <a:t>Obstacles and solutions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CC00"/>
                </a:solidFill>
              </a:rPr>
              <a:t>Difficult to come by in the desert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CC00"/>
                </a:solidFill>
              </a:rPr>
              <a:t>Palm caused blood in the stool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CC00"/>
                </a:solidFill>
              </a:rPr>
              <a:t>Lack of plant knowledge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smtClean="0"/>
              <a:t>Started out with commonly known edible plants such as date palms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smtClean="0"/>
              <a:t>Coordinator sent list of edible browse (by scientific and common names) to veterinarian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smtClean="0"/>
              <a:t>Coordinator identified plants via email for immediate use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smtClean="0">
              <a:solidFill>
                <a:srgbClr val="FF3300"/>
              </a:solidFill>
            </a:endParaRPr>
          </a:p>
        </p:txBody>
      </p:sp>
      <p:pic>
        <p:nvPicPr>
          <p:cNvPr id="24581" name="Picture 7" descr="type of grass fed to eleph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72200" y="3810000"/>
            <a:ext cx="2027238" cy="270192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Rita needs palm leav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3250"/>
          </a:xfrm>
          <a:noFill/>
        </p:spPr>
      </p:pic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Rita with palm leaves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Palm fronds gave Rita some bloody stools so we switch over to deciduous plants</a:t>
            </a:r>
          </a:p>
        </p:txBody>
      </p:sp>
      <p:pic>
        <p:nvPicPr>
          <p:cNvPr id="26627" name="Picture 4" descr="IMG_0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600200"/>
            <a:ext cx="3662363" cy="4883150"/>
          </a:xfrm>
          <a:noFill/>
        </p:spPr>
      </p:pic>
      <p:pic>
        <p:nvPicPr>
          <p:cNvPr id="26628" name="Picture 7" descr="IMG_00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6300" y="1447800"/>
            <a:ext cx="3806825" cy="5075238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Step 3. Extending feeding time both on and off exhibit</a:t>
            </a:r>
          </a:p>
        </p:txBody>
      </p:sp>
      <p:pic>
        <p:nvPicPr>
          <p:cNvPr id="27651" name="Picture 7" descr="Hiding her fo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600200"/>
            <a:ext cx="3570288" cy="4759325"/>
          </a:xfrm>
          <a:noFill/>
        </p:spPr>
      </p:pic>
      <p:pic>
        <p:nvPicPr>
          <p:cNvPr id="27652" name="Picture 11" descr="Hay &amp; seeds outs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38600" y="2122488"/>
            <a:ext cx="4953000" cy="37147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ood hidden under pap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</p:spPr>
      </p:pic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Hidden food in substrate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Rita plays with cabb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638"/>
            <a:ext cx="9144000" cy="6859588"/>
          </a:xfrm>
          <a:noFill/>
        </p:spPr>
      </p:pic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Cabbage hidden in substrate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Long term plans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b="1" smtClean="0"/>
              <a:t>Creating re-usable/permanent fixtures that elicit species appropriate behaviors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b="1" smtClean="0"/>
              <a:t>Find resources to fund these projects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b="1" smtClean="0"/>
              <a:t>Document enrichment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b="1" smtClean="0"/>
              <a:t>Companion for Rita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b="1" smtClean="0"/>
              <a:t>Teach staff to be able to continue with enrichment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himpanzee at zoo may 2008 0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8100"/>
            <a:ext cx="9144000" cy="6853238"/>
          </a:xfrm>
          <a:noFill/>
        </p:spPr>
      </p:pic>
      <p:sp>
        <p:nvSpPr>
          <p:cNvPr id="69639" name="Rectangle 7"/>
          <p:cNvSpPr>
            <a:spLocks noGrp="1" noChangeArrowheads="1"/>
          </p:cNvSpPr>
          <p:nvPr>
            <p:ph type="title"/>
          </p:nvPr>
        </p:nvSpPr>
        <p:spPr>
          <a:xfrm>
            <a:off x="2514600" y="518160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The first permanent nest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lose-up of puzzle feed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638"/>
            <a:ext cx="9144000" cy="6859588"/>
          </a:xfrm>
          <a:noFill/>
        </p:spPr>
      </p:pic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334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Permanent puzzle feeder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People once asked prophet Muhammad....</a:t>
            </a:r>
            <a:r>
              <a:rPr lang="en-US" sz="4400" b="1" smtClean="0">
                <a:solidFill>
                  <a:schemeClr val="tx2"/>
                </a:solidFill>
              </a:rPr>
              <a:t>does God reward us when we treat animals well 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Muhammad (Peace Be Upon Him) answered:</a:t>
            </a:r>
            <a:r>
              <a:rPr lang="en-US" sz="54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7200" smtClean="0">
                <a:solidFill>
                  <a:schemeClr val="tx2"/>
                </a:solidFill>
              </a:rPr>
              <a:t>"There’s a reward in every wet kidney“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Mishkat al-masabih, Book 6; Chapter 6.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Founding resources- Donations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From Jenny and Barbara</a:t>
            </a:r>
          </a:p>
          <a:p>
            <a:pPr eaLnBrk="1" hangingPunct="1">
              <a:defRPr/>
            </a:pPr>
            <a:r>
              <a:rPr lang="en-US" sz="3600" b="1" smtClean="0"/>
              <a:t>The Learning Center School </a:t>
            </a:r>
          </a:p>
          <a:p>
            <a:pPr eaLnBrk="1" hangingPunct="1">
              <a:defRPr/>
            </a:pPr>
            <a:r>
              <a:rPr lang="en-US" sz="3600" b="1" smtClean="0"/>
              <a:t>The American School of Doha</a:t>
            </a:r>
          </a:p>
          <a:p>
            <a:pPr eaLnBrk="1" hangingPunct="1">
              <a:defRPr/>
            </a:pPr>
            <a:r>
              <a:rPr lang="en-US" sz="3600" b="1" smtClean="0"/>
              <a:t>Qatar Academy School</a:t>
            </a:r>
          </a:p>
          <a:p>
            <a:pPr eaLnBrk="1" hangingPunct="1">
              <a:defRPr/>
            </a:pPr>
            <a:r>
              <a:rPr lang="en-US" sz="3600" b="1" smtClean="0"/>
              <a:t>American Woman's Association of Doha.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/>
              <a:t> </a:t>
            </a:r>
            <a:br>
              <a:rPr lang="en-US" sz="3600" b="1" smtClean="0"/>
            </a:br>
            <a:endParaRPr lang="en-US" sz="3600" b="1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Document enrichment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</a:t>
            </a:r>
            <a:r>
              <a:rPr lang="en-US" sz="4000" smtClean="0"/>
              <a:t>American School of Doha and The Learning Center School students</a:t>
            </a:r>
            <a:r>
              <a:rPr lang="en-US" sz="36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/>
              <a:t>   observing new enrichment given to Rita</a:t>
            </a:r>
          </a:p>
        </p:txBody>
      </p:sp>
      <p:pic>
        <p:nvPicPr>
          <p:cNvPr id="34820" name="Picture 6" descr="chimpanzee at zoo may 2008 1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7688" y="1295400"/>
            <a:ext cx="4002087" cy="5334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Companion for Rita</a:t>
            </a:r>
          </a:p>
        </p:txBody>
      </p:sp>
      <p:sp>
        <p:nvSpPr>
          <p:cNvPr id="72718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latin typeface="Arial" charset="0"/>
              </a:rPr>
              <a:t>We were looking at several ideas for Rita to be able to live with another chimpanzee.</a:t>
            </a:r>
          </a:p>
          <a:p>
            <a:pPr eaLnBrk="1" hangingPunct="1">
              <a:defRPr/>
            </a:pPr>
            <a:r>
              <a:rPr lang="en-US" sz="2000" b="1" smtClean="0">
                <a:latin typeface="Arial" charset="0"/>
              </a:rPr>
              <a:t>DNA testing of Timmy, Tina and Rita.  The following institute has offered  guidance:</a:t>
            </a:r>
          </a:p>
          <a:p>
            <a:pPr lvl="1" eaLnBrk="1" hangingPunct="1">
              <a:defRPr/>
            </a:pPr>
            <a:r>
              <a:rPr lang="en-US" sz="2000" b="1" smtClean="0">
                <a:latin typeface="Arial" charset="0"/>
              </a:rPr>
              <a:t>Mgr. Klara J. Petrzelkova, Ph.D.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Department of Mammal Ecology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Institute of Vertebrate Biology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Academy of Sciences of the Czech Republic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Kvetna 8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603 65 BRNO, CZECH REPUBLIC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phone:+420-543422549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fax:+420-543211346</a:t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  <a:hlinkClick r:id="rId2"/>
              </a:rPr>
              <a:t>http://www.ivb.cz</a:t>
            </a:r>
            <a:r>
              <a:rPr lang="en-US" sz="2000" b="1" smtClean="0">
                <a:latin typeface="Arial" charset="0"/>
              </a:rPr>
              <a:t/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/>
            </a:r>
            <a:br>
              <a:rPr lang="en-US" sz="2000" b="1" smtClean="0">
                <a:latin typeface="Arial" charset="0"/>
              </a:rPr>
            </a:br>
            <a:r>
              <a:rPr lang="en-US" sz="2000" b="1" smtClean="0">
                <a:latin typeface="Arial" charset="0"/>
              </a:rPr>
              <a:t>If the DNA matches we were to proceed to introduce the three chimps.</a:t>
            </a:r>
          </a:p>
          <a:p>
            <a:pPr eaLnBrk="1" hangingPunct="1">
              <a:defRPr/>
            </a:pPr>
            <a:r>
              <a:rPr lang="en-US" sz="2000" b="1" smtClean="0">
                <a:latin typeface="Arial" charset="0"/>
              </a:rPr>
              <a:t>If the DNA does not match, we would find another chimpanzee from another zoo to join Rita or put Rita on birth control.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More fun!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Rita chimpanzee received many more enrichments: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Popsicles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Date palm branches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Cardboard tubes with seeds and tissue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Large tire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Basketball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Logs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Cloth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Ribbon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Books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Frozen bananas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Plastic tubing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Mortar and pestle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Necklace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Cleaning brushes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Toothbrush and toothpaste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304800"/>
            <a:ext cx="4038600" cy="5826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/>
              <a:t>  During the following slide show please enjoy with us the many fun ideas that made Rita chimps life better?</a:t>
            </a:r>
          </a:p>
        </p:txBody>
      </p:sp>
      <p:pic>
        <p:nvPicPr>
          <p:cNvPr id="37891" name="Picture 14" descr="Smiley%20Face%20Clip%20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2362200"/>
            <a:ext cx="21336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himpanzee at zoo may 2008 0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8100"/>
            <a:ext cx="9144000" cy="6853238"/>
          </a:xfrm>
          <a:noFill/>
        </p:spPr>
      </p:pic>
      <p:sp>
        <p:nvSpPr>
          <p:cNvPr id="819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0" y="277813"/>
            <a:ext cx="411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Popsicle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Cardboard tube with diet</a:t>
            </a:r>
          </a:p>
        </p:txBody>
      </p:sp>
      <p:pic>
        <p:nvPicPr>
          <p:cNvPr id="39939" name="Picture 9" descr="DSC0574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914400"/>
            <a:ext cx="2171700" cy="2895600"/>
          </a:xfrm>
        </p:spPr>
      </p:pic>
      <p:pic>
        <p:nvPicPr>
          <p:cNvPr id="39940" name="Picture 10" descr="DSC057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43400" y="1143000"/>
            <a:ext cx="2286000" cy="3048000"/>
          </a:xfrm>
          <a:noFill/>
        </p:spPr>
      </p:pic>
      <p:pic>
        <p:nvPicPr>
          <p:cNvPr id="39941" name="Picture 12" descr="DSC057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655763" y="3941763"/>
            <a:ext cx="2185987" cy="2916237"/>
          </a:xfrm>
          <a:noFill/>
        </p:spPr>
      </p:pic>
      <p:pic>
        <p:nvPicPr>
          <p:cNvPr id="39942" name="Picture 14" descr="DSC0574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781800" y="3962400"/>
            <a:ext cx="2171700" cy="28956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Cardboard boxes</a:t>
            </a:r>
          </a:p>
        </p:txBody>
      </p:sp>
      <p:pic>
        <p:nvPicPr>
          <p:cNvPr id="40963" name="Picture 4" descr="Rita builds with box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1638" y="1600200"/>
            <a:ext cx="3773487" cy="5029200"/>
          </a:xfrm>
          <a:noFill/>
        </p:spPr>
      </p:pic>
      <p:pic>
        <p:nvPicPr>
          <p:cNvPr id="40964" name="Picture 6" descr="Zoo April 30 2010 018-4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3950" y="1447800"/>
            <a:ext cx="3798888" cy="5064125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himpanzee at zoo may 2008 1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0"/>
            <a:ext cx="8647113" cy="6948488"/>
          </a:xfrm>
          <a:noFill/>
        </p:spPr>
      </p:pic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Tennis ball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GetAttach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3250"/>
          </a:xfrm>
          <a:noFill/>
        </p:spPr>
      </p:pic>
      <p:sp>
        <p:nvSpPr>
          <p:cNvPr id="85000" name="Rectangle 8"/>
          <p:cNvSpPr>
            <a:spLocks noGrp="1" noChangeArrowheads="1"/>
          </p:cNvSpPr>
          <p:nvPr>
            <p:ph type="title"/>
          </p:nvPr>
        </p:nvSpPr>
        <p:spPr>
          <a:xfrm>
            <a:off x="3733800" y="277813"/>
            <a:ext cx="54102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Tooth brush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Barb and Jenny with M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285750"/>
            <a:ext cx="8534400" cy="6400800"/>
          </a:xfrm>
          <a:noFill/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57200" y="609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Barbara and</a:t>
            </a:r>
            <a:r>
              <a:rPr lang="en-US" sz="2400"/>
              <a:t>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Jenny Wilson with Mr. Mohammed Tariq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Rita explores the tub toy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57150"/>
            <a:ext cx="9144000" cy="6859588"/>
          </a:xfrm>
          <a:noFill/>
        </p:spPr>
      </p:pic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96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Plastic dishes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Rite loves them dishes!</a:t>
            </a:r>
          </a:p>
        </p:txBody>
      </p:sp>
      <p:pic>
        <p:nvPicPr>
          <p:cNvPr id="45059" name="Picture 9" descr="Rita looks at mirr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066800"/>
            <a:ext cx="3325813" cy="2493963"/>
          </a:xfrm>
        </p:spPr>
      </p:pic>
      <p:pic>
        <p:nvPicPr>
          <p:cNvPr id="45060" name="Picture 10" descr="Rita plays with new toy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00600" y="1066800"/>
            <a:ext cx="3479800" cy="2609850"/>
          </a:xfrm>
        </p:spPr>
      </p:pic>
      <p:pic>
        <p:nvPicPr>
          <p:cNvPr id="45061" name="Picture 11" descr="Rita stands on tu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38200" y="3886200"/>
            <a:ext cx="3402013" cy="2551113"/>
          </a:xfrm>
        </p:spPr>
      </p:pic>
      <p:pic>
        <p:nvPicPr>
          <p:cNvPr id="45062" name="Picture 12" descr="What's thi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07000" y="3941763"/>
            <a:ext cx="3403600" cy="25527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fruit pop for Ri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6513"/>
            <a:ext cx="9144000" cy="6859587"/>
          </a:xfrm>
          <a:noFill/>
        </p:spPr>
      </p:pic>
      <p:sp>
        <p:nvSpPr>
          <p:cNvPr id="9933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58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Fruit popsicle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Rita loves them papers!</a:t>
            </a:r>
          </a:p>
        </p:txBody>
      </p:sp>
      <p:pic>
        <p:nvPicPr>
          <p:cNvPr id="47107" name="Picture 9" descr="loving it!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07000" y="1122363"/>
            <a:ext cx="3556000" cy="2667000"/>
          </a:xfrm>
        </p:spPr>
      </p:pic>
      <p:pic>
        <p:nvPicPr>
          <p:cNvPr id="47108" name="Picture 10" descr="the life of a chi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16000" y="3941763"/>
            <a:ext cx="3556000" cy="2667000"/>
          </a:xfrm>
        </p:spPr>
      </p:pic>
      <p:pic>
        <p:nvPicPr>
          <p:cNvPr id="47109" name="Picture 13" descr="So happy now!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07000" y="3941763"/>
            <a:ext cx="3632200" cy="2724150"/>
          </a:xfrm>
        </p:spPr>
      </p:pic>
      <p:pic>
        <p:nvPicPr>
          <p:cNvPr id="47110" name="Picture 15" descr="Bottoms u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85800" y="990600"/>
            <a:ext cx="3581400" cy="268605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smile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3663"/>
            <a:ext cx="9144000" cy="6859587"/>
          </a:xfrm>
        </p:spPr>
      </p:pic>
      <p:sp>
        <p:nvSpPr>
          <p:cNvPr id="1085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She really loves them papers!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looking in a mirr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638"/>
            <a:ext cx="9144000" cy="6859588"/>
          </a:xfrm>
          <a:noFill/>
        </p:spPr>
      </p:pic>
      <p:sp>
        <p:nvSpPr>
          <p:cNvPr id="100360" name="Rectangle 8"/>
          <p:cNvSpPr>
            <a:spLocks noGrp="1" noChangeArrowheads="1"/>
          </p:cNvSpPr>
          <p:nvPr>
            <p:ph type="title"/>
          </p:nvPr>
        </p:nvSpPr>
        <p:spPr>
          <a:xfrm>
            <a:off x="4495800" y="277813"/>
            <a:ext cx="419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Rita plays with Jenn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6513"/>
            <a:ext cx="9144000" cy="6859587"/>
          </a:xfrm>
          <a:noFill/>
        </p:spPr>
      </p:pic>
      <p:sp>
        <p:nvSpPr>
          <p:cNvPr id="1013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Human companion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Photo Editor Photo" r:id="rId3" imgW="5714286" imgH="4285714" progId="">
              <p:embed/>
            </p:oleObj>
          </a:graphicData>
        </a:graphic>
      </p:graphicFrame>
      <p:sp>
        <p:nvSpPr>
          <p:cNvPr id="1228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Barb and Rita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35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    New nest</a:t>
            </a:r>
          </a:p>
        </p:txBody>
      </p:sp>
      <p:pic>
        <p:nvPicPr>
          <p:cNvPr id="51203" name="Picture 10" descr="rita in n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98525" y="228600"/>
            <a:ext cx="4972050" cy="66294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715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One happy Rita!</a:t>
            </a:r>
          </a:p>
        </p:txBody>
      </p:sp>
      <p:pic>
        <p:nvPicPr>
          <p:cNvPr id="52227" name="Picture 6" descr="Look at that sm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22438"/>
            <a:ext cx="6781800" cy="5086350"/>
          </a:xfrm>
        </p:spPr>
      </p:pic>
      <p:pic>
        <p:nvPicPr>
          <p:cNvPr id="52228" name="Picture 8" descr="lone chi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56413" y="0"/>
            <a:ext cx="2287587" cy="3048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277813"/>
            <a:ext cx="4038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                          Rita Chimp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Possibly different subspecies from the pair of chimpanzees in the zoo</a:t>
            </a:r>
          </a:p>
          <a:p>
            <a:pPr eaLnBrk="1" hangingPunct="1">
              <a:defRPr/>
            </a:pPr>
            <a:r>
              <a:rPr lang="en-US" sz="2800" smtClean="0"/>
              <a:t>10+ years old</a:t>
            </a:r>
          </a:p>
          <a:p>
            <a:pPr eaLnBrk="1" hangingPunct="1">
              <a:defRPr/>
            </a:pPr>
            <a:r>
              <a:rPr lang="en-US" sz="2800" smtClean="0"/>
              <a:t>Housed alone all her life</a:t>
            </a:r>
          </a:p>
          <a:p>
            <a:pPr eaLnBrk="1" hangingPunct="1">
              <a:defRPr/>
            </a:pPr>
            <a:r>
              <a:rPr lang="en-US" sz="2800" smtClean="0"/>
              <a:t>Didn’t know much enrichment </a:t>
            </a:r>
          </a:p>
          <a:p>
            <a:pPr eaLnBrk="1" hangingPunct="1">
              <a:defRPr/>
            </a:pPr>
            <a:r>
              <a:rPr lang="en-US" sz="2800" smtClean="0"/>
              <a:t>Kept on a cement with metal and some wooden furniture</a:t>
            </a:r>
          </a:p>
        </p:txBody>
      </p:sp>
      <p:pic>
        <p:nvPicPr>
          <p:cNvPr id="10244" name="Picture 7" descr="Rita before enrich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513" y="609600"/>
            <a:ext cx="4686300" cy="62484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two smi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6513"/>
            <a:ext cx="9144000" cy="6859587"/>
          </a:xfrm>
          <a:noFill/>
        </p:spPr>
      </p:pic>
      <p:sp>
        <p:nvSpPr>
          <p:cNvPr id="120840" name="Rectangle 8"/>
          <p:cNvSpPr>
            <a:spLocks noGrp="1" noChangeArrowheads="1"/>
          </p:cNvSpPr>
          <p:nvPr>
            <p:ph type="title"/>
          </p:nvPr>
        </p:nvSpPr>
        <p:spPr>
          <a:xfrm>
            <a:off x="5181600" y="-381000"/>
            <a:ext cx="396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Two smiles!!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36083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smtClean="0">
                <a:solidFill>
                  <a:schemeClr val="tx1"/>
                </a:solidFill>
              </a:rPr>
              <a:t/>
            </a:r>
            <a:br>
              <a:rPr lang="en-US" sz="5400" i="1" smtClean="0">
                <a:solidFill>
                  <a:schemeClr val="tx1"/>
                </a:solidFill>
              </a:rPr>
            </a:br>
            <a:r>
              <a:rPr lang="en-US" sz="5400" i="1" smtClean="0">
                <a:solidFill>
                  <a:schemeClr val="tx1"/>
                </a:solidFill>
              </a:rPr>
              <a:t>"He is not a perfect believer, who goes to bed full and knows that his neighbor is hungry.</a:t>
            </a:r>
            <a:r>
              <a:rPr lang="en-US" sz="4000" i="1" smtClean="0"/>
              <a:t>                [Mishkat Al-Masabih 2/424]"</a:t>
            </a:r>
            <a:r>
              <a:rPr lang="en-US" sz="4000" smtClean="0"/>
              <a:t> 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82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/>
              <a:t>Special thanks for all the good hearted people who worked hard to make Rita chimpanze’s life better!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Exhibit</a:t>
            </a:r>
          </a:p>
        </p:txBody>
      </p:sp>
      <p:pic>
        <p:nvPicPr>
          <p:cNvPr id="11267" name="Picture 4" descr="chimpanzee at zoo March 28 0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817563"/>
            <a:ext cx="9144000" cy="6040437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Night House</a:t>
            </a:r>
          </a:p>
        </p:txBody>
      </p:sp>
      <p:pic>
        <p:nvPicPr>
          <p:cNvPr id="12291" name="Picture 4" descr="cement sleeping platform for the chi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1063625"/>
            <a:ext cx="7620000" cy="5715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Water area</a:t>
            </a:r>
          </a:p>
        </p:txBody>
      </p:sp>
      <p:pic>
        <p:nvPicPr>
          <p:cNvPr id="13315" name="Picture 4" descr="water area in chimp feeding quar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60613" y="914400"/>
            <a:ext cx="4286250" cy="5715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Goal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Short term goal- map out what needed to be done and provide </a:t>
            </a:r>
            <a:r>
              <a:rPr lang="en-US" b="1" smtClean="0"/>
              <a:t>immediate</a:t>
            </a:r>
            <a:r>
              <a:rPr lang="en-US" smtClean="0"/>
              <a:t> relief at first:</a:t>
            </a:r>
          </a:p>
          <a:p>
            <a:pPr eaLnBrk="1" hangingPunct="1">
              <a:defRPr/>
            </a:pPr>
            <a:r>
              <a:rPr lang="en-US" smtClean="0"/>
              <a:t>Fast </a:t>
            </a:r>
          </a:p>
          <a:p>
            <a:pPr eaLnBrk="1" hangingPunct="1">
              <a:defRPr/>
            </a:pPr>
            <a:r>
              <a:rPr lang="en-US" smtClean="0"/>
              <a:t>Simple</a:t>
            </a:r>
          </a:p>
          <a:p>
            <a:pPr eaLnBrk="1" hangingPunct="1">
              <a:defRPr/>
            </a:pPr>
            <a:r>
              <a:rPr lang="en-US" smtClean="0"/>
              <a:t>Free</a:t>
            </a:r>
          </a:p>
          <a:p>
            <a:pPr eaLnBrk="1" hangingPunct="1">
              <a:defRPr/>
            </a:pPr>
            <a:r>
              <a:rPr lang="en-US" smtClean="0"/>
              <a:t>Easy to supply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Work one step at the time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Work on long term goals later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984</TotalTime>
  <Words>819</Words>
  <Application>Microsoft Office PowerPoint</Application>
  <PresentationFormat>On-screen Show (4:3)</PresentationFormat>
  <Paragraphs>149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Maple</vt:lpstr>
      <vt:lpstr>Photo Editor Photo</vt:lpstr>
      <vt:lpstr>Rita Chimpanzee   A success story at the Doha Zoo, Qatar</vt:lpstr>
      <vt:lpstr>Jenny and Barbara Wilson</vt:lpstr>
      <vt:lpstr>Slide 3</vt:lpstr>
      <vt:lpstr>Slide 4</vt:lpstr>
      <vt:lpstr>                          Rita Chimp</vt:lpstr>
      <vt:lpstr>Exhibit</vt:lpstr>
      <vt:lpstr>Night House</vt:lpstr>
      <vt:lpstr>Water area</vt:lpstr>
      <vt:lpstr>Goal</vt:lpstr>
      <vt:lpstr>Let’s get to work</vt:lpstr>
      <vt:lpstr>Team One- Doha Zoo Staff</vt:lpstr>
      <vt:lpstr>Team One- Doha Zoo Staff </vt:lpstr>
      <vt:lpstr>Team two American School of Doha and  The Learning Center  Students observing Rita chimpanzee receiving new enrichment items</vt:lpstr>
      <vt:lpstr>Jenny’s and Barbara’s roll</vt:lpstr>
      <vt:lpstr>The short term plan</vt:lpstr>
      <vt:lpstr>Step 1. Substrate</vt:lpstr>
      <vt:lpstr>Step 1. Substrate</vt:lpstr>
      <vt:lpstr>Slide 18</vt:lpstr>
      <vt:lpstr>Hay and shredded paper on exhibit</vt:lpstr>
      <vt:lpstr>Slide 20</vt:lpstr>
      <vt:lpstr>Step 2. Browse</vt:lpstr>
      <vt:lpstr>Rita with palm leaves</vt:lpstr>
      <vt:lpstr>Palm fronds gave Rita some bloody stools so we switch over to deciduous plants</vt:lpstr>
      <vt:lpstr>Step 3. Extending feeding time both on and off exhibit</vt:lpstr>
      <vt:lpstr> Hidden food in substrate</vt:lpstr>
      <vt:lpstr>Cabbage hidden in substrate</vt:lpstr>
      <vt:lpstr>Long term plans</vt:lpstr>
      <vt:lpstr>The first permanent nest</vt:lpstr>
      <vt:lpstr>Permanent puzzle feeder</vt:lpstr>
      <vt:lpstr>Founding resources- Donations</vt:lpstr>
      <vt:lpstr>Document enrichment</vt:lpstr>
      <vt:lpstr>Companion for Rita</vt:lpstr>
      <vt:lpstr>More fun!</vt:lpstr>
      <vt:lpstr>Slide 34</vt:lpstr>
      <vt:lpstr>Popsicle</vt:lpstr>
      <vt:lpstr>Cardboard tube with diet</vt:lpstr>
      <vt:lpstr>Cardboard boxes</vt:lpstr>
      <vt:lpstr>Tennis ball</vt:lpstr>
      <vt:lpstr>Tooth brush</vt:lpstr>
      <vt:lpstr>Plastic dishes</vt:lpstr>
      <vt:lpstr>Rite loves them dishes!</vt:lpstr>
      <vt:lpstr>Fruit popsicle</vt:lpstr>
      <vt:lpstr>Rita loves them papers!</vt:lpstr>
      <vt:lpstr>She really loves them papers!</vt:lpstr>
      <vt:lpstr>Mirror</vt:lpstr>
      <vt:lpstr>Human companion</vt:lpstr>
      <vt:lpstr>Barb and Rita</vt:lpstr>
      <vt:lpstr>     New nest</vt:lpstr>
      <vt:lpstr>One happy Rita!</vt:lpstr>
      <vt:lpstr>Two smiles!!</vt:lpstr>
      <vt:lpstr> "He is not a perfect believer, who goes to bed full and knows that his neighbor is hungry.                [Mishkat Al-Masabih 2/424]"  </vt:lpstr>
    </vt:vector>
  </TitlesOfParts>
  <Company>The Phoenix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success story Rita Chimpanzee at the Doha Zoo, Qatar</dc:title>
  <dc:creator>Administrator</dc:creator>
  <cp:lastModifiedBy>Eric</cp:lastModifiedBy>
  <cp:revision>17</cp:revision>
  <dcterms:created xsi:type="dcterms:W3CDTF">2009-09-07T19:41:42Z</dcterms:created>
  <dcterms:modified xsi:type="dcterms:W3CDTF">2016-04-13T17:25:14Z</dcterms:modified>
</cp:coreProperties>
</file>