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108"/>
  </p:notesMasterIdLst>
  <p:sldIdLst>
    <p:sldId id="256" r:id="rId2"/>
    <p:sldId id="257" r:id="rId3"/>
    <p:sldId id="306" r:id="rId4"/>
    <p:sldId id="315" r:id="rId5"/>
    <p:sldId id="258" r:id="rId6"/>
    <p:sldId id="419" r:id="rId7"/>
    <p:sldId id="266" r:id="rId8"/>
    <p:sldId id="298" r:id="rId9"/>
    <p:sldId id="283" r:id="rId10"/>
    <p:sldId id="282" r:id="rId11"/>
    <p:sldId id="288" r:id="rId12"/>
    <p:sldId id="411" r:id="rId13"/>
    <p:sldId id="287" r:id="rId14"/>
    <p:sldId id="286" r:id="rId15"/>
    <p:sldId id="290" r:id="rId16"/>
    <p:sldId id="412" r:id="rId17"/>
    <p:sldId id="418" r:id="rId18"/>
    <p:sldId id="304" r:id="rId19"/>
    <p:sldId id="410" r:id="rId20"/>
    <p:sldId id="398" r:id="rId21"/>
    <p:sldId id="285" r:id="rId22"/>
    <p:sldId id="268" r:id="rId23"/>
    <p:sldId id="302" r:id="rId24"/>
    <p:sldId id="328" r:id="rId25"/>
    <p:sldId id="368" r:id="rId26"/>
    <p:sldId id="423" r:id="rId27"/>
    <p:sldId id="300" r:id="rId28"/>
    <p:sldId id="422" r:id="rId29"/>
    <p:sldId id="353" r:id="rId30"/>
    <p:sldId id="367" r:id="rId31"/>
    <p:sldId id="421" r:id="rId32"/>
    <p:sldId id="355" r:id="rId33"/>
    <p:sldId id="346" r:id="rId34"/>
    <p:sldId id="276" r:id="rId35"/>
    <p:sldId id="369" r:id="rId36"/>
    <p:sldId id="371" r:id="rId37"/>
    <p:sldId id="366" r:id="rId38"/>
    <p:sldId id="316" r:id="rId39"/>
    <p:sldId id="376" r:id="rId40"/>
    <p:sldId id="365" r:id="rId41"/>
    <p:sldId id="356" r:id="rId42"/>
    <p:sldId id="354" r:id="rId43"/>
    <p:sldId id="362" r:id="rId44"/>
    <p:sldId id="373" r:id="rId45"/>
    <p:sldId id="374" r:id="rId46"/>
    <p:sldId id="375" r:id="rId47"/>
    <p:sldId id="383" r:id="rId48"/>
    <p:sldId id="372" r:id="rId49"/>
    <p:sldId id="401" r:id="rId50"/>
    <p:sldId id="404" r:id="rId51"/>
    <p:sldId id="312" r:id="rId52"/>
    <p:sldId id="269" r:id="rId53"/>
    <p:sldId id="363" r:id="rId54"/>
    <p:sldId id="364" r:id="rId55"/>
    <p:sldId id="272" r:id="rId56"/>
    <p:sldId id="270" r:id="rId57"/>
    <p:sldId id="313" r:id="rId58"/>
    <p:sldId id="409" r:id="rId59"/>
    <p:sldId id="390" r:id="rId60"/>
    <p:sldId id="391" r:id="rId61"/>
    <p:sldId id="341" r:id="rId62"/>
    <p:sldId id="384" r:id="rId63"/>
    <p:sldId id="402" r:id="rId64"/>
    <p:sldId id="352" r:id="rId65"/>
    <p:sldId id="370" r:id="rId66"/>
    <p:sldId id="342" r:id="rId67"/>
    <p:sldId id="397" r:id="rId68"/>
    <p:sldId id="430" r:id="rId69"/>
    <p:sldId id="379" r:id="rId70"/>
    <p:sldId id="343" r:id="rId71"/>
    <p:sldId id="407" r:id="rId72"/>
    <p:sldId id="344" r:id="rId73"/>
    <p:sldId id="385" r:id="rId74"/>
    <p:sldId id="386" r:id="rId75"/>
    <p:sldId id="431" r:id="rId76"/>
    <p:sldId id="432" r:id="rId77"/>
    <p:sldId id="387" r:id="rId78"/>
    <p:sldId id="317" r:id="rId79"/>
    <p:sldId id="331" r:id="rId80"/>
    <p:sldId id="319" r:id="rId81"/>
    <p:sldId id="274" r:id="rId82"/>
    <p:sldId id="394" r:id="rId83"/>
    <p:sldId id="348" r:id="rId84"/>
    <p:sldId id="393" r:id="rId85"/>
    <p:sldId id="339" r:id="rId86"/>
    <p:sldId id="334" r:id="rId87"/>
    <p:sldId id="349" r:id="rId88"/>
    <p:sldId id="335" r:id="rId89"/>
    <p:sldId id="275" r:id="rId90"/>
    <p:sldId id="347" r:id="rId91"/>
    <p:sldId id="350" r:id="rId92"/>
    <p:sldId id="320" r:id="rId93"/>
    <p:sldId id="305" r:id="rId94"/>
    <p:sldId id="326" r:id="rId95"/>
    <p:sldId id="280" r:id="rId96"/>
    <p:sldId id="325" r:id="rId97"/>
    <p:sldId id="330" r:id="rId98"/>
    <p:sldId id="318" r:id="rId99"/>
    <p:sldId id="332" r:id="rId100"/>
    <p:sldId id="321" r:id="rId101"/>
    <p:sldId id="322" r:id="rId102"/>
    <p:sldId id="323" r:id="rId103"/>
    <p:sldId id="324" r:id="rId104"/>
    <p:sldId id="433" r:id="rId105"/>
    <p:sldId id="382" r:id="rId106"/>
    <p:sldId id="408" r:id="rId10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S PGothic" pitchFamily="34" charset="-128"/>
        <a:cs typeface="+mn-cs"/>
      </a:defRPr>
    </a:lvl5pPr>
    <a:lvl6pPr marL="2286000" algn="l" defTabSz="914400" rtl="0" eaLnBrk="1" latinLnBrk="0" hangingPunct="1">
      <a:defRPr kern="1200">
        <a:solidFill>
          <a:schemeClr val="tx1"/>
        </a:solidFill>
        <a:latin typeface="Times New Roman" pitchFamily="18" charset="0"/>
        <a:ea typeface="MS PGothic" pitchFamily="34" charset="-128"/>
        <a:cs typeface="+mn-cs"/>
      </a:defRPr>
    </a:lvl6pPr>
    <a:lvl7pPr marL="2743200" algn="l" defTabSz="914400" rtl="0" eaLnBrk="1" latinLnBrk="0" hangingPunct="1">
      <a:defRPr kern="1200">
        <a:solidFill>
          <a:schemeClr val="tx1"/>
        </a:solidFill>
        <a:latin typeface="Times New Roman" pitchFamily="18" charset="0"/>
        <a:ea typeface="MS PGothic" pitchFamily="34" charset="-128"/>
        <a:cs typeface="+mn-cs"/>
      </a:defRPr>
    </a:lvl7pPr>
    <a:lvl8pPr marL="3200400" algn="l" defTabSz="914400" rtl="0" eaLnBrk="1" latinLnBrk="0" hangingPunct="1">
      <a:defRPr kern="1200">
        <a:solidFill>
          <a:schemeClr val="tx1"/>
        </a:solidFill>
        <a:latin typeface="Times New Roman" pitchFamily="18" charset="0"/>
        <a:ea typeface="MS PGothic" pitchFamily="34" charset="-128"/>
        <a:cs typeface="+mn-cs"/>
      </a:defRPr>
    </a:lvl8pPr>
    <a:lvl9pPr marL="3657600" algn="l" defTabSz="914400" rtl="0" eaLnBrk="1" latinLnBrk="0" hangingPunct="1">
      <a:defRPr kern="1200">
        <a:solidFill>
          <a:schemeClr val="tx1"/>
        </a:solidFill>
        <a:latin typeface="Times New Roman" pitchFamily="18"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2E04"/>
    <a:srgbClr val="00FFFF"/>
    <a:srgbClr val="82FB57"/>
    <a:srgbClr val="FFFF66"/>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1306" y="-43"/>
      </p:cViewPr>
      <p:guideLst>
        <p:guide orient="horz" pos="2160"/>
        <p:guide pos="2880"/>
      </p:guideLst>
    </p:cSldViewPr>
  </p:slideViewPr>
  <p:outlineViewPr>
    <p:cViewPr>
      <p:scale>
        <a:sx n="33" d="100"/>
        <a:sy n="33" d="100"/>
      </p:scale>
      <p:origin x="0" y="28188"/>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mn-ea"/>
                <a:cs typeface="+mn-cs"/>
              </a:defRPr>
            </a:lvl1pPr>
          </a:lstStyle>
          <a:p>
            <a:pPr>
              <a:defRPr/>
            </a:pPr>
            <a:endParaRPr lang="en-US"/>
          </a:p>
        </p:txBody>
      </p:sp>
      <p:sp>
        <p:nvSpPr>
          <p:cNvPr id="563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mn-ea"/>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63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3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mn-ea"/>
                <a:cs typeface="+mn-cs"/>
              </a:defRPr>
            </a:lvl1pPr>
          </a:lstStyle>
          <a:p>
            <a:pPr>
              <a:defRPr/>
            </a:pPr>
            <a:endParaRPr lang="en-US"/>
          </a:p>
        </p:txBody>
      </p:sp>
      <p:sp>
        <p:nvSpPr>
          <p:cNvPr id="563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fld id="{A23E83ED-5BEA-4E3F-BC58-35C1D4FB86A0}"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S PGothic" pitchFamily="34"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E4D89A22-842C-4946-96D3-B01229098953}" type="slidenum">
              <a:rPr lang="en-US"/>
              <a:pPr/>
              <a:t>2</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r>
              <a:rPr lang="en-US" smtClean="0"/>
              <a:t>http://www.google.com/imgres?imgurl=http://www.payvand.com/news/10/mar/Tehran-Zoo2.jpg&amp;imgrefurl=http://www.payvand.com/news/10/mar/1240.html&amp;usg=__v0HTHvvZus4eLdqIlqgjKQNz8sc=&amp;h=387&amp;w=595&amp;sz=76&amp;hl=en&amp;start=42&amp;zoom=1&amp;um=1&amp;itbs=1&amp;tbnid=vVdg6aILkszseM:&amp;tbnh=88&amp;tbnw=135&amp;prev=/images%3Fq%3Dold%2Bzoo%2Bphotos%26start%3D40%26um%3D1%26hl%3Den%26sa%3DN%26ndsp%3D20%26tbm%3Disch&amp;ei=ghGiTeWZHobUgAeWkvDaBQ</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p>
            <a:fld id="{0E7EA066-11D0-49D8-8934-6841D4ABFC68}" type="slidenum">
              <a:rPr lang="en-US"/>
              <a:pPr/>
              <a:t>12</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p:spPr>
        <p:txBody>
          <a:bodyPr/>
          <a:lstStyle/>
          <a:p>
            <a:pPr eaLnBrk="1" hangingPunct="1"/>
            <a:r>
              <a:rPr lang="en-US" dirty="0" smtClean="0"/>
              <a:t>Courtesy of Alan </a:t>
            </a:r>
            <a:r>
              <a:rPr lang="en-US" dirty="0" err="1" smtClean="0"/>
              <a:t>Roocroft</a:t>
            </a: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B788EE67-FF09-4728-8D68-106658D80C54}" type="slidenum">
              <a:rPr lang="en-US"/>
              <a:pPr/>
              <a:t>13</a:t>
            </a:fld>
            <a:endParaRPr 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p>
            <a:fld id="{727D69FA-47E8-4E90-BE4D-22CED5CDBF19}" type="slidenum">
              <a:rPr lang="en-US"/>
              <a:pPr/>
              <a:t>14</a:t>
            </a:fld>
            <a:endParaRPr 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pPr eaLnBrk="1" hangingPunct="1"/>
            <a:r>
              <a:rPr lang="en-US" b="1" smtClean="0"/>
              <a:t>Sakol, 1993</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8D250601-0A7A-4E8F-9F06-7AE359E9F32D}" type="slidenum">
              <a:rPr lang="en-US"/>
              <a:pPr/>
              <a:t>15</a:t>
            </a:fld>
            <a:endParaRPr lang="en-US"/>
          </a:p>
        </p:txBody>
      </p:sp>
      <p:sp>
        <p:nvSpPr>
          <p:cNvPr id="5017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pPr eaLnBrk="1" hangingPunct="1"/>
            <a:r>
              <a:rPr lang="en-US" b="1" smtClean="0">
                <a:solidFill>
                  <a:schemeClr val="tx2"/>
                </a:solidFill>
                <a:effectLst>
                  <a:outerShdw blurRad="38100" dist="38100" dir="2700000" algn="tl">
                    <a:srgbClr val="C0C0C0"/>
                  </a:outerShdw>
                </a:effectLst>
              </a:rPr>
              <a:t>http://www.fotosearch.com/NGF003/72252258/</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p>
            <a:fld id="{BCAE4C00-47D2-4B93-97E2-6EEE4900C4A7}" type="slidenum">
              <a:rPr lang="en-US"/>
              <a:pPr/>
              <a:t>16</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pPr eaLnBrk="1" hangingPunct="1"/>
            <a:r>
              <a:rPr lang="en-US" sz="200" smtClean="0"/>
              <a:t>http://www.guzooforever.com/theanimals.html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p>
            <a:fld id="{8C19A941-0EA5-4113-8AD5-CEB1F7F6658A}" type="slidenum">
              <a:rPr lang="en-US"/>
              <a:pPr/>
              <a:t>17</a:t>
            </a:fld>
            <a:endParaRPr 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pPr>
              <a:spcBef>
                <a:spcPct val="0"/>
              </a:spcBef>
            </a:pPr>
            <a:r>
              <a:rPr lang="en-US" dirty="0" smtClean="0"/>
              <a:t>http://pluckandfeather.com/wp-content/uploads/2010/09/overheat.jpg</a:t>
            </a:r>
          </a:p>
          <a:p>
            <a:pPr eaLnBrk="1" hangingPunct="1"/>
            <a:r>
              <a:rPr lang="en-US" dirty="0" smtClean="0"/>
              <a:t>http://www.google.com/imgres?imgurl=http://www.missionfarrierschool.com/images/july/school_264.jpg&amp;imgrefurl=http://www.missionfarrierschool.com/Beau.htm&amp;h=300&amp;w=400&amp;sz=59&amp;tbnid=N2iW8To9sMMqZM:&amp;tbnh=93&amp;tbnw=124&amp;prev=/search%3Fq%3Dlaminitis%2Bin%2Bhorses%26tbm%3Disch%26tbo%3Du&amp;zoom=1&amp;q=laminitis+in+horses&amp;hl=en&amp;usg=__LljAFn4x_iCrzqMf7oGCU4pXrV4=&amp;sa=X&amp;ei=guX4TdCuBuWw0AGptfHXDQ&amp;ved=0CDQQ9QEwAw</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p>
            <a:fld id="{9FC4D7FD-6F3D-4612-9B63-E1E952D5B7F1}" type="slidenum">
              <a:rPr lang="en-US"/>
              <a:pPr/>
              <a:t>18</a:t>
            </a:fld>
            <a:endParaRPr lang="en-US"/>
          </a:p>
        </p:txBody>
      </p:sp>
      <p:sp>
        <p:nvSpPr>
          <p:cNvPr id="5632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p:txBody>
          <a:bodyPr/>
          <a:lstStyle/>
          <a:p>
            <a:pPr>
              <a:spcBef>
                <a:spcPct val="0"/>
              </a:spcBef>
            </a:pPr>
            <a:r>
              <a:rPr lang="en-US" b="1" dirty="0" smtClean="0">
                <a:solidFill>
                  <a:schemeClr val="tx2"/>
                </a:solidFill>
                <a:effectLst>
                  <a:outerShdw blurRad="38100" dist="38100" dir="2700000" algn="tl">
                    <a:srgbClr val="C0C0C0"/>
                  </a:outerShdw>
                </a:effectLst>
              </a:rPr>
              <a:t>Photo by Volker </a:t>
            </a:r>
            <a:r>
              <a:rPr lang="en-US" b="1" dirty="0" err="1" smtClean="0">
                <a:solidFill>
                  <a:schemeClr val="tx2"/>
                </a:solidFill>
                <a:effectLst>
                  <a:outerShdw blurRad="38100" dist="38100" dir="2700000" algn="tl">
                    <a:srgbClr val="C0C0C0"/>
                  </a:outerShdw>
                </a:effectLst>
              </a:rPr>
              <a:t>Gatz</a:t>
            </a:r>
            <a:endParaRPr lang="en-US" b="1" dirty="0" smtClean="0">
              <a:solidFill>
                <a:schemeClr val="tx2"/>
              </a:solidFill>
              <a:effectLst>
                <a:outerShdw blurRad="38100" dist="38100" dir="2700000" algn="tl">
                  <a:srgbClr val="C0C0C0"/>
                </a:outerShdw>
              </a:effectLst>
            </a:endParaRPr>
          </a:p>
          <a:p>
            <a:pPr eaLnBrk="1" hangingPunct="1"/>
            <a:r>
              <a:rPr lang="en-US" dirty="0" smtClean="0"/>
              <a:t>http://www.google.com/imgres?imgurl=http://www.missionfarrierschool.com/images/july/school_264.jpg&amp;imgrefurl=http://www.missionfarrierschool.com/Beau.htm&amp;h=300&amp;w=400&amp;sz=59&amp;tbnid=N2iW8To9sMMqZM:&amp;tbnh=93&amp;tbnw=124&amp;prev=/search%3Fq%3Dlaminitis%2Bin%2Bhorses%26tbm%3Disch%26tbo%3Du&amp;zoom=1&amp;q=laminitis+in+horses&amp;hl=en&amp;usg=__LljAFn4x_iCrzqMf7oGCU4pXrV4=&amp;sa=X&amp;ei=guX4TdCuBuWw0AGptfHXDQ&amp;ved=0CDQQ9QEwAw</a:t>
            </a:r>
          </a:p>
          <a:p>
            <a:pPr>
              <a:spcBef>
                <a:spcPct val="0"/>
              </a:spcBef>
            </a:pPr>
            <a:endParaRPr lang="en-US" b="1" dirty="0" smtClean="0">
              <a:solidFill>
                <a:schemeClr val="tx2"/>
              </a:solidFill>
              <a:effectLst>
                <a:outerShdw blurRad="38100" dist="38100" dir="2700000" algn="tl">
                  <a:srgbClr val="C0C0C0"/>
                </a:outerShdw>
              </a:effectLst>
            </a:endParaRPr>
          </a:p>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p:spPr>
        <p:txBody>
          <a:bodyPr/>
          <a:lstStyle/>
          <a:p>
            <a:fld id="{A4D4BC47-E39D-430C-BCC6-B7CDAF5F0CF5}" type="slidenum">
              <a:rPr lang="en-US"/>
              <a:pPr/>
              <a:t>19</a:t>
            </a:fld>
            <a:endParaRPr lang="en-US"/>
          </a:p>
        </p:txBody>
      </p:sp>
      <p:sp>
        <p:nvSpPr>
          <p:cNvPr id="58370"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p:txBody>
          <a:bodyPr/>
          <a:lstStyle/>
          <a:p>
            <a:pPr>
              <a:spcBef>
                <a:spcPct val="0"/>
              </a:spcBef>
              <a:defRPr/>
            </a:pPr>
            <a:r>
              <a:rPr lang="en-US" b="1" dirty="0">
                <a:solidFill>
                  <a:schemeClr val="tx2"/>
                </a:solidFill>
                <a:effectLst>
                  <a:outerShdw blurRad="38100" dist="38100" dir="2700000" algn="tl">
                    <a:srgbClr val="DDDDDD"/>
                  </a:outerShdw>
                </a:effectLst>
                <a:latin typeface="Arial" charset="0"/>
                <a:ea typeface="ＭＳ Ｐゴシック" charset="0"/>
                <a:cs typeface="ＭＳ Ｐゴシック" charset="0"/>
              </a:rPr>
              <a:t>Courtesy of Alan </a:t>
            </a:r>
            <a:r>
              <a:rPr lang="en-US" b="1" dirty="0" err="1">
                <a:solidFill>
                  <a:schemeClr val="tx2"/>
                </a:solidFill>
                <a:effectLst>
                  <a:outerShdw blurRad="38100" dist="38100" dir="2700000" algn="tl">
                    <a:srgbClr val="DDDDDD"/>
                  </a:outerShdw>
                </a:effectLst>
                <a:latin typeface="Arial" charset="0"/>
                <a:ea typeface="ＭＳ Ｐゴシック" charset="0"/>
                <a:cs typeface="ＭＳ Ｐゴシック" charset="0"/>
              </a:rPr>
              <a:t>Roocroft</a:t>
            </a:r>
            <a:endParaRPr lang="en-US" b="1" dirty="0">
              <a:solidFill>
                <a:schemeClr val="tx2"/>
              </a:solidFill>
              <a:effectLst>
                <a:outerShdw blurRad="38100" dist="38100" dir="2700000" algn="tl">
                  <a:srgbClr val="DDDDDD"/>
                </a:outerShdw>
              </a:effectLst>
              <a:latin typeface="Arial" charset="0"/>
              <a:ea typeface="ＭＳ Ｐゴシック" charset="0"/>
              <a:cs typeface="ＭＳ Ｐゴシック" charset="0"/>
            </a:endParaRPr>
          </a:p>
          <a:p>
            <a:pPr eaLnBrk="1" hangingPunct="1">
              <a:defRPr/>
            </a:pPr>
            <a:endParaRPr lang="en-US"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p:spPr>
        <p:txBody>
          <a:bodyPr/>
          <a:lstStyle/>
          <a:p>
            <a:fld id="{D88402DB-7043-48D3-B2C2-2837493B6FE5}" type="slidenum">
              <a:rPr lang="en-US"/>
              <a:pPr/>
              <a:t>20</a:t>
            </a:fld>
            <a:endParaRPr lang="en-US"/>
          </a:p>
        </p:txBody>
      </p:sp>
      <p:sp>
        <p:nvSpPr>
          <p:cNvPr id="60418"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p:txBody>
          <a:bodyPr/>
          <a:lstStyle/>
          <a:p>
            <a:pPr eaLnBrk="1" hangingPunct="1"/>
            <a:r>
              <a:rPr lang="en-US" b="1" smtClean="0">
                <a:solidFill>
                  <a:schemeClr val="tx2"/>
                </a:solidFill>
                <a:effectLst>
                  <a:outerShdw blurRad="38100" dist="38100" dir="2700000" algn="tl">
                    <a:srgbClr val="C0C0C0"/>
                  </a:outerShdw>
                </a:effectLst>
              </a:rPr>
              <a:t>Courtesy of Alan Roocroft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p>
            <a:fld id="{62E9A8F4-2D0D-4206-B688-906825BF64C7}" type="slidenum">
              <a:rPr lang="en-US"/>
              <a:pPr/>
              <a:t>22</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r>
              <a:rPr lang="en-US" sz="500" dirty="0" smtClean="0"/>
              <a:t>Enclosure without and with  substrate at the Buenos Aires Zoo</a:t>
            </a:r>
            <a:br>
              <a:rPr lang="en-US" sz="500" dirty="0" smtClean="0"/>
            </a:br>
            <a:r>
              <a:rPr lang="en-US" sz="500" dirty="0" smtClean="0"/>
              <a:t>Photo by Santiago Ricci</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F4C8DA26-F753-4C1E-BE1E-D2224B2524B9}" type="slidenum">
              <a:rPr lang="en-US"/>
              <a:pPr/>
              <a:t>3</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pPr>
              <a:spcBef>
                <a:spcPct val="0"/>
              </a:spcBef>
            </a:pPr>
            <a:r>
              <a:rPr lang="en-US" smtClean="0"/>
              <a:t>http://www.zslprints.com/historic_photography/photo/3425.html?pn=1&amp;so=1&amp;sci=1305752214&amp;gid=3425</a:t>
            </a:r>
          </a:p>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p>
            <a:fld id="{0A788599-DCE5-45EC-8076-D70738B6D41A}" type="slidenum">
              <a:rPr lang="en-US"/>
              <a:pPr/>
              <a:t>23</a:t>
            </a:fld>
            <a:endParaRPr lang="en-US"/>
          </a:p>
        </p:txBody>
      </p:sp>
      <p:sp>
        <p:nvSpPr>
          <p:cNvPr id="6553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p:txBody>
          <a:bodyPr/>
          <a:lstStyle/>
          <a:p>
            <a:pPr>
              <a:spcBef>
                <a:spcPct val="0"/>
              </a:spcBef>
              <a:defRPr/>
            </a:pPr>
            <a:r>
              <a:rPr lang="en-US" b="1" dirty="0">
                <a:solidFill>
                  <a:schemeClr val="tx2"/>
                </a:solidFill>
                <a:effectLst>
                  <a:outerShdw blurRad="38100" dist="38100" dir="2700000" algn="tl">
                    <a:srgbClr val="DDDDDD"/>
                  </a:outerShdw>
                </a:effectLst>
                <a:latin typeface="Arial" charset="0"/>
                <a:ea typeface="ＭＳ Ｐゴシック" charset="0"/>
                <a:cs typeface="ＭＳ Ｐゴシック" charset="0"/>
              </a:rPr>
              <a:t>Phoenix Zoo, Photo by Hilda Tresz</a:t>
            </a:r>
          </a:p>
          <a:p>
            <a:pPr eaLnBrk="1" hangingPunct="1">
              <a:defRPr/>
            </a:pPr>
            <a:endParaRPr lang="en-US" dirty="0">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p>
            <a:fld id="{8EE04352-3176-4EE6-8384-6A4342D2AFF4}" type="slidenum">
              <a:rPr lang="en-US"/>
              <a:pPr/>
              <a:t>24</a:t>
            </a:fld>
            <a:endParaRPr lang="en-US"/>
          </a:p>
        </p:txBody>
      </p:sp>
      <p:sp>
        <p:nvSpPr>
          <p:cNvPr id="67586"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p:txBody>
          <a:bodyPr/>
          <a:lstStyle/>
          <a:p>
            <a:pPr eaLnBrk="1" hangingPunct="1"/>
            <a:r>
              <a:rPr lang="en-US" b="1" dirty="0" smtClean="0">
                <a:solidFill>
                  <a:schemeClr val="tx2"/>
                </a:solidFill>
                <a:effectLst>
                  <a:outerShdw blurRad="38100" dist="38100" dir="2700000" algn="tl">
                    <a:srgbClr val="C0C0C0"/>
                  </a:outerShdw>
                </a:effectLst>
              </a:rPr>
              <a:t>Hay, courtesy of Smithsonian</a:t>
            </a:r>
            <a:r>
              <a:rPr lang="ja-JP" altLang="en-US" b="1" smtClean="0">
                <a:solidFill>
                  <a:schemeClr val="tx2"/>
                </a:solidFill>
                <a:effectLst>
                  <a:outerShdw blurRad="38100" dist="38100" dir="2700000" algn="tl">
                    <a:srgbClr val="C0C0C0"/>
                  </a:outerShdw>
                </a:effectLst>
              </a:rPr>
              <a:t>’</a:t>
            </a:r>
            <a:r>
              <a:rPr lang="en-US" altLang="ja-JP" b="1" dirty="0" smtClean="0">
                <a:solidFill>
                  <a:schemeClr val="tx2"/>
                </a:solidFill>
                <a:effectLst>
                  <a:outerShdw blurRad="38100" dist="38100" dir="2700000" algn="tl">
                    <a:srgbClr val="C0C0C0"/>
                  </a:outerShdw>
                </a:effectLst>
              </a:rPr>
              <a:t>s National Zoo</a:t>
            </a:r>
            <a:endParaRPr lang="en-US" b="1" dirty="0" smtClean="0">
              <a:solidFill>
                <a:schemeClr val="tx2"/>
              </a:solidFill>
              <a:effectLst>
                <a:outerShdw blurRad="38100" dist="38100" dir="2700000" algn="tl">
                  <a:srgbClr val="C0C0C0"/>
                </a:outerShdw>
              </a:effectLs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4B5CD4E2-4BAD-471D-8FF2-E20D5BAF1779}" type="slidenum">
              <a:rPr lang="en-US"/>
              <a:pPr/>
              <a:t>25</a:t>
            </a:fld>
            <a:endParaRPr lang="en-US"/>
          </a:p>
        </p:txBody>
      </p:sp>
      <p:sp>
        <p:nvSpPr>
          <p:cNvPr id="69634"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p:txBody>
          <a:bodyPr/>
          <a:lstStyle/>
          <a:p>
            <a:pPr>
              <a:spcBef>
                <a:spcPct val="0"/>
              </a:spcBef>
              <a:defRPr/>
            </a:pPr>
            <a:r>
              <a:rPr lang="en-US" b="1" dirty="0">
                <a:solidFill>
                  <a:srgbClr val="FFFF66"/>
                </a:solidFill>
                <a:effectLst>
                  <a:outerShdw blurRad="38100" dist="38100" dir="2700000" algn="tl">
                    <a:srgbClr val="DDDDDD"/>
                  </a:outerShdw>
                </a:effectLst>
                <a:latin typeface="Arial" charset="0"/>
                <a:ea typeface="ＭＳ Ｐゴシック" charset="0"/>
                <a:cs typeface="ＭＳ Ｐゴシック" charset="0"/>
              </a:rPr>
              <a:t>Phoenix Zoo, Photo by Hilda Tresz</a:t>
            </a:r>
          </a:p>
          <a:p>
            <a:pPr eaLnBrk="1" hangingPunct="1">
              <a:defRPr/>
            </a:pPr>
            <a:endParaRPr lang="en-US" dirty="0">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17DF24E2-58B6-49C8-B502-263D17B2B961}" type="slidenum">
              <a:rPr lang="en-US"/>
              <a:pPr/>
              <a:t>26</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pPr eaLnBrk="1" hangingPunct="1"/>
            <a:r>
              <a:rPr lang="en-US" dirty="0" err="1" smtClean="0"/>
              <a:t>Allwetterzoo</a:t>
            </a:r>
            <a:r>
              <a:rPr lang="en-US" dirty="0" smtClean="0"/>
              <a:t> </a:t>
            </a:r>
            <a:r>
              <a:rPr lang="en-US" dirty="0" err="1" smtClean="0"/>
              <a:t>Münster</a:t>
            </a:r>
            <a:r>
              <a:rPr lang="en-US" dirty="0" smtClean="0"/>
              <a:t> , photo by Martin </a:t>
            </a:r>
            <a:r>
              <a:rPr lang="en-US" dirty="0" err="1" smtClean="0"/>
              <a:t>Schuchert</a:t>
            </a:r>
            <a:endParaRPr lang="en-US" dirty="0" smtClean="0"/>
          </a:p>
          <a:p>
            <a:pPr eaLnBrk="1" hangingPunct="1"/>
            <a:r>
              <a:rPr lang="en-US" dirty="0" smtClean="0"/>
              <a:t>1st study of 43 groups of gorillas and 68 groups of orangutans in 42 European zoos Wilson [1982].</a:t>
            </a:r>
          </a:p>
          <a:p>
            <a:pPr eaLnBrk="1" hangingPunct="1"/>
            <a:endParaRPr lang="en-US" u="sng" dirty="0" smtClean="0"/>
          </a:p>
          <a:p>
            <a:pPr eaLnBrk="1" hangingPunct="1"/>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p>
            <a:fld id="{6981DA00-FBE1-4CB1-A4AC-17A938ACBC0A}" type="slidenum">
              <a:rPr lang="en-US"/>
              <a:pPr/>
              <a:t>27</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p:spPr>
        <p:txBody>
          <a:bodyPr/>
          <a:lstStyle/>
          <a:p>
            <a:pPr eaLnBrk="1" hangingPunct="1"/>
            <a:r>
              <a:rPr lang="en-US" smtClean="0"/>
              <a:t>Nürnberg Zoo, photo by Martin Schuchert</a:t>
            </a:r>
          </a:p>
          <a:p>
            <a:pPr eaLnBrk="1" hangingPunct="1"/>
            <a:endParaRPr lang="en-US" smtClean="0"/>
          </a:p>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p:spPr>
        <p:txBody>
          <a:bodyPr/>
          <a:lstStyle/>
          <a:p>
            <a:fld id="{E2D812AC-52D7-4CFC-9067-0C834AA6C2D2}" type="slidenum">
              <a:rPr lang="en-US"/>
              <a:pPr/>
              <a:t>28</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p:spPr>
        <p:txBody>
          <a:bodyPr/>
          <a:lstStyle/>
          <a:p>
            <a:pPr eaLnBrk="1" hangingPunct="1"/>
            <a:r>
              <a:rPr lang="en-US" dirty="0" smtClean="0"/>
              <a:t>http://upload.wikimedia.org/wikipedia/en/5/5e/Female_Orangutan_Auckland_Zoo.JPG</a:t>
            </a:r>
          </a:p>
          <a:p>
            <a:pPr eaLnBrk="1" hangingPunct="1"/>
            <a:r>
              <a:rPr lang="en-US" dirty="0" smtClean="0"/>
              <a:t>http://www.google.com/imgres?imgurl=http://us.cdn4.123rf.com/168nwm/jonnysek/jonnysek0908/jonnysek090800119/5342082-very-nice-orangutan-from-the-zoo-prague.jpg&amp;imgrefurl=http://www.123rf.com/photo_5338400_very-nice-orangutan-from-the-zoo-prague.html&amp;usg=__qPmd8eBs7J8VFBMH-5qyWjDlG1c=&amp;h=168&amp;w=113&amp;sz=7&amp;hl=en&amp;start=143&amp;zoom=1&amp;um=1&amp;itbs=1&amp;tbnid=dLfXDKhNJ1wtqM:&amp;tbnh=99&amp;tbnw=67&amp;prev=/search%3Fq%3Dorangutan%2Bzoo%26start%3D140%26um%3D1%26hl%3Den%26sa%3DN%26biw%3D1004%26bih%3D637%26ndsp%3D20%26tbm%3Disch&amp;ei=Jib6TYfKDIHt0gHtxqmLAw</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p>
            <a:fld id="{36263495-7390-40E0-80D0-1DC5838657E3}" type="slidenum">
              <a:rPr lang="en-US"/>
              <a:pPr/>
              <a:t>29</a:t>
            </a:fld>
            <a:endParaRPr lang="en-US"/>
          </a:p>
        </p:txBody>
      </p:sp>
      <p:sp>
        <p:nvSpPr>
          <p:cNvPr id="77826"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p:txBody>
          <a:bodyPr/>
          <a:lstStyle/>
          <a:p>
            <a:pPr eaLnBrk="1" hangingPunct="1"/>
            <a:r>
              <a:rPr lang="en-US" b="1" dirty="0" smtClean="0">
                <a:solidFill>
                  <a:srgbClr val="000000"/>
                </a:solidFill>
                <a:effectLst>
                  <a:outerShdw blurRad="38100" dist="38100" dir="2700000" algn="tl">
                    <a:srgbClr val="C0C0C0"/>
                  </a:outerShdw>
                </a:effectLst>
              </a:rPr>
              <a:t>Straw, Como Zoo, Photo by Allison </a:t>
            </a:r>
            <a:r>
              <a:rPr lang="en-US" b="1" dirty="0" err="1" smtClean="0">
                <a:solidFill>
                  <a:srgbClr val="000000"/>
                </a:solidFill>
                <a:effectLst>
                  <a:outerShdw blurRad="38100" dist="38100" dir="2700000" algn="tl">
                    <a:srgbClr val="C0C0C0"/>
                  </a:outerShdw>
                </a:effectLst>
              </a:rPr>
              <a:t>Jungheim</a:t>
            </a:r>
            <a:r>
              <a:rPr lang="en-US" b="1" dirty="0" smtClean="0">
                <a:solidFill>
                  <a:schemeClr val="tx2"/>
                </a:solidFill>
                <a:effectLst>
                  <a:outerShdw blurRad="38100" dist="38100" dir="2700000" algn="tl">
                    <a:srgbClr val="C0C0C0"/>
                  </a:outerShdw>
                </a:effectLst>
              </a:rPr>
              <a:t/>
            </a:r>
            <a:br>
              <a:rPr lang="en-US" b="1" dirty="0" smtClean="0">
                <a:solidFill>
                  <a:schemeClr val="tx2"/>
                </a:solidFill>
                <a:effectLst>
                  <a:outerShdw blurRad="38100" dist="38100" dir="2700000" algn="tl">
                    <a:srgbClr val="C0C0C0"/>
                  </a:outerShdw>
                </a:effectLst>
              </a:rPr>
            </a:br>
            <a:endParaRPr lang="en-US" b="1" dirty="0" smtClean="0">
              <a:solidFill>
                <a:schemeClr val="tx2"/>
              </a:solidFill>
              <a:effectLst>
                <a:outerShdw blurRad="38100" dist="38100" dir="2700000" algn="tl">
                  <a:srgbClr val="C0C0C0"/>
                </a:outerShdw>
              </a:effectLs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p>
            <a:fld id="{950FD802-870D-4B66-A61B-5469B38D10EA}" type="slidenum">
              <a:rPr lang="en-US"/>
              <a:pPr/>
              <a:t>30</a:t>
            </a:fld>
            <a:endParaRPr lang="en-US"/>
          </a:p>
        </p:txBody>
      </p:sp>
      <p:sp>
        <p:nvSpPr>
          <p:cNvPr id="79874"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p:txBody>
          <a:bodyPr/>
          <a:lstStyle/>
          <a:p>
            <a:pPr eaLnBrk="1" hangingPunct="1"/>
            <a:r>
              <a:rPr lang="en-US" b="1" dirty="0" smtClean="0">
                <a:solidFill>
                  <a:srgbClr val="000000"/>
                </a:solidFill>
                <a:effectLst>
                  <a:outerShdw blurRad="38100" dist="38100" dir="2700000" algn="tl">
                    <a:srgbClr val="C0C0C0"/>
                  </a:outerShdw>
                </a:effectLst>
              </a:rPr>
              <a:t>Red </a:t>
            </a:r>
            <a:r>
              <a:rPr lang="en-US" b="1" dirty="0" err="1" smtClean="0">
                <a:solidFill>
                  <a:srgbClr val="000000"/>
                </a:solidFill>
                <a:effectLst>
                  <a:outerShdw blurRad="38100" dist="38100" dir="2700000" algn="tl">
                    <a:srgbClr val="C0C0C0"/>
                  </a:outerShdw>
                </a:effectLst>
              </a:rPr>
              <a:t>laterit</a:t>
            </a:r>
            <a:r>
              <a:rPr lang="en-US" b="1" dirty="0" smtClean="0">
                <a:solidFill>
                  <a:srgbClr val="000000"/>
                </a:solidFill>
                <a:effectLst>
                  <a:outerShdw blurRad="38100" dist="38100" dir="2700000" algn="tl">
                    <a:srgbClr val="C0C0C0"/>
                  </a:outerShdw>
                </a:effectLst>
              </a:rPr>
              <a:t> sand Brasilia Zoo, Photo by Volker </a:t>
            </a:r>
            <a:r>
              <a:rPr lang="en-US" b="1" dirty="0" err="1" smtClean="0">
                <a:solidFill>
                  <a:srgbClr val="000000"/>
                </a:solidFill>
                <a:effectLst>
                  <a:outerShdw blurRad="38100" dist="38100" dir="2700000" algn="tl">
                    <a:srgbClr val="C0C0C0"/>
                  </a:outerShdw>
                </a:effectLst>
              </a:rPr>
              <a:t>Gatz</a:t>
            </a:r>
            <a:endParaRPr lang="en-US" b="1" dirty="0" smtClean="0">
              <a:solidFill>
                <a:srgbClr val="000000"/>
              </a:solidFill>
              <a:effectLst>
                <a:outerShdw blurRad="38100" dist="38100" dir="2700000" algn="tl">
                  <a:srgbClr val="C0C0C0"/>
                </a:outerShdw>
              </a:effectLs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ln/>
        </p:spPr>
      </p:sp>
      <p:sp>
        <p:nvSpPr>
          <p:cNvPr id="81922" name="Rectangle 3"/>
          <p:cNvSpPr>
            <a:spLocks noGrp="1" noChangeArrowheads="1"/>
          </p:cNvSpPr>
          <p:nvPr>
            <p:ph type="body" idx="1"/>
          </p:nvPr>
        </p:nvSpPr>
        <p:spPr>
          <a:noFill/>
          <a:ln/>
        </p:spPr>
        <p:txBody>
          <a:bodyPr/>
          <a:lstStyle/>
          <a:p>
            <a:r>
              <a:rPr lang="en-US" dirty="0" smtClean="0"/>
              <a:t>http://www.google.com/imgres?imgurl=http://www.spca.org.hk/welfare/images/campaigns/Chicken%2520in%2520cage%2520RSPCA.jpg&amp;imgrefurl=http://www.spca.org.hk/welfare/eng/chicken_welfare.html&amp;usg=__6CYiwtsD_3Nug7hDPJRGdUuJ5xw=&amp;h=424&amp;w=640&amp;sz=84&amp;hl=en&amp;start=16&amp;zoom=1&amp;um=1&amp;itbs=1&amp;tbnid=z2UTzhKjhdRK3M:&amp;tbnh=91&amp;tbnw=137&amp;prev=/search%3Fq%3Dbattery%2Bflooring%2Bfor%2Bchickens%26um%3D1%26hl%3Den%26sa%3DN%26biw%3D1004%26bih%3D637%26tbm%3Disch&amp;ei=yVI5TsPaLcnUgQfR0rnPB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p:spPr>
        <p:txBody>
          <a:bodyPr/>
          <a:lstStyle/>
          <a:p>
            <a:fld id="{FF7A1E2A-5D30-47AD-A2FB-12F4720418DF}" type="slidenum">
              <a:rPr lang="en-US"/>
              <a:pPr/>
              <a:t>32</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p:spPr>
        <p:txBody>
          <a:bodyPr/>
          <a:lstStyle/>
          <a:p>
            <a:pPr eaLnBrk="1" hangingPunct="1"/>
            <a:r>
              <a:rPr lang="en-US" smtClean="0"/>
              <a:t>http://plingpling.files.wordpress.com/2009/04/baby-elephant-raya.jpg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fld id="{5B76DF96-7BF8-4D01-898C-616EE9AF9316}" type="slidenum">
              <a:rPr lang="en-US"/>
              <a:pPr/>
              <a:t>4</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pPr>
              <a:spcBef>
                <a:spcPct val="0"/>
              </a:spcBef>
            </a:pPr>
            <a:r>
              <a:rPr lang="en-US" smtClean="0"/>
              <a:t>http://www.zslprints.com/historic_photography/photo/3425.html?pn=1&amp;so=1&amp;sci=1305752214&amp;gid=3425</a:t>
            </a:r>
          </a:p>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p>
            <a:fld id="{353FC070-6C42-4B5C-8B7F-BDB8FA49A2DF}" type="slidenum">
              <a:rPr lang="en-US"/>
              <a:pPr/>
              <a:t>33</a:t>
            </a:fld>
            <a:endParaRPr lang="en-US"/>
          </a:p>
        </p:txBody>
      </p:sp>
      <p:sp>
        <p:nvSpPr>
          <p:cNvPr id="86018"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p:txBody>
          <a:bodyPr/>
          <a:lstStyle/>
          <a:p>
            <a:pPr eaLnBrk="1" hangingPunct="1"/>
            <a:r>
              <a:rPr lang="en-US" b="1" dirty="0" smtClean="0">
                <a:solidFill>
                  <a:schemeClr val="tx2"/>
                </a:solidFill>
                <a:effectLst>
                  <a:outerShdw blurRad="38100" dist="38100" dir="2700000" algn="tl">
                    <a:srgbClr val="C0C0C0"/>
                  </a:outerShdw>
                </a:effectLst>
              </a:rPr>
              <a:t>Dirt  Phoenix Zoo, Photo by Jim Hughes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p:spPr>
        <p:txBody>
          <a:bodyPr/>
          <a:lstStyle/>
          <a:p>
            <a:fld id="{38416BEA-6656-41E1-B4C1-F6B451EF704C}" type="slidenum">
              <a:rPr lang="en-US"/>
              <a:pPr/>
              <a:t>34</a:t>
            </a:fld>
            <a:endParaRPr lang="en-US"/>
          </a:p>
        </p:txBody>
      </p:sp>
      <p:sp>
        <p:nvSpPr>
          <p:cNvPr id="88066" name="Rectangle 2"/>
          <p:cNvSpPr>
            <a:spLocks noGrp="1" noRot="1" noChangeAspect="1" noChangeArrowheads="1" noTextEdit="1"/>
          </p:cNvSpPr>
          <p:nvPr>
            <p:ph type="sldImg"/>
          </p:nvPr>
        </p:nvSpPr>
        <p:spPr>
          <a:ln/>
        </p:spPr>
      </p:sp>
      <p:sp>
        <p:nvSpPr>
          <p:cNvPr id="438275" name="Rectangle 3"/>
          <p:cNvSpPr>
            <a:spLocks noGrp="1" noChangeArrowheads="1"/>
          </p:cNvSpPr>
          <p:nvPr>
            <p:ph type="body" idx="1"/>
          </p:nvPr>
        </p:nvSpPr>
        <p:spPr/>
        <p:txBody>
          <a:bodyPr/>
          <a:lstStyle/>
          <a:p>
            <a:pPr eaLnBrk="1" hangingPunct="1">
              <a:spcBef>
                <a:spcPct val="20000"/>
              </a:spcBef>
              <a:buClr>
                <a:schemeClr val="hlink"/>
              </a:buClr>
              <a:buSzPct val="60000"/>
              <a:buFont typeface="Wingdings" pitchFamily="2" charset="2"/>
              <a:buNone/>
            </a:pPr>
            <a:r>
              <a:rPr lang="en-US" b="1" dirty="0" smtClean="0">
                <a:effectLst>
                  <a:outerShdw blurRad="38100" dist="38100" dir="2700000" algn="tl">
                    <a:srgbClr val="C0C0C0"/>
                  </a:outerShdw>
                </a:effectLst>
              </a:rPr>
              <a:t>Dublin Zoo,  Photo by Gerry Creighton</a:t>
            </a:r>
          </a:p>
          <a:p>
            <a:pPr eaLnBrk="1" hangingPunct="1">
              <a:spcBef>
                <a:spcPct val="20000"/>
              </a:spcBef>
              <a:buClr>
                <a:schemeClr val="hlink"/>
              </a:buClr>
              <a:buSzPct val="60000"/>
              <a:buFont typeface="Wingdings" pitchFamily="2" charset="2"/>
              <a:buNone/>
            </a:pPr>
            <a:r>
              <a:rPr lang="en-US" b="1" dirty="0" smtClean="0">
                <a:effectLst>
                  <a:outerShdw blurRad="38100" dist="38100" dir="2700000" algn="tl">
                    <a:srgbClr val="C0C0C0"/>
                  </a:outerShdw>
                </a:effectLst>
              </a:rPr>
              <a:t>Alan </a:t>
            </a:r>
            <a:r>
              <a:rPr lang="en-US" b="1" dirty="0" err="1" smtClean="0">
                <a:effectLst>
                  <a:outerShdw blurRad="38100" dist="38100" dir="2700000" algn="tl">
                    <a:srgbClr val="C0C0C0"/>
                  </a:outerShdw>
                </a:effectLst>
              </a:rPr>
              <a:t>Roocroft</a:t>
            </a:r>
            <a:r>
              <a:rPr lang="en-US" b="1" dirty="0" smtClean="0">
                <a:effectLst>
                  <a:outerShdw blurRad="38100" dist="38100" dir="2700000" algn="tl">
                    <a:srgbClr val="C0C0C0"/>
                  </a:outerShdw>
                </a:effectLst>
              </a:rPr>
              <a:t>-</a:t>
            </a:r>
            <a:r>
              <a:rPr lang="ja-JP" altLang="en-US" smtClean="0">
                <a:effectLst>
                  <a:outerShdw blurRad="38100" dist="38100" dir="2700000" algn="tl">
                    <a:srgbClr val="C0C0C0"/>
                  </a:outerShdw>
                </a:effectLst>
              </a:rPr>
              <a:t>”</a:t>
            </a:r>
            <a:r>
              <a:rPr lang="en-GB" altLang="ja-JP" dirty="0" smtClean="0">
                <a:effectLst>
                  <a:outerShdw blurRad="38100" dist="38100" dir="2700000" algn="tl">
                    <a:srgbClr val="C0C0C0"/>
                  </a:outerShdw>
                </a:effectLst>
              </a:rPr>
              <a:t>Tusk wear on concrete flooring has been a big problem for elephants in zoos for many years. Some zoos have even resorted to capping or metal banding the tusks so that tusk contact with the concrete is avoided</a:t>
            </a:r>
            <a:r>
              <a:rPr lang="en-GB" altLang="fr-FR" dirty="0" smtClean="0">
                <a:effectLst>
                  <a:outerShdw blurRad="38100" dist="38100" dir="2700000" algn="tl">
                    <a:srgbClr val="C0C0C0"/>
                  </a:outerShdw>
                </a:effectLst>
              </a:rPr>
              <a:t>”</a:t>
            </a:r>
            <a:r>
              <a:rPr lang="en-GB" altLang="ja-JP" dirty="0" smtClean="0">
                <a:effectLst>
                  <a:outerShdw blurRad="38100" dist="38100" dir="2700000" algn="tl">
                    <a:srgbClr val="C0C0C0"/>
                  </a:outerShdw>
                </a:effectLst>
              </a:rPr>
              <a:t>.</a:t>
            </a:r>
            <a:r>
              <a:rPr lang="en-US" altLang="ja-JP" dirty="0" smtClean="0"/>
              <a:t> </a:t>
            </a:r>
            <a:endParaRPr lang="en-US" altLang="ja-JP" b="1" dirty="0" smtClean="0">
              <a:effectLst>
                <a:outerShdw blurRad="38100" dist="38100" dir="2700000" algn="tl">
                  <a:srgbClr val="C0C0C0"/>
                </a:outerShdw>
              </a:effectLst>
            </a:endParaRPr>
          </a:p>
          <a:p>
            <a:pPr eaLnBrk="1" hangingPunct="1"/>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A95A99B9-2A17-488F-B4F7-65674FD098B9}" type="slidenum">
              <a:rPr lang="en-US"/>
              <a:pPr/>
              <a:t>35</a:t>
            </a:fld>
            <a:endParaRPr lang="en-US"/>
          </a:p>
        </p:txBody>
      </p:sp>
      <p:sp>
        <p:nvSpPr>
          <p:cNvPr id="90114"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p:txBody>
          <a:bodyPr/>
          <a:lstStyle/>
          <a:p>
            <a:pPr eaLnBrk="1" hangingPunct="1"/>
            <a:r>
              <a:rPr lang="en-US" b="1" dirty="0" smtClean="0">
                <a:solidFill>
                  <a:srgbClr val="FFFF66"/>
                </a:solidFill>
                <a:effectLst>
                  <a:outerShdw blurRad="38100" dist="38100" dir="2700000" algn="tl">
                    <a:srgbClr val="C0C0C0"/>
                  </a:outerShdw>
                </a:effectLst>
              </a:rPr>
              <a:t>Phoenix Zoo, Photo by Hilda Tresz</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p:spPr>
        <p:txBody>
          <a:bodyPr/>
          <a:lstStyle/>
          <a:p>
            <a:fld id="{F19C9408-C90E-4451-8680-5AE4F05E9E0A}" type="slidenum">
              <a:rPr lang="en-US"/>
              <a:pPr/>
              <a:t>36</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p:spPr>
        <p:txBody>
          <a:bodyPr/>
          <a:lstStyle/>
          <a:p>
            <a:pPr>
              <a:spcBef>
                <a:spcPct val="0"/>
              </a:spcBef>
            </a:pPr>
            <a:r>
              <a:rPr lang="en-US" dirty="0" smtClean="0"/>
              <a:t>http://zoodesign.files.wordpress.com/2008/08/brookfield-tiger.jpg and Grass at the Phoenix  Zoo, photo by Hilda Tresz</a:t>
            </a:r>
          </a:p>
          <a:p>
            <a:pPr eaLnBrk="1" hangingPunct="1"/>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p:spPr>
        <p:txBody>
          <a:bodyPr/>
          <a:lstStyle/>
          <a:p>
            <a:fld id="{D4687E82-FCC8-4A70-AF0A-85F844625EDC}" type="slidenum">
              <a:rPr lang="en-US"/>
              <a:pPr/>
              <a:t>37</a:t>
            </a:fld>
            <a:endParaRPr 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pPr eaLnBrk="1" hangingPunct="1"/>
            <a:r>
              <a:rPr lang="en-US" dirty="0" smtClean="0"/>
              <a:t>Pedro raking, courtesy of Phoenix Zoo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p:spPr>
        <p:txBody>
          <a:bodyPr/>
          <a:lstStyle/>
          <a:p>
            <a:fld id="{04D25B27-A556-4006-AE73-3955F73996DA}" type="slidenum">
              <a:rPr lang="en-US"/>
              <a:pPr/>
              <a:t>40</a:t>
            </a:fld>
            <a:endParaRPr 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r>
              <a:rPr lang="en-US" sz="900" smtClean="0"/>
              <a:t>Lisa Ruggiero, Roger Williams Park Zoo, Rhode Island, USA Elephant facility</a:t>
            </a:r>
          </a:p>
          <a:p>
            <a:pPr eaLnBrk="1" hangingPunct="1"/>
            <a:endParaRPr lang="en-US" sz="900" smtClean="0"/>
          </a:p>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p>
            <a:fld id="{69725578-CF9B-436E-8A4E-1F50613037A8}" type="slidenum">
              <a:rPr lang="en-US"/>
              <a:pPr/>
              <a:t>41</a:t>
            </a:fld>
            <a:endParaRPr 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p:spPr>
        <p:txBody>
          <a:bodyPr/>
          <a:lstStyle/>
          <a:p>
            <a:pPr eaLnBrk="1" hangingPunct="1"/>
            <a:r>
              <a:rPr lang="en-US" sz="500" dirty="0" smtClean="0"/>
              <a:t>Como Zoo</a:t>
            </a:r>
            <a:r>
              <a:rPr lang="en-US" sz="900" dirty="0" smtClean="0"/>
              <a:t> , photo by Allison </a:t>
            </a:r>
            <a:r>
              <a:rPr lang="en-US" sz="900" dirty="0" err="1" smtClean="0"/>
              <a:t>Jungheim</a:t>
            </a:r>
            <a:endParaRPr lang="en-US" sz="900"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p:spPr>
        <p:txBody>
          <a:bodyPr/>
          <a:lstStyle/>
          <a:p>
            <a:fld id="{E63902C7-0759-44C8-AF04-AE20783A6B8D}" type="slidenum">
              <a:rPr lang="en-US"/>
              <a:pPr/>
              <a:t>42</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p:spPr>
        <p:txBody>
          <a:bodyPr/>
          <a:lstStyle/>
          <a:p>
            <a:pPr eaLnBrk="1" hangingPunct="1"/>
            <a:r>
              <a:rPr lang="en-US" sz="800" dirty="0" smtClean="0"/>
              <a:t>Volker </a:t>
            </a:r>
            <a:r>
              <a:rPr lang="en-US" sz="800" dirty="0" err="1" smtClean="0"/>
              <a:t>Gatz</a:t>
            </a:r>
            <a:r>
              <a:rPr lang="en-US" sz="800" dirty="0" smtClean="0"/>
              <a:t> , Zoo Dortmund</a:t>
            </a:r>
            <a:br>
              <a:rPr lang="en-US" sz="800" dirty="0" smtClean="0"/>
            </a:br>
            <a:endParaRPr lang="en-US" sz="800"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p:spPr>
        <p:txBody>
          <a:bodyPr/>
          <a:lstStyle/>
          <a:p>
            <a:fld id="{2974D684-5706-49E1-B9A8-D88A8A548ADC}" type="slidenum">
              <a:rPr lang="en-US"/>
              <a:pPr/>
              <a:t>43</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p:spPr>
        <p:txBody>
          <a:bodyPr/>
          <a:lstStyle/>
          <a:p>
            <a:pPr eaLnBrk="1" hangingPunct="1"/>
            <a:r>
              <a:rPr lang="en-US" sz="700" smtClean="0"/>
              <a:t>Volker Gatz , Zoo Dortmund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p:spPr>
        <p:txBody>
          <a:bodyPr/>
          <a:lstStyle/>
          <a:p>
            <a:fld id="{65B859E3-990F-46C9-8E26-6527B55ABBAF}" type="slidenum">
              <a:rPr lang="en-US"/>
              <a:pPr/>
              <a:t>44</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p:spPr>
        <p:txBody>
          <a:bodyPr/>
          <a:lstStyle/>
          <a:p>
            <a:pPr eaLnBrk="1" hangingPunct="1"/>
            <a:r>
              <a:rPr lang="en-US" dirty="0" smtClean="0"/>
              <a:t>Photo by Hilda Tresz</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p>
            <a:fld id="{BE3E9BB9-EE3C-4E94-877A-3A37B0BA057A}" type="slidenum">
              <a:rPr lang="en-US"/>
              <a:pPr/>
              <a:t>5</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eaLnBrk="1" hangingPunct="1"/>
            <a:r>
              <a:rPr lang="en-US" dirty="0" smtClean="0"/>
              <a:t>Photo by </a:t>
            </a:r>
            <a:r>
              <a:rPr lang="en-US" dirty="0" err="1" smtClean="0"/>
              <a:t>Balazs</a:t>
            </a:r>
            <a:r>
              <a:rPr lang="en-US" dirty="0" smtClean="0"/>
              <a:t> </a:t>
            </a:r>
            <a:r>
              <a:rPr lang="en-US" dirty="0" err="1" smtClean="0"/>
              <a:t>Buzas</a:t>
            </a:r>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p:spPr>
        <p:txBody>
          <a:bodyPr/>
          <a:lstStyle/>
          <a:p>
            <a:fld id="{69CFCE2D-B14C-4A4C-82F0-4898203642B3}" type="slidenum">
              <a:rPr lang="en-US"/>
              <a:pPr/>
              <a:t>45</a:t>
            </a:fld>
            <a:endParaRPr lang="en-US"/>
          </a:p>
        </p:txBody>
      </p:sp>
      <p:sp>
        <p:nvSpPr>
          <p:cNvPr id="108546"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p:txBody>
          <a:bodyPr/>
          <a:lstStyle/>
          <a:p>
            <a:pPr>
              <a:spcBef>
                <a:spcPct val="0"/>
              </a:spcBef>
              <a:defRPr/>
            </a:pPr>
            <a:r>
              <a:rPr lang="en-US" b="1" dirty="0">
                <a:solidFill>
                  <a:srgbClr val="FFFF66"/>
                </a:solidFill>
                <a:effectLst>
                  <a:outerShdw blurRad="38100" dist="38100" dir="2700000" algn="tl">
                    <a:srgbClr val="DDDDDD"/>
                  </a:outerShdw>
                </a:effectLst>
                <a:latin typeface="Arial" charset="0"/>
                <a:ea typeface="ＭＳ Ｐゴシック" charset="0"/>
                <a:cs typeface="ＭＳ Ｐゴシック" charset="0"/>
              </a:rPr>
              <a:t>Phoenix Zoo, Photo by Hilda Tresz</a:t>
            </a:r>
          </a:p>
          <a:p>
            <a:pPr eaLnBrk="1" hangingPunct="1">
              <a:defRPr/>
            </a:pPr>
            <a:endParaRPr lang="en-US" dirty="0">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p:spPr>
        <p:txBody>
          <a:bodyPr/>
          <a:lstStyle/>
          <a:p>
            <a:fld id="{89BC6877-2914-460E-8102-BE4C2974B8C4}" type="slidenum">
              <a:rPr lang="en-US"/>
              <a:pPr/>
              <a:t>46</a:t>
            </a:fld>
            <a:endParaRPr lang="en-US"/>
          </a:p>
        </p:txBody>
      </p:sp>
      <p:sp>
        <p:nvSpPr>
          <p:cNvPr id="110594" name="Rectangle 2"/>
          <p:cNvSpPr>
            <a:spLocks noGrp="1" noRot="1" noChangeAspect="1" noChangeArrowheads="1" noTextEdit="1"/>
          </p:cNvSpPr>
          <p:nvPr>
            <p:ph type="sldImg"/>
          </p:nvPr>
        </p:nvSpPr>
        <p:spPr>
          <a:ln/>
        </p:spPr>
      </p:sp>
      <p:sp>
        <p:nvSpPr>
          <p:cNvPr id="450563" name="Rectangle 3"/>
          <p:cNvSpPr>
            <a:spLocks noGrp="1" noChangeArrowheads="1"/>
          </p:cNvSpPr>
          <p:nvPr>
            <p:ph type="body" idx="1"/>
          </p:nvPr>
        </p:nvSpPr>
        <p:spPr/>
        <p:txBody>
          <a:bodyPr/>
          <a:lstStyle/>
          <a:p>
            <a:pPr eaLnBrk="1" hangingPunct="1">
              <a:defRPr/>
            </a:pPr>
            <a:r>
              <a:rPr lang="en-US" b="1" dirty="0" err="1">
                <a:solidFill>
                  <a:srgbClr val="FFFF66"/>
                </a:solidFill>
                <a:effectLst>
                  <a:outerShdw blurRad="38100" dist="38100" dir="2700000" algn="tl">
                    <a:srgbClr val="DDDDDD"/>
                  </a:outerShdw>
                </a:effectLst>
                <a:latin typeface="Arial" charset="0"/>
                <a:ea typeface="ＭＳ Ｐゴシック" charset="0"/>
                <a:cs typeface="ＭＳ Ｐゴシック" charset="0"/>
              </a:rPr>
              <a:t>Allwetter</a:t>
            </a:r>
            <a:r>
              <a:rPr lang="en-US" b="1" dirty="0">
                <a:solidFill>
                  <a:srgbClr val="FFFF66"/>
                </a:solidFill>
                <a:effectLst>
                  <a:outerShdw blurRad="38100" dist="38100" dir="2700000" algn="tl">
                    <a:srgbClr val="DDDDDD"/>
                  </a:outerShdw>
                </a:effectLst>
                <a:latin typeface="Arial" charset="0"/>
                <a:ea typeface="ＭＳ Ｐゴシック" charset="0"/>
                <a:cs typeface="ＭＳ Ｐゴシック" charset="0"/>
              </a:rPr>
              <a:t> Zoo, </a:t>
            </a:r>
            <a:r>
              <a:rPr lang="en-US" b="1" dirty="0" err="1">
                <a:solidFill>
                  <a:srgbClr val="FFFF66"/>
                </a:solidFill>
                <a:effectLst>
                  <a:outerShdw blurRad="38100" dist="38100" dir="2700000" algn="tl">
                    <a:srgbClr val="DDDDDD"/>
                  </a:outerShdw>
                </a:effectLst>
                <a:latin typeface="Arial" charset="0"/>
                <a:ea typeface="ＭＳ Ｐゴシック" charset="0"/>
                <a:cs typeface="ＭＳ Ｐゴシック" charset="0"/>
              </a:rPr>
              <a:t>Nunberg</a:t>
            </a:r>
            <a:r>
              <a:rPr lang="en-US" b="1" dirty="0">
                <a:solidFill>
                  <a:srgbClr val="FFFF66"/>
                </a:solidFill>
                <a:effectLst>
                  <a:outerShdw blurRad="38100" dist="38100" dir="2700000" algn="tl">
                    <a:srgbClr val="DDDDDD"/>
                  </a:outerShdw>
                </a:effectLst>
                <a:latin typeface="Arial" charset="0"/>
                <a:ea typeface="ＭＳ Ｐゴシック" charset="0"/>
                <a:cs typeface="ＭＳ Ｐゴシック" charset="0"/>
              </a:rPr>
              <a:t> Zoo, Photo by Martin </a:t>
            </a:r>
            <a:r>
              <a:rPr lang="en-US" b="1" dirty="0" err="1">
                <a:solidFill>
                  <a:srgbClr val="FFFF66"/>
                </a:solidFill>
                <a:effectLst>
                  <a:outerShdw blurRad="38100" dist="38100" dir="2700000" algn="tl">
                    <a:srgbClr val="DDDDDD"/>
                  </a:outerShdw>
                </a:effectLst>
                <a:latin typeface="Arial" charset="0"/>
                <a:ea typeface="ＭＳ Ｐゴシック" charset="0"/>
                <a:cs typeface="ＭＳ Ｐゴシック" charset="0"/>
              </a:rPr>
              <a:t>Schuchert</a:t>
            </a:r>
            <a:endParaRPr lang="en-US" b="1" dirty="0">
              <a:solidFill>
                <a:srgbClr val="FFFF66"/>
              </a:solidFill>
              <a:effectLst>
                <a:outerShdw blurRad="38100" dist="38100" dir="2700000" algn="tl">
                  <a:srgbClr val="DDDDDD"/>
                </a:outerShdw>
              </a:effectLst>
              <a:latin typeface="Arial" charset="0"/>
              <a:ea typeface="ＭＳ Ｐゴシック" charset="0"/>
              <a:cs typeface="ＭＳ Ｐゴシック" charset="0"/>
            </a:endParaRPr>
          </a:p>
          <a:p>
            <a:pPr eaLnBrk="1" hangingPunct="1">
              <a:defRPr/>
            </a:pPr>
            <a:r>
              <a:rPr lang="en-US" b="1" dirty="0">
                <a:solidFill>
                  <a:srgbClr val="FFFF66"/>
                </a:solidFill>
                <a:effectLst>
                  <a:outerShdw blurRad="38100" dist="38100" dir="2700000" algn="tl">
                    <a:srgbClr val="DDDDDD"/>
                  </a:outerShdw>
                </a:effectLst>
                <a:latin typeface="Arial" charset="0"/>
                <a:ea typeface="ＭＳ Ｐゴシック" charset="0"/>
                <a:cs typeface="ＭＳ Ｐゴシック" charset="0"/>
              </a:rPr>
              <a:t>Phoenix Zoo, Photo by Shawna Brown and unknown</a:t>
            </a:r>
          </a:p>
          <a:p>
            <a:pPr eaLnBrk="1" hangingPunct="1">
              <a:defRPr/>
            </a:pPr>
            <a:endParaRPr lang="en-US" b="1" dirty="0">
              <a:solidFill>
                <a:srgbClr val="FFFF66"/>
              </a:solidFill>
              <a:effectLst>
                <a:outerShdw blurRad="38100" dist="38100" dir="2700000" algn="tl">
                  <a:srgbClr val="DDDDDD"/>
                </a:outerShdw>
              </a:effectLst>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p>
            <a:fld id="{AD36E479-4B04-405D-9C0B-95A275B4C16E}" type="slidenum">
              <a:rPr lang="en-US"/>
              <a:pPr/>
              <a:t>47</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p:spPr>
        <p:txBody>
          <a:bodyPr/>
          <a:lstStyle/>
          <a:p>
            <a:pPr eaLnBrk="1" hangingPunct="1"/>
            <a:r>
              <a:rPr lang="en-US" dirty="0" smtClean="0"/>
              <a:t>Allison </a:t>
            </a:r>
            <a:r>
              <a:rPr lang="en-US" dirty="0" err="1" smtClean="0"/>
              <a:t>Ballentine</a:t>
            </a:r>
            <a:r>
              <a:rPr lang="en-US" dirty="0" smtClean="0"/>
              <a:t>, Western North Carolina Nature Center</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p:spPr>
        <p:txBody>
          <a:bodyPr/>
          <a:lstStyle/>
          <a:p>
            <a:fld id="{3CA65B3C-52FB-4731-8DBE-1D46A7E1EF03}" type="slidenum">
              <a:rPr lang="en-US"/>
              <a:pPr/>
              <a:t>48</a:t>
            </a:fld>
            <a:endParaRPr lang="en-US"/>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pPr eaLnBrk="1" hangingPunct="1"/>
            <a:r>
              <a:rPr lang="en-US" sz="800" smtClean="0"/>
              <a:t>Dawn Neptune, Utah's Hogle Zoo </a:t>
            </a:r>
          </a:p>
          <a:p>
            <a:pPr eaLnBrk="1" hangingPunct="1"/>
            <a:r>
              <a:rPr lang="en-US" sz="800" smtClean="0"/>
              <a:t>Phoenix Zoo</a:t>
            </a:r>
          </a:p>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p:spPr>
        <p:txBody>
          <a:bodyPr/>
          <a:lstStyle/>
          <a:p>
            <a:fld id="{E7CD8B53-8996-47E7-ABED-A1B2A84025FC}" type="slidenum">
              <a:rPr lang="en-US"/>
              <a:pPr/>
              <a:t>49</a:t>
            </a:fld>
            <a:endParaRPr 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pPr>
              <a:spcBef>
                <a:spcPct val="0"/>
              </a:spcBef>
            </a:pPr>
            <a:r>
              <a:rPr lang="en-US" smtClean="0"/>
              <a:t>http://www.travelandtransitions.com/stories_photos/images/ottawa_agriculture_museum1.jpg</a:t>
            </a:r>
          </a:p>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fld id="{DC81959C-53D0-40C5-B3B9-01ABC236595D}" type="slidenum">
              <a:rPr lang="en-US"/>
              <a:pPr/>
              <a:t>6</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pPr eaLnBrk="1" hangingPunct="1"/>
            <a:r>
              <a:rPr lang="en-US" dirty="0" smtClean="0"/>
              <a:t>Photo by Hilda Tresz</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04F78A01-54C5-40B5-9EC0-5113DEDF25AE}" type="slidenum">
              <a:rPr lang="en-US"/>
              <a:pPr/>
              <a:t>7</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p:spPr>
        <p:txBody>
          <a:bodyPr/>
          <a:lstStyle/>
          <a:p>
            <a:pPr eaLnBrk="1" hangingPunct="1">
              <a:spcBef>
                <a:spcPct val="0"/>
              </a:spcBef>
            </a:pPr>
            <a:r>
              <a:rPr lang="en-US" b="1" dirty="0" smtClean="0"/>
              <a:t>Photo by </a:t>
            </a:r>
            <a:r>
              <a:rPr lang="en-US" b="1" dirty="0" err="1" smtClean="0"/>
              <a:t>Zofia</a:t>
            </a:r>
            <a:r>
              <a:rPr lang="en-US" b="1" dirty="0" smtClean="0"/>
              <a:t> and Stan </a:t>
            </a:r>
            <a:r>
              <a:rPr lang="en-US" b="1" dirty="0" err="1" smtClean="0"/>
              <a:t>Kurylowicz</a:t>
            </a:r>
            <a:endParaRPr lang="en-US" b="1" dirty="0" smtClean="0"/>
          </a:p>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p>
            <a:fld id="{3C3CF58C-2588-4FC7-B77A-3A92556C0BB5}" type="slidenum">
              <a:rPr lang="en-US"/>
              <a:pPr/>
              <a:t>8</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pPr eaLnBrk="1" hangingPunct="1"/>
            <a:r>
              <a:rPr lang="en-US" dirty="0" smtClean="0"/>
              <a:t>Photo by </a:t>
            </a:r>
            <a:r>
              <a:rPr lang="en-US" dirty="0" err="1" smtClean="0"/>
              <a:t>Balazs</a:t>
            </a:r>
            <a:r>
              <a:rPr lang="en-US" dirty="0" smtClean="0"/>
              <a:t> </a:t>
            </a:r>
            <a:r>
              <a:rPr lang="en-US" dirty="0" err="1" smtClean="0"/>
              <a:t>Buzas</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p>
            <a:fld id="{5026D5AE-007C-4204-B20D-9282A1EA9C95}" type="slidenum">
              <a:rPr lang="en-US"/>
              <a:pPr/>
              <a:t>10</a:t>
            </a:fld>
            <a:endParaRPr lang="en-US"/>
          </a:p>
        </p:txBody>
      </p:sp>
      <p:sp>
        <p:nvSpPr>
          <p:cNvPr id="39938" name="Rectangle 2"/>
          <p:cNvSpPr>
            <a:spLocks noGrp="1" noRot="1" noChangeAspect="1" noChangeArrowheads="1" noTextEdit="1"/>
          </p:cNvSpPr>
          <p:nvPr>
            <p:ph type="sldImg"/>
          </p:nvPr>
        </p:nvSpPr>
        <p:spPr>
          <a:ln/>
        </p:spPr>
      </p:sp>
      <p:sp>
        <p:nvSpPr>
          <p:cNvPr id="419843" name="Rectangle 3"/>
          <p:cNvSpPr>
            <a:spLocks noGrp="1" noChangeArrowheads="1"/>
          </p:cNvSpPr>
          <p:nvPr>
            <p:ph type="body" idx="1"/>
          </p:nvPr>
        </p:nvSpPr>
        <p:spPr/>
        <p:txBody>
          <a:bodyPr/>
          <a:lstStyle/>
          <a:p>
            <a:pPr eaLnBrk="1" hangingPunct="1"/>
            <a:r>
              <a:rPr lang="en-US" dirty="0" smtClean="0">
                <a:solidFill>
                  <a:schemeClr val="tx2"/>
                </a:solidFill>
              </a:rPr>
              <a:t>Joe, the gorilla at </a:t>
            </a:r>
            <a:r>
              <a:rPr lang="en-US" dirty="0" err="1" smtClean="0">
                <a:solidFill>
                  <a:schemeClr val="tx2"/>
                </a:solidFill>
              </a:rPr>
              <a:t>Twycross</a:t>
            </a:r>
            <a:r>
              <a:rPr lang="en-US" dirty="0" smtClean="0">
                <a:solidFill>
                  <a:schemeClr val="tx2"/>
                </a:solidFill>
              </a:rPr>
              <a:t> Zoo</a:t>
            </a:r>
            <a:r>
              <a:rPr lang="en-US" b="1" dirty="0" smtClean="0">
                <a:solidFill>
                  <a:schemeClr val="tx2"/>
                </a:solidFill>
                <a:effectLst>
                  <a:outerShdw blurRad="38100" dist="38100" dir="2700000" algn="tl">
                    <a:srgbClr val="C0C0C0"/>
                  </a:outerShdw>
                </a:effectLst>
              </a:rPr>
              <a:t> </a:t>
            </a:r>
          </a:p>
          <a:p>
            <a:pPr eaLnBrk="1" hangingPunct="1"/>
            <a:r>
              <a:rPr lang="en-US" dirty="0" smtClean="0">
                <a:effectLst>
                  <a:outerShdw blurRad="38100" dist="38100" dir="2700000" algn="tl">
                    <a:srgbClr val="C0C0C0"/>
                  </a:outerShdw>
                </a:effectLst>
              </a:rPr>
              <a:t>http://www.oozemagazine.co.uk/caps1.htm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fld id="{9CF92627-AD01-420C-9779-33497C491591}" type="slidenum">
              <a:rPr lang="en-US"/>
              <a:pPr/>
              <a:t>11</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pPr eaLnBrk="1" hangingPunct="1"/>
            <a:r>
              <a:rPr lang="en-US" dirty="0" smtClean="0"/>
              <a:t>Visitors watch as a polar bear cub paces at the San Diego Zoo. </a:t>
            </a:r>
          </a:p>
          <a:p>
            <a:pPr eaLnBrk="1" hangingPunct="1"/>
            <a:r>
              <a:rPr lang="en-US" dirty="0" err="1" smtClean="0"/>
              <a:t>Photo:http</a:t>
            </a:r>
            <a:r>
              <a:rPr lang="en-US" dirty="0" smtClean="0"/>
              <a:t>://</a:t>
            </a:r>
            <a:r>
              <a:rPr lang="en-US" dirty="0" err="1" smtClean="0"/>
              <a:t>seattlepi.nwsource.com</a:t>
            </a:r>
            <a:r>
              <a:rPr lang="en-US" dirty="0" smtClean="0"/>
              <a:t>/getaways/090596/pace05_top.html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a:ea typeface="+mn-ea"/>
              </a:endParaRPr>
            </a:p>
          </p:txBody>
        </p:sp>
        <p:sp>
          <p:nvSpPr>
            <p:cNvPr id="6" name="Freeform 4"/>
            <p:cNvSpPr>
              <a:spLocks/>
            </p:cNvSpPr>
            <p:nvPr/>
          </p:nvSpPr>
          <p:spPr bwMode="hidden">
            <a:xfrm>
              <a:off x="0" y="2496"/>
              <a:ext cx="2112" cy="1604"/>
            </a:xfrm>
            <a:custGeom>
              <a:avLst/>
              <a:gdLst>
                <a:gd name="T0" fmla="*/ 577 w 2123"/>
                <a:gd name="T1" fmla="*/ 986 h 1696"/>
                <a:gd name="T2" fmla="*/ 541 w 2123"/>
                <a:gd name="T3" fmla="*/ 646 h 1696"/>
                <a:gd name="T4" fmla="*/ 667 w 2123"/>
                <a:gd name="T5" fmla="*/ 374 h 1696"/>
                <a:gd name="T6" fmla="*/ 922 w 2123"/>
                <a:gd name="T7" fmla="*/ 555 h 1696"/>
                <a:gd name="T8" fmla="*/ 1208 w 2123"/>
                <a:gd name="T9" fmla="*/ 822 h 1696"/>
                <a:gd name="T10" fmla="*/ 1475 w 2123"/>
                <a:gd name="T11" fmla="*/ 1049 h 1696"/>
                <a:gd name="T12" fmla="*/ 1791 w 2123"/>
                <a:gd name="T13" fmla="*/ 1286 h 1696"/>
                <a:gd name="T14" fmla="*/ 1873 w 2123"/>
                <a:gd name="T15" fmla="*/ 1337 h 1696"/>
                <a:gd name="T16" fmla="*/ 1826 w 2123"/>
                <a:gd name="T17" fmla="*/ 1281 h 1696"/>
                <a:gd name="T18" fmla="*/ 1404 w 2123"/>
                <a:gd name="T19" fmla="*/ 947 h 1696"/>
                <a:gd name="T20" fmla="*/ 1082 w 2123"/>
                <a:gd name="T21" fmla="*/ 646 h 1696"/>
                <a:gd name="T22" fmla="*/ 719 w 2123"/>
                <a:gd name="T23" fmla="*/ 311 h 1696"/>
                <a:gd name="T24" fmla="*/ 994 w 2123"/>
                <a:gd name="T25" fmla="*/ 294 h 1696"/>
                <a:gd name="T26" fmla="*/ 1279 w 2123"/>
                <a:gd name="T27" fmla="*/ 300 h 1696"/>
                <a:gd name="T28" fmla="*/ 1606 w 2123"/>
                <a:gd name="T29" fmla="*/ 254 h 1696"/>
                <a:gd name="T30" fmla="*/ 2112 w 2123"/>
                <a:gd name="T31" fmla="*/ 186 h 1696"/>
                <a:gd name="T32" fmla="*/ 2064 w 2123"/>
                <a:gd name="T33" fmla="*/ 164 h 1696"/>
                <a:gd name="T34" fmla="*/ 1535 w 2123"/>
                <a:gd name="T35" fmla="*/ 243 h 1696"/>
                <a:gd name="T36" fmla="*/ 1202 w 2123"/>
                <a:gd name="T37" fmla="*/ 260 h 1696"/>
                <a:gd name="T38" fmla="*/ 755 w 2123"/>
                <a:gd name="T39" fmla="*/ 243 h 1696"/>
                <a:gd name="T40" fmla="*/ 815 w 2123"/>
                <a:gd name="T41" fmla="*/ 215 h 1696"/>
                <a:gd name="T42" fmla="*/ 1136 w 2123"/>
                <a:gd name="T43" fmla="*/ 0 h 1696"/>
                <a:gd name="T44" fmla="*/ 1082 w 2123"/>
                <a:gd name="T45" fmla="*/ 28 h 1696"/>
                <a:gd name="T46" fmla="*/ 1005 w 2123"/>
                <a:gd name="T47" fmla="*/ 79 h 1696"/>
                <a:gd name="T48" fmla="*/ 851 w 2123"/>
                <a:gd name="T49" fmla="*/ 181 h 1696"/>
                <a:gd name="T50" fmla="*/ 667 w 2123"/>
                <a:gd name="T51" fmla="*/ 266 h 1696"/>
                <a:gd name="T52" fmla="*/ 631 w 2123"/>
                <a:gd name="T53" fmla="*/ 340 h 1696"/>
                <a:gd name="T54" fmla="*/ 303 w 2123"/>
                <a:gd name="T55" fmla="*/ 555 h 1696"/>
                <a:gd name="T56" fmla="*/ 0 w 2123"/>
                <a:gd name="T57" fmla="*/ 686 h 1696"/>
                <a:gd name="T58" fmla="*/ 0 w 2123"/>
                <a:gd name="T59" fmla="*/ 691 h 1696"/>
                <a:gd name="T60" fmla="*/ 0 w 2123"/>
                <a:gd name="T61" fmla="*/ 725 h 1696"/>
                <a:gd name="T62" fmla="*/ 297 w 2123"/>
                <a:gd name="T63" fmla="*/ 601 h 1696"/>
                <a:gd name="T64" fmla="*/ 589 w 2123"/>
                <a:gd name="T65" fmla="*/ 408 h 1696"/>
                <a:gd name="T66" fmla="*/ 505 w 2123"/>
                <a:gd name="T67" fmla="*/ 635 h 1696"/>
                <a:gd name="T68" fmla="*/ 523 w 2123"/>
                <a:gd name="T69" fmla="*/ 941 h 1696"/>
                <a:gd name="T70" fmla="*/ 458 w 2123"/>
                <a:gd name="T71" fmla="*/ 1105 h 1696"/>
                <a:gd name="T72" fmla="*/ 327 w 2123"/>
                <a:gd name="T73" fmla="*/ 1400 h 1696"/>
                <a:gd name="T74" fmla="*/ 321 w 2123"/>
                <a:gd name="T75" fmla="*/ 1604 h 1696"/>
                <a:gd name="T76" fmla="*/ 327 w 2123"/>
                <a:gd name="T77" fmla="*/ 1604 h 1696"/>
                <a:gd name="T78" fmla="*/ 345 w 2123"/>
                <a:gd name="T79" fmla="*/ 1468 h 1696"/>
                <a:gd name="T80" fmla="*/ 577 w 2123"/>
                <a:gd name="T81" fmla="*/ 986 h 1696"/>
                <a:gd name="T82" fmla="*/ 577 w 2123"/>
                <a:gd name="T83" fmla="*/ 986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sp>
          <p:nvSpPr>
            <p:cNvPr id="8" name="Freeform 6"/>
            <p:cNvSpPr>
              <a:spLocks/>
            </p:cNvSpPr>
            <p:nvPr/>
          </p:nvSpPr>
          <p:spPr bwMode="hidden">
            <a:xfrm>
              <a:off x="0" y="524"/>
              <a:ext cx="973" cy="1195"/>
            </a:xfrm>
            <a:custGeom>
              <a:avLst/>
              <a:gdLst>
                <a:gd name="T0" fmla="*/ 324 w 969"/>
                <a:gd name="T1" fmla="*/ 1189 h 1192"/>
                <a:gd name="T2" fmla="*/ 492 w 969"/>
                <a:gd name="T3" fmla="*/ 1195 h 1192"/>
                <a:gd name="T4" fmla="*/ 582 w 969"/>
                <a:gd name="T5" fmla="*/ 1153 h 1192"/>
                <a:gd name="T6" fmla="*/ 816 w 969"/>
                <a:gd name="T7" fmla="*/ 1088 h 1192"/>
                <a:gd name="T8" fmla="*/ 937 w 969"/>
                <a:gd name="T9" fmla="*/ 1058 h 1192"/>
                <a:gd name="T10" fmla="*/ 762 w 969"/>
                <a:gd name="T11" fmla="*/ 991 h 1192"/>
                <a:gd name="T12" fmla="*/ 558 w 969"/>
                <a:gd name="T13" fmla="*/ 955 h 1192"/>
                <a:gd name="T14" fmla="*/ 198 w 969"/>
                <a:gd name="T15" fmla="*/ 973 h 1192"/>
                <a:gd name="T16" fmla="*/ 300 w 969"/>
                <a:gd name="T17" fmla="*/ 895 h 1192"/>
                <a:gd name="T18" fmla="*/ 498 w 969"/>
                <a:gd name="T19" fmla="*/ 805 h 1192"/>
                <a:gd name="T20" fmla="*/ 697 w 969"/>
                <a:gd name="T21" fmla="*/ 673 h 1192"/>
                <a:gd name="T22" fmla="*/ 703 w 969"/>
                <a:gd name="T23" fmla="*/ 673 h 1192"/>
                <a:gd name="T24" fmla="*/ 715 w 969"/>
                <a:gd name="T25" fmla="*/ 667 h 1192"/>
                <a:gd name="T26" fmla="*/ 756 w 969"/>
                <a:gd name="T27" fmla="*/ 649 h 1192"/>
                <a:gd name="T28" fmla="*/ 780 w 969"/>
                <a:gd name="T29" fmla="*/ 643 h 1192"/>
                <a:gd name="T30" fmla="*/ 792 w 969"/>
                <a:gd name="T31" fmla="*/ 631 h 1192"/>
                <a:gd name="T32" fmla="*/ 798 w 969"/>
                <a:gd name="T33" fmla="*/ 619 h 1192"/>
                <a:gd name="T34" fmla="*/ 792 w 969"/>
                <a:gd name="T35" fmla="*/ 613 h 1192"/>
                <a:gd name="T36" fmla="*/ 786 w 969"/>
                <a:gd name="T37" fmla="*/ 601 h 1192"/>
                <a:gd name="T38" fmla="*/ 786 w 969"/>
                <a:gd name="T39" fmla="*/ 576 h 1192"/>
                <a:gd name="T40" fmla="*/ 798 w 969"/>
                <a:gd name="T41" fmla="*/ 546 h 1192"/>
                <a:gd name="T42" fmla="*/ 810 w 969"/>
                <a:gd name="T43" fmla="*/ 516 h 1192"/>
                <a:gd name="T44" fmla="*/ 828 w 969"/>
                <a:gd name="T45" fmla="*/ 486 h 1192"/>
                <a:gd name="T46" fmla="*/ 840 w 969"/>
                <a:gd name="T47" fmla="*/ 456 h 1192"/>
                <a:gd name="T48" fmla="*/ 846 w 969"/>
                <a:gd name="T49" fmla="*/ 438 h 1192"/>
                <a:gd name="T50" fmla="*/ 853 w 969"/>
                <a:gd name="T51" fmla="*/ 432 h 1192"/>
                <a:gd name="T52" fmla="*/ 853 w 969"/>
                <a:gd name="T53" fmla="*/ 348 h 1192"/>
                <a:gd name="T54" fmla="*/ 853 w 969"/>
                <a:gd name="T55" fmla="*/ 342 h 1192"/>
                <a:gd name="T56" fmla="*/ 859 w 969"/>
                <a:gd name="T57" fmla="*/ 336 h 1192"/>
                <a:gd name="T58" fmla="*/ 877 w 969"/>
                <a:gd name="T59" fmla="*/ 306 h 1192"/>
                <a:gd name="T60" fmla="*/ 889 w 969"/>
                <a:gd name="T61" fmla="*/ 270 h 1192"/>
                <a:gd name="T62" fmla="*/ 901 w 969"/>
                <a:gd name="T63" fmla="*/ 240 h 1192"/>
                <a:gd name="T64" fmla="*/ 907 w 969"/>
                <a:gd name="T65" fmla="*/ 228 h 1192"/>
                <a:gd name="T66" fmla="*/ 913 w 969"/>
                <a:gd name="T67" fmla="*/ 216 h 1192"/>
                <a:gd name="T68" fmla="*/ 931 w 969"/>
                <a:gd name="T69" fmla="*/ 173 h 1192"/>
                <a:gd name="T70" fmla="*/ 949 w 969"/>
                <a:gd name="T71" fmla="*/ 137 h 1192"/>
                <a:gd name="T72" fmla="*/ 955 w 969"/>
                <a:gd name="T73" fmla="*/ 125 h 1192"/>
                <a:gd name="T74" fmla="*/ 955 w 969"/>
                <a:gd name="T75" fmla="*/ 119 h 1192"/>
                <a:gd name="T76" fmla="*/ 973 w 969"/>
                <a:gd name="T77" fmla="*/ 0 h 1192"/>
                <a:gd name="T78" fmla="*/ 949 w 969"/>
                <a:gd name="T79" fmla="*/ 47 h 1192"/>
                <a:gd name="T80" fmla="*/ 786 w 969"/>
                <a:gd name="T81" fmla="*/ 113 h 1192"/>
                <a:gd name="T82" fmla="*/ 709 w 969"/>
                <a:gd name="T83" fmla="*/ 161 h 1192"/>
                <a:gd name="T84" fmla="*/ 462 w 969"/>
                <a:gd name="T85" fmla="*/ 234 h 1192"/>
                <a:gd name="T86" fmla="*/ 282 w 969"/>
                <a:gd name="T87" fmla="*/ 288 h 1192"/>
                <a:gd name="T88" fmla="*/ 174 w 969"/>
                <a:gd name="T89" fmla="*/ 294 h 1192"/>
                <a:gd name="T90" fmla="*/ 12 w 969"/>
                <a:gd name="T91" fmla="*/ 486 h 1192"/>
                <a:gd name="T92" fmla="*/ 0 w 969"/>
                <a:gd name="T93" fmla="*/ 510 h 1192"/>
                <a:gd name="T94" fmla="*/ 0 w 969"/>
                <a:gd name="T95" fmla="*/ 1189 h 1192"/>
                <a:gd name="T96" fmla="*/ 96 w 969"/>
                <a:gd name="T97" fmla="*/ 1183 h 1192"/>
                <a:gd name="T98" fmla="*/ 324 w 969"/>
                <a:gd name="T99" fmla="*/ 1189 h 1192"/>
                <a:gd name="T100" fmla="*/ 324 w 969"/>
                <a:gd name="T101" fmla="*/ 1189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sp>
          <p:nvSpPr>
            <p:cNvPr id="10" name="Freeform 8"/>
            <p:cNvSpPr>
              <a:spLocks/>
            </p:cNvSpPr>
            <p:nvPr/>
          </p:nvSpPr>
          <p:spPr bwMode="hidden">
            <a:xfrm>
              <a:off x="3525" y="1"/>
              <a:ext cx="2185" cy="1508"/>
            </a:xfrm>
            <a:custGeom>
              <a:avLst/>
              <a:gdLst>
                <a:gd name="T0" fmla="*/ 1038 w 2176"/>
                <a:gd name="T1" fmla="*/ 769 h 1505"/>
                <a:gd name="T2" fmla="*/ 1195 w 2176"/>
                <a:gd name="T3" fmla="*/ 1237 h 1505"/>
                <a:gd name="T4" fmla="*/ 960 w 2176"/>
                <a:gd name="T5" fmla="*/ 1195 h 1505"/>
                <a:gd name="T6" fmla="*/ 726 w 2176"/>
                <a:gd name="T7" fmla="*/ 1129 h 1505"/>
                <a:gd name="T8" fmla="*/ 444 w 2176"/>
                <a:gd name="T9" fmla="*/ 1111 h 1505"/>
                <a:gd name="T10" fmla="*/ 0 w 2176"/>
                <a:gd name="T11" fmla="*/ 1081 h 1505"/>
                <a:gd name="T12" fmla="*/ 30 w 2176"/>
                <a:gd name="T13" fmla="*/ 1117 h 1505"/>
                <a:gd name="T14" fmla="*/ 498 w 2176"/>
                <a:gd name="T15" fmla="*/ 1135 h 1505"/>
                <a:gd name="T16" fmla="*/ 780 w 2176"/>
                <a:gd name="T17" fmla="*/ 1189 h 1505"/>
                <a:gd name="T18" fmla="*/ 1135 w 2176"/>
                <a:gd name="T19" fmla="*/ 1304 h 1505"/>
                <a:gd name="T20" fmla="*/ 1074 w 2176"/>
                <a:gd name="T21" fmla="*/ 1322 h 1505"/>
                <a:gd name="T22" fmla="*/ 714 w 2176"/>
                <a:gd name="T23" fmla="*/ 1508 h 1505"/>
                <a:gd name="T24" fmla="*/ 768 w 2176"/>
                <a:gd name="T25" fmla="*/ 1484 h 1505"/>
                <a:gd name="T26" fmla="*/ 865 w 2176"/>
                <a:gd name="T27" fmla="*/ 1442 h 1505"/>
                <a:gd name="T28" fmla="*/ 1026 w 2176"/>
                <a:gd name="T29" fmla="*/ 1358 h 1505"/>
                <a:gd name="T30" fmla="*/ 1219 w 2176"/>
                <a:gd name="T31" fmla="*/ 1298 h 1505"/>
                <a:gd name="T32" fmla="*/ 1272 w 2176"/>
                <a:gd name="T33" fmla="*/ 1225 h 1505"/>
                <a:gd name="T34" fmla="*/ 1639 w 2176"/>
                <a:gd name="T35" fmla="*/ 1045 h 1505"/>
                <a:gd name="T36" fmla="*/ 1939 w 2176"/>
                <a:gd name="T37" fmla="*/ 955 h 1505"/>
                <a:gd name="T38" fmla="*/ 2185 w 2176"/>
                <a:gd name="T39" fmla="*/ 823 h 1505"/>
                <a:gd name="T40" fmla="*/ 1969 w 2176"/>
                <a:gd name="T41" fmla="*/ 913 h 1505"/>
                <a:gd name="T42" fmla="*/ 1663 w 2176"/>
                <a:gd name="T43" fmla="*/ 991 h 1505"/>
                <a:gd name="T44" fmla="*/ 1345 w 2176"/>
                <a:gd name="T45" fmla="*/ 1153 h 1505"/>
                <a:gd name="T46" fmla="*/ 1507 w 2176"/>
                <a:gd name="T47" fmla="*/ 907 h 1505"/>
                <a:gd name="T48" fmla="*/ 1627 w 2176"/>
                <a:gd name="T49" fmla="*/ 546 h 1505"/>
                <a:gd name="T50" fmla="*/ 1747 w 2176"/>
                <a:gd name="T51" fmla="*/ 373 h 1505"/>
                <a:gd name="T52" fmla="*/ 1987 w 2176"/>
                <a:gd name="T53" fmla="*/ 60 h 1505"/>
                <a:gd name="T54" fmla="*/ 2011 w 2176"/>
                <a:gd name="T55" fmla="*/ 0 h 1505"/>
                <a:gd name="T56" fmla="*/ 1981 w 2176"/>
                <a:gd name="T57" fmla="*/ 0 h 1505"/>
                <a:gd name="T58" fmla="*/ 1603 w 2176"/>
                <a:gd name="T59" fmla="*/ 481 h 1505"/>
                <a:gd name="T60" fmla="*/ 1483 w 2176"/>
                <a:gd name="T61" fmla="*/ 889 h 1505"/>
                <a:gd name="T62" fmla="*/ 1260 w 2176"/>
                <a:gd name="T63" fmla="*/ 1177 h 1505"/>
                <a:gd name="T64" fmla="*/ 1135 w 2176"/>
                <a:gd name="T65" fmla="*/ 907 h 1505"/>
                <a:gd name="T66" fmla="*/ 1014 w 2176"/>
                <a:gd name="T67" fmla="*/ 541 h 1505"/>
                <a:gd name="T68" fmla="*/ 889 w 2176"/>
                <a:gd name="T69" fmla="*/ 222 h 1505"/>
                <a:gd name="T70" fmla="*/ 792 w 2176"/>
                <a:gd name="T71" fmla="*/ 0 h 1505"/>
                <a:gd name="T72" fmla="*/ 756 w 2176"/>
                <a:gd name="T73" fmla="*/ 0 h 1505"/>
                <a:gd name="T74" fmla="*/ 907 w 2176"/>
                <a:gd name="T75" fmla="*/ 355 h 1505"/>
                <a:gd name="T76" fmla="*/ 1038 w 2176"/>
                <a:gd name="T77" fmla="*/ 769 h 1505"/>
                <a:gd name="T78" fmla="*/ 1038 w 2176"/>
                <a:gd name="T79" fmla="*/ 769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11" name="Freeform 9"/>
            <p:cNvSpPr>
              <a:spLocks/>
            </p:cNvSpPr>
            <p:nvPr/>
          </p:nvSpPr>
          <p:spPr bwMode="hidden">
            <a:xfrm>
              <a:off x="0" y="649"/>
              <a:ext cx="816" cy="806"/>
            </a:xfrm>
            <a:custGeom>
              <a:avLst/>
              <a:gdLst>
                <a:gd name="T0" fmla="*/ 162 w 813"/>
                <a:gd name="T1" fmla="*/ 565 h 804"/>
                <a:gd name="T2" fmla="*/ 330 w 813"/>
                <a:gd name="T3" fmla="*/ 439 h 804"/>
                <a:gd name="T4" fmla="*/ 648 w 813"/>
                <a:gd name="T5" fmla="*/ 217 h 804"/>
                <a:gd name="T6" fmla="*/ 816 w 813"/>
                <a:gd name="T7" fmla="*/ 0 h 804"/>
                <a:gd name="T8" fmla="*/ 678 w 813"/>
                <a:gd name="T9" fmla="*/ 150 h 804"/>
                <a:gd name="T10" fmla="*/ 145 w 813"/>
                <a:gd name="T11" fmla="*/ 505 h 804"/>
                <a:gd name="T12" fmla="*/ 0 w 813"/>
                <a:gd name="T13" fmla="*/ 734 h 804"/>
                <a:gd name="T14" fmla="*/ 0 w 813"/>
                <a:gd name="T15" fmla="*/ 806 h 804"/>
                <a:gd name="T16" fmla="*/ 162 w 813"/>
                <a:gd name="T17" fmla="*/ 565 h 804"/>
                <a:gd name="T18" fmla="*/ 162 w 813"/>
                <a:gd name="T19" fmla="*/ 565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12" name="Freeform 10"/>
            <p:cNvSpPr>
              <a:spLocks/>
            </p:cNvSpPr>
            <p:nvPr/>
          </p:nvSpPr>
          <p:spPr bwMode="hidden">
            <a:xfrm>
              <a:off x="0" y="1545"/>
              <a:ext cx="762" cy="107"/>
            </a:xfrm>
            <a:custGeom>
              <a:avLst/>
              <a:gdLst>
                <a:gd name="T0" fmla="*/ 462 w 759"/>
                <a:gd name="T1" fmla="*/ 66 h 107"/>
                <a:gd name="T2" fmla="*/ 762 w 759"/>
                <a:gd name="T3" fmla="*/ 0 h 107"/>
                <a:gd name="T4" fmla="*/ 498 w 759"/>
                <a:gd name="T5" fmla="*/ 36 h 107"/>
                <a:gd name="T6" fmla="*/ 139 w 759"/>
                <a:gd name="T7" fmla="*/ 48 h 107"/>
                <a:gd name="T8" fmla="*/ 0 w 759"/>
                <a:gd name="T9" fmla="*/ 78 h 107"/>
                <a:gd name="T10" fmla="*/ 0 w 759"/>
                <a:gd name="T11" fmla="*/ 107 h 107"/>
                <a:gd name="T12" fmla="*/ 96 w 759"/>
                <a:gd name="T13" fmla="*/ 89 h 107"/>
                <a:gd name="T14" fmla="*/ 462 w 759"/>
                <a:gd name="T15" fmla="*/ 66 h 107"/>
                <a:gd name="T16" fmla="*/ 462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13" name="Freeform 11"/>
            <p:cNvSpPr>
              <a:spLocks/>
            </p:cNvSpPr>
            <p:nvPr/>
          </p:nvSpPr>
          <p:spPr bwMode="hidden">
            <a:xfrm>
              <a:off x="2314" y="3431"/>
              <a:ext cx="3182" cy="745"/>
            </a:xfrm>
            <a:custGeom>
              <a:avLst/>
              <a:gdLst>
                <a:gd name="T0" fmla="*/ 1393 w 3169"/>
                <a:gd name="T1" fmla="*/ 240 h 743"/>
                <a:gd name="T2" fmla="*/ 1741 w 3169"/>
                <a:gd name="T3" fmla="*/ 234 h 743"/>
                <a:gd name="T4" fmla="*/ 2096 w 3169"/>
                <a:gd name="T5" fmla="*/ 252 h 743"/>
                <a:gd name="T6" fmla="*/ 2515 w 3169"/>
                <a:gd name="T7" fmla="*/ 234 h 743"/>
                <a:gd name="T8" fmla="*/ 3182 w 3169"/>
                <a:gd name="T9" fmla="*/ 205 h 743"/>
                <a:gd name="T10" fmla="*/ 3128 w 3169"/>
                <a:gd name="T11" fmla="*/ 187 h 743"/>
                <a:gd name="T12" fmla="*/ 2432 w 3169"/>
                <a:gd name="T13" fmla="*/ 222 h 743"/>
                <a:gd name="T14" fmla="*/ 2011 w 3169"/>
                <a:gd name="T15" fmla="*/ 222 h 743"/>
                <a:gd name="T16" fmla="*/ 1465 w 3169"/>
                <a:gd name="T17" fmla="*/ 187 h 743"/>
                <a:gd name="T18" fmla="*/ 1549 w 3169"/>
                <a:gd name="T19" fmla="*/ 168 h 743"/>
                <a:gd name="T20" fmla="*/ 2047 w 3169"/>
                <a:gd name="T21" fmla="*/ 0 h 743"/>
                <a:gd name="T22" fmla="*/ 1969 w 3169"/>
                <a:gd name="T23" fmla="*/ 24 h 743"/>
                <a:gd name="T24" fmla="*/ 1844 w 3169"/>
                <a:gd name="T25" fmla="*/ 66 h 743"/>
                <a:gd name="T26" fmla="*/ 1609 w 3169"/>
                <a:gd name="T27" fmla="*/ 138 h 743"/>
                <a:gd name="T28" fmla="*/ 1344 w 3169"/>
                <a:gd name="T29" fmla="*/ 199 h 743"/>
                <a:gd name="T30" fmla="*/ 1273 w 3169"/>
                <a:gd name="T31" fmla="*/ 252 h 743"/>
                <a:gd name="T32" fmla="*/ 768 w 3169"/>
                <a:gd name="T33" fmla="*/ 414 h 743"/>
                <a:gd name="T34" fmla="*/ 336 w 3169"/>
                <a:gd name="T35" fmla="*/ 504 h 743"/>
                <a:gd name="T36" fmla="*/ 0 w 3169"/>
                <a:gd name="T37" fmla="*/ 619 h 743"/>
                <a:gd name="T38" fmla="*/ 300 w 3169"/>
                <a:gd name="T39" fmla="*/ 540 h 743"/>
                <a:gd name="T40" fmla="*/ 738 w 3169"/>
                <a:gd name="T41" fmla="*/ 450 h 743"/>
                <a:gd name="T42" fmla="*/ 1183 w 3169"/>
                <a:gd name="T43" fmla="*/ 312 h 743"/>
                <a:gd name="T44" fmla="*/ 985 w 3169"/>
                <a:gd name="T45" fmla="*/ 492 h 743"/>
                <a:gd name="T46" fmla="*/ 871 w 3169"/>
                <a:gd name="T47" fmla="*/ 745 h 743"/>
                <a:gd name="T48" fmla="*/ 865 w 3169"/>
                <a:gd name="T49" fmla="*/ 745 h 743"/>
                <a:gd name="T50" fmla="*/ 937 w 3169"/>
                <a:gd name="T51" fmla="*/ 745 h 743"/>
                <a:gd name="T52" fmla="*/ 1026 w 3169"/>
                <a:gd name="T53" fmla="*/ 498 h 743"/>
                <a:gd name="T54" fmla="*/ 1302 w 3169"/>
                <a:gd name="T55" fmla="*/ 282 h 743"/>
                <a:gd name="T56" fmla="*/ 1537 w 3169"/>
                <a:gd name="T57" fmla="*/ 450 h 743"/>
                <a:gd name="T58" fmla="*/ 1777 w 3169"/>
                <a:gd name="T59" fmla="*/ 679 h 743"/>
                <a:gd name="T60" fmla="*/ 1862 w 3169"/>
                <a:gd name="T61" fmla="*/ 745 h 743"/>
                <a:gd name="T62" fmla="*/ 1927 w 3169"/>
                <a:gd name="T63" fmla="*/ 745 h 743"/>
                <a:gd name="T64" fmla="*/ 1699 w 3169"/>
                <a:gd name="T65" fmla="*/ 528 h 743"/>
                <a:gd name="T66" fmla="*/ 1393 w 3169"/>
                <a:gd name="T67" fmla="*/ 240 h 743"/>
                <a:gd name="T68" fmla="*/ 1393 w 3169"/>
                <a:gd name="T69" fmla="*/ 240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endParaRPr lang="en-US"/>
            </a:p>
          </p:txBody>
        </p:sp>
        <p:sp>
          <p:nvSpPr>
            <p:cNvPr id="14"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endParaRPr lang="en-US"/>
            </a:p>
          </p:txBody>
        </p:sp>
        <p:sp>
          <p:nvSpPr>
            <p:cNvPr id="15"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endParaRPr lang="en-US"/>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a:ea typeface="+mn-ea"/>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a:ea typeface="+mn-ea"/>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a:ea typeface="+mn-ea"/>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endParaRPr lang="en-US"/>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a:ea typeface="+mn-ea"/>
              </a:endParaRPr>
            </a:p>
          </p:txBody>
        </p:sp>
        <p:sp>
          <p:nvSpPr>
            <p:cNvPr id="22" name="Freeform 20"/>
            <p:cNvSpPr>
              <a:spLocks/>
            </p:cNvSpPr>
            <p:nvPr/>
          </p:nvSpPr>
          <p:spPr bwMode="hidden">
            <a:xfrm>
              <a:off x="3160" y="1860"/>
              <a:ext cx="2162" cy="1934"/>
            </a:xfrm>
            <a:custGeom>
              <a:avLst/>
              <a:gdLst>
                <a:gd name="T0" fmla="*/ 1850 w 2153"/>
                <a:gd name="T1" fmla="*/ 853 h 1930"/>
                <a:gd name="T2" fmla="*/ 1945 w 2153"/>
                <a:gd name="T3" fmla="*/ 1021 h 1930"/>
                <a:gd name="T4" fmla="*/ 2060 w 2153"/>
                <a:gd name="T5" fmla="*/ 1170 h 1930"/>
                <a:gd name="T6" fmla="*/ 2126 w 2153"/>
                <a:gd name="T7" fmla="*/ 1249 h 1930"/>
                <a:gd name="T8" fmla="*/ 2162 w 2153"/>
                <a:gd name="T9" fmla="*/ 1297 h 1930"/>
                <a:gd name="T10" fmla="*/ 1897 w 2153"/>
                <a:gd name="T11" fmla="*/ 979 h 1930"/>
                <a:gd name="T12" fmla="*/ 1868 w 2153"/>
                <a:gd name="T13" fmla="*/ 931 h 1930"/>
                <a:gd name="T14" fmla="*/ 1789 w 2153"/>
                <a:gd name="T15" fmla="*/ 1243 h 1930"/>
                <a:gd name="T16" fmla="*/ 1777 w 2153"/>
                <a:gd name="T17" fmla="*/ 1489 h 1930"/>
                <a:gd name="T18" fmla="*/ 1826 w 2153"/>
                <a:gd name="T19" fmla="*/ 1910 h 1930"/>
                <a:gd name="T20" fmla="*/ 1795 w 2153"/>
                <a:gd name="T21" fmla="*/ 1934 h 1930"/>
                <a:gd name="T22" fmla="*/ 1753 w 2153"/>
                <a:gd name="T23" fmla="*/ 1537 h 1930"/>
                <a:gd name="T24" fmla="*/ 1735 w 2153"/>
                <a:gd name="T25" fmla="*/ 1291 h 1930"/>
                <a:gd name="T26" fmla="*/ 1771 w 2153"/>
                <a:gd name="T27" fmla="*/ 1087 h 1930"/>
                <a:gd name="T28" fmla="*/ 1777 w 2153"/>
                <a:gd name="T29" fmla="*/ 877 h 1930"/>
                <a:gd name="T30" fmla="*/ 1273 w 2153"/>
                <a:gd name="T31" fmla="*/ 1009 h 1930"/>
                <a:gd name="T32" fmla="*/ 828 w 2153"/>
                <a:gd name="T33" fmla="*/ 1134 h 1930"/>
                <a:gd name="T34" fmla="*/ 324 w 2153"/>
                <a:gd name="T35" fmla="*/ 1315 h 1930"/>
                <a:gd name="T36" fmla="*/ 18 w 2153"/>
                <a:gd name="T37" fmla="*/ 1423 h 1930"/>
                <a:gd name="T38" fmla="*/ 312 w 2153"/>
                <a:gd name="T39" fmla="*/ 1285 h 1930"/>
                <a:gd name="T40" fmla="*/ 685 w 2153"/>
                <a:gd name="T41" fmla="*/ 1146 h 1930"/>
                <a:gd name="T42" fmla="*/ 1026 w 2153"/>
                <a:gd name="T43" fmla="*/ 1039 h 1930"/>
                <a:gd name="T44" fmla="*/ 1417 w 2153"/>
                <a:gd name="T45" fmla="*/ 931 h 1930"/>
                <a:gd name="T46" fmla="*/ 1699 w 2153"/>
                <a:gd name="T47" fmla="*/ 817 h 1930"/>
                <a:gd name="T48" fmla="*/ 1339 w 2153"/>
                <a:gd name="T49" fmla="*/ 624 h 1930"/>
                <a:gd name="T50" fmla="*/ 865 w 2153"/>
                <a:gd name="T51" fmla="*/ 516 h 1930"/>
                <a:gd name="T52" fmla="*/ 228 w 2153"/>
                <a:gd name="T53" fmla="*/ 161 h 1930"/>
                <a:gd name="T54" fmla="*/ 0 w 2153"/>
                <a:gd name="T55" fmla="*/ 83 h 1930"/>
                <a:gd name="T56" fmla="*/ 330 w 2153"/>
                <a:gd name="T57" fmla="*/ 179 h 1930"/>
                <a:gd name="T58" fmla="*/ 715 w 2153"/>
                <a:gd name="T59" fmla="*/ 384 h 1930"/>
                <a:gd name="T60" fmla="*/ 937 w 2153"/>
                <a:gd name="T61" fmla="*/ 492 h 1930"/>
                <a:gd name="T62" fmla="*/ 1357 w 2153"/>
                <a:gd name="T63" fmla="*/ 594 h 1930"/>
                <a:gd name="T64" fmla="*/ 1657 w 2153"/>
                <a:gd name="T65" fmla="*/ 745 h 1930"/>
                <a:gd name="T66" fmla="*/ 1429 w 2153"/>
                <a:gd name="T67" fmla="*/ 462 h 1930"/>
                <a:gd name="T68" fmla="*/ 1291 w 2153"/>
                <a:gd name="T69" fmla="*/ 191 h 1930"/>
                <a:gd name="T70" fmla="*/ 1159 w 2153"/>
                <a:gd name="T71" fmla="*/ 0 h 1930"/>
                <a:gd name="T72" fmla="*/ 1345 w 2153"/>
                <a:gd name="T73" fmla="*/ 215 h 1930"/>
                <a:gd name="T74" fmla="*/ 1495 w 2153"/>
                <a:gd name="T75" fmla="*/ 486 h 1930"/>
                <a:gd name="T76" fmla="*/ 1753 w 2153"/>
                <a:gd name="T77" fmla="*/ 805 h 1930"/>
                <a:gd name="T78" fmla="*/ 1850 w 2153"/>
                <a:gd name="T79" fmla="*/ 853 h 1930"/>
                <a:gd name="T80" fmla="*/ 1850 w 2153"/>
                <a:gd name="T81" fmla="*/ 853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grpSp>
      <p:sp>
        <p:nvSpPr>
          <p:cNvPr id="86037" name="Rectangle 21"/>
          <p:cNvSpPr>
            <a:spLocks noGrp="1" noChangeArrowheads="1"/>
          </p:cNvSpPr>
          <p:nvPr>
            <p:ph type="ctrTitle" sz="quarter"/>
          </p:nvPr>
        </p:nvSpPr>
        <p:spPr>
          <a:xfrm>
            <a:off x="685800" y="1828800"/>
            <a:ext cx="7772400" cy="1736725"/>
          </a:xfrm>
        </p:spPr>
        <p:txBody>
          <a:bodyPr/>
          <a:lstStyle>
            <a:lvl1pPr>
              <a:defRPr sz="5400"/>
            </a:lvl1pPr>
          </a:lstStyle>
          <a:p>
            <a:r>
              <a:rPr lang="en-US"/>
              <a:t>Click to edit Master title style</a:t>
            </a:r>
          </a:p>
        </p:txBody>
      </p:sp>
      <p:sp>
        <p:nvSpPr>
          <p:cNvPr id="86038"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3" name="Rectangle 23"/>
          <p:cNvSpPr>
            <a:spLocks noGrp="1" noChangeArrowheads="1"/>
          </p:cNvSpPr>
          <p:nvPr>
            <p:ph type="dt" sz="quarter" idx="10"/>
          </p:nvPr>
        </p:nvSpPr>
        <p:spPr/>
        <p:txBody>
          <a:bodyPr/>
          <a:lstStyle>
            <a:lvl1pPr>
              <a:defRPr/>
            </a:lvl1pPr>
          </a:lstStyle>
          <a:p>
            <a:pPr>
              <a:defRPr/>
            </a:pPr>
            <a:endParaRPr lang="en-US"/>
          </a:p>
        </p:txBody>
      </p:sp>
      <p:sp>
        <p:nvSpPr>
          <p:cNvPr id="24" name="Rectangle 24"/>
          <p:cNvSpPr>
            <a:spLocks noGrp="1" noChangeArrowheads="1"/>
          </p:cNvSpPr>
          <p:nvPr>
            <p:ph type="ftr" sz="quarter" idx="11"/>
          </p:nvPr>
        </p:nvSpPr>
        <p:spPr/>
        <p:txBody>
          <a:bodyPr/>
          <a:lstStyle>
            <a:lvl1pPr>
              <a:defRPr/>
            </a:lvl1pPr>
          </a:lstStyle>
          <a:p>
            <a:pPr>
              <a:defRPr/>
            </a:pPr>
            <a:endParaRPr lang="en-US"/>
          </a:p>
        </p:txBody>
      </p:sp>
      <p:sp>
        <p:nvSpPr>
          <p:cNvPr id="25" name="Rectangle 25"/>
          <p:cNvSpPr>
            <a:spLocks noGrp="1" noChangeArrowheads="1"/>
          </p:cNvSpPr>
          <p:nvPr>
            <p:ph type="sldNum" sz="quarter" idx="12"/>
          </p:nvPr>
        </p:nvSpPr>
        <p:spPr/>
        <p:txBody>
          <a:bodyPr/>
          <a:lstStyle>
            <a:lvl1pPr>
              <a:defRPr/>
            </a:lvl1pPr>
          </a:lstStyle>
          <a:p>
            <a:fld id="{04965D41-4BAC-44DC-8693-A0ECCAC1276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fld id="{20BB9BD1-2C6A-4643-B048-1A08B17E4FA1}"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fld id="{851EC481-0AB7-4C46-BE76-C526EE188CDC}"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fld id="{B31AEC17-06C3-41EA-8F32-7A8736EFD225}"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3"/>
          <p:cNvSpPr>
            <a:spLocks noGrp="1" noChangeArrowheads="1"/>
          </p:cNvSpPr>
          <p:nvPr>
            <p:ph type="dt" sz="half" idx="10"/>
          </p:nvPr>
        </p:nvSpPr>
        <p:spPr>
          <a:ln/>
        </p:spPr>
        <p:txBody>
          <a:bodyPr/>
          <a:lstStyle>
            <a:lvl1pPr>
              <a:defRPr/>
            </a:lvl1pPr>
          </a:lstStyle>
          <a:p>
            <a:pPr>
              <a:defRPr/>
            </a:pPr>
            <a:endParaRPr lang="en-US"/>
          </a:p>
        </p:txBody>
      </p:sp>
      <p:sp>
        <p:nvSpPr>
          <p:cNvPr id="7" name="Rectangle 24"/>
          <p:cNvSpPr>
            <a:spLocks noGrp="1" noChangeArrowheads="1"/>
          </p:cNvSpPr>
          <p:nvPr>
            <p:ph type="ftr" sz="quarter" idx="11"/>
          </p:nvPr>
        </p:nvSpPr>
        <p:spPr>
          <a:ln/>
        </p:spPr>
        <p:txBody>
          <a:bodyPr/>
          <a:lstStyle>
            <a:lvl1pPr>
              <a:defRPr/>
            </a:lvl1pPr>
          </a:lstStyle>
          <a:p>
            <a:pPr>
              <a:defRPr/>
            </a:pPr>
            <a:endParaRPr lang="en-US"/>
          </a:p>
        </p:txBody>
      </p:sp>
      <p:sp>
        <p:nvSpPr>
          <p:cNvPr id="8" name="Rectangle 25"/>
          <p:cNvSpPr>
            <a:spLocks noGrp="1" noChangeArrowheads="1"/>
          </p:cNvSpPr>
          <p:nvPr>
            <p:ph type="sldNum" sz="quarter" idx="12"/>
          </p:nvPr>
        </p:nvSpPr>
        <p:spPr>
          <a:ln/>
        </p:spPr>
        <p:txBody>
          <a:bodyPr/>
          <a:lstStyle>
            <a:lvl1pPr>
              <a:defRPr/>
            </a:lvl1pPr>
          </a:lstStyle>
          <a:p>
            <a:fld id="{F740415D-2379-481F-A629-20CBC2C874E3}"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3"/>
          <p:cNvSpPr>
            <a:spLocks noGrp="1" noChangeArrowheads="1"/>
          </p:cNvSpPr>
          <p:nvPr>
            <p:ph type="dt" sz="half" idx="10"/>
          </p:nvPr>
        </p:nvSpPr>
        <p:spPr>
          <a:ln/>
        </p:spPr>
        <p:txBody>
          <a:bodyPr/>
          <a:lstStyle>
            <a:lvl1pPr>
              <a:defRPr/>
            </a:lvl1pPr>
          </a:lstStyle>
          <a:p>
            <a:pPr>
              <a:defRPr/>
            </a:pPr>
            <a:endParaRPr lang="en-US"/>
          </a:p>
        </p:txBody>
      </p:sp>
      <p:sp>
        <p:nvSpPr>
          <p:cNvPr id="7" name="Rectangle 24"/>
          <p:cNvSpPr>
            <a:spLocks noGrp="1" noChangeArrowheads="1"/>
          </p:cNvSpPr>
          <p:nvPr>
            <p:ph type="ftr" sz="quarter" idx="11"/>
          </p:nvPr>
        </p:nvSpPr>
        <p:spPr>
          <a:ln/>
        </p:spPr>
        <p:txBody>
          <a:bodyPr/>
          <a:lstStyle>
            <a:lvl1pPr>
              <a:defRPr/>
            </a:lvl1pPr>
          </a:lstStyle>
          <a:p>
            <a:pPr>
              <a:defRPr/>
            </a:pPr>
            <a:endParaRPr lang="en-US"/>
          </a:p>
        </p:txBody>
      </p:sp>
      <p:sp>
        <p:nvSpPr>
          <p:cNvPr id="8" name="Rectangle 25"/>
          <p:cNvSpPr>
            <a:spLocks noGrp="1" noChangeArrowheads="1"/>
          </p:cNvSpPr>
          <p:nvPr>
            <p:ph type="sldNum" sz="quarter" idx="12"/>
          </p:nvPr>
        </p:nvSpPr>
        <p:spPr>
          <a:ln/>
        </p:spPr>
        <p:txBody>
          <a:bodyPr/>
          <a:lstStyle>
            <a:lvl1pPr>
              <a:defRPr/>
            </a:lvl1pPr>
          </a:lstStyle>
          <a:p>
            <a:fld id="{AFD134FA-3220-4A91-8EFB-C7D5E541AF85}"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fld id="{ED31CA75-EB9B-4FB1-83A4-693DC6B71D8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fld id="{37602EEB-49AA-4556-9379-2C9C9D3688B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fld id="{8C529DF1-87B6-4493-9439-5F20F8208A3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fld id="{C323D257-EA3C-4B6A-9190-3848C9202B7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fld id="{5918D54C-3E20-4DFE-A572-07181E5DC57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fld id="{5C4E6FA7-A4A4-47B4-860B-23590A01C9FC}"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fld id="{8DB0C1FC-2B0E-4206-8D36-1E86EF7FAACB}"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fld id="{0DB6C2BB-C832-495A-8C1E-B0C69420B2D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fld id="{8D57B794-57CF-48F3-A2AF-BCF7055BD46A}"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934200"/>
            <a:chOff x="0" y="0"/>
            <a:chExt cx="5760" cy="4368"/>
          </a:xfrm>
        </p:grpSpPr>
        <p:sp>
          <p:nvSpPr>
            <p:cNvPr id="8499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a:ea typeface="+mn-ea"/>
              </a:endParaRPr>
            </a:p>
          </p:txBody>
        </p:sp>
        <p:sp>
          <p:nvSpPr>
            <p:cNvPr id="1033" name="Freeform 4"/>
            <p:cNvSpPr>
              <a:spLocks/>
            </p:cNvSpPr>
            <p:nvPr/>
          </p:nvSpPr>
          <p:spPr bwMode="hidden">
            <a:xfrm>
              <a:off x="0" y="2496"/>
              <a:ext cx="2112" cy="1604"/>
            </a:xfrm>
            <a:custGeom>
              <a:avLst/>
              <a:gdLst>
                <a:gd name="T0" fmla="*/ 577 w 2123"/>
                <a:gd name="T1" fmla="*/ 986 h 1696"/>
                <a:gd name="T2" fmla="*/ 541 w 2123"/>
                <a:gd name="T3" fmla="*/ 646 h 1696"/>
                <a:gd name="T4" fmla="*/ 667 w 2123"/>
                <a:gd name="T5" fmla="*/ 374 h 1696"/>
                <a:gd name="T6" fmla="*/ 922 w 2123"/>
                <a:gd name="T7" fmla="*/ 555 h 1696"/>
                <a:gd name="T8" fmla="*/ 1208 w 2123"/>
                <a:gd name="T9" fmla="*/ 822 h 1696"/>
                <a:gd name="T10" fmla="*/ 1475 w 2123"/>
                <a:gd name="T11" fmla="*/ 1049 h 1696"/>
                <a:gd name="T12" fmla="*/ 1791 w 2123"/>
                <a:gd name="T13" fmla="*/ 1286 h 1696"/>
                <a:gd name="T14" fmla="*/ 1873 w 2123"/>
                <a:gd name="T15" fmla="*/ 1337 h 1696"/>
                <a:gd name="T16" fmla="*/ 1826 w 2123"/>
                <a:gd name="T17" fmla="*/ 1281 h 1696"/>
                <a:gd name="T18" fmla="*/ 1404 w 2123"/>
                <a:gd name="T19" fmla="*/ 947 h 1696"/>
                <a:gd name="T20" fmla="*/ 1082 w 2123"/>
                <a:gd name="T21" fmla="*/ 646 h 1696"/>
                <a:gd name="T22" fmla="*/ 719 w 2123"/>
                <a:gd name="T23" fmla="*/ 311 h 1696"/>
                <a:gd name="T24" fmla="*/ 994 w 2123"/>
                <a:gd name="T25" fmla="*/ 294 h 1696"/>
                <a:gd name="T26" fmla="*/ 1279 w 2123"/>
                <a:gd name="T27" fmla="*/ 300 h 1696"/>
                <a:gd name="T28" fmla="*/ 1606 w 2123"/>
                <a:gd name="T29" fmla="*/ 254 h 1696"/>
                <a:gd name="T30" fmla="*/ 2112 w 2123"/>
                <a:gd name="T31" fmla="*/ 186 h 1696"/>
                <a:gd name="T32" fmla="*/ 2064 w 2123"/>
                <a:gd name="T33" fmla="*/ 164 h 1696"/>
                <a:gd name="T34" fmla="*/ 1535 w 2123"/>
                <a:gd name="T35" fmla="*/ 243 h 1696"/>
                <a:gd name="T36" fmla="*/ 1202 w 2123"/>
                <a:gd name="T37" fmla="*/ 260 h 1696"/>
                <a:gd name="T38" fmla="*/ 755 w 2123"/>
                <a:gd name="T39" fmla="*/ 243 h 1696"/>
                <a:gd name="T40" fmla="*/ 815 w 2123"/>
                <a:gd name="T41" fmla="*/ 215 h 1696"/>
                <a:gd name="T42" fmla="*/ 1136 w 2123"/>
                <a:gd name="T43" fmla="*/ 0 h 1696"/>
                <a:gd name="T44" fmla="*/ 1082 w 2123"/>
                <a:gd name="T45" fmla="*/ 28 h 1696"/>
                <a:gd name="T46" fmla="*/ 1005 w 2123"/>
                <a:gd name="T47" fmla="*/ 79 h 1696"/>
                <a:gd name="T48" fmla="*/ 851 w 2123"/>
                <a:gd name="T49" fmla="*/ 181 h 1696"/>
                <a:gd name="T50" fmla="*/ 667 w 2123"/>
                <a:gd name="T51" fmla="*/ 266 h 1696"/>
                <a:gd name="T52" fmla="*/ 631 w 2123"/>
                <a:gd name="T53" fmla="*/ 340 h 1696"/>
                <a:gd name="T54" fmla="*/ 303 w 2123"/>
                <a:gd name="T55" fmla="*/ 555 h 1696"/>
                <a:gd name="T56" fmla="*/ 0 w 2123"/>
                <a:gd name="T57" fmla="*/ 686 h 1696"/>
                <a:gd name="T58" fmla="*/ 0 w 2123"/>
                <a:gd name="T59" fmla="*/ 691 h 1696"/>
                <a:gd name="T60" fmla="*/ 0 w 2123"/>
                <a:gd name="T61" fmla="*/ 725 h 1696"/>
                <a:gd name="T62" fmla="*/ 297 w 2123"/>
                <a:gd name="T63" fmla="*/ 601 h 1696"/>
                <a:gd name="T64" fmla="*/ 589 w 2123"/>
                <a:gd name="T65" fmla="*/ 408 h 1696"/>
                <a:gd name="T66" fmla="*/ 505 w 2123"/>
                <a:gd name="T67" fmla="*/ 635 h 1696"/>
                <a:gd name="T68" fmla="*/ 523 w 2123"/>
                <a:gd name="T69" fmla="*/ 941 h 1696"/>
                <a:gd name="T70" fmla="*/ 458 w 2123"/>
                <a:gd name="T71" fmla="*/ 1105 h 1696"/>
                <a:gd name="T72" fmla="*/ 327 w 2123"/>
                <a:gd name="T73" fmla="*/ 1400 h 1696"/>
                <a:gd name="T74" fmla="*/ 321 w 2123"/>
                <a:gd name="T75" fmla="*/ 1604 h 1696"/>
                <a:gd name="T76" fmla="*/ 327 w 2123"/>
                <a:gd name="T77" fmla="*/ 1604 h 1696"/>
                <a:gd name="T78" fmla="*/ 345 w 2123"/>
                <a:gd name="T79" fmla="*/ 1468 h 1696"/>
                <a:gd name="T80" fmla="*/ 577 w 2123"/>
                <a:gd name="T81" fmla="*/ 986 h 1696"/>
                <a:gd name="T82" fmla="*/ 577 w 2123"/>
                <a:gd name="T83" fmla="*/ 986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1034"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sp>
          <p:nvSpPr>
            <p:cNvPr id="1035" name="Freeform 6"/>
            <p:cNvSpPr>
              <a:spLocks/>
            </p:cNvSpPr>
            <p:nvPr/>
          </p:nvSpPr>
          <p:spPr bwMode="hidden">
            <a:xfrm>
              <a:off x="0" y="524"/>
              <a:ext cx="973" cy="1195"/>
            </a:xfrm>
            <a:custGeom>
              <a:avLst/>
              <a:gdLst>
                <a:gd name="T0" fmla="*/ 324 w 969"/>
                <a:gd name="T1" fmla="*/ 1189 h 1192"/>
                <a:gd name="T2" fmla="*/ 492 w 969"/>
                <a:gd name="T3" fmla="*/ 1195 h 1192"/>
                <a:gd name="T4" fmla="*/ 582 w 969"/>
                <a:gd name="T5" fmla="*/ 1153 h 1192"/>
                <a:gd name="T6" fmla="*/ 816 w 969"/>
                <a:gd name="T7" fmla="*/ 1088 h 1192"/>
                <a:gd name="T8" fmla="*/ 937 w 969"/>
                <a:gd name="T9" fmla="*/ 1058 h 1192"/>
                <a:gd name="T10" fmla="*/ 762 w 969"/>
                <a:gd name="T11" fmla="*/ 991 h 1192"/>
                <a:gd name="T12" fmla="*/ 558 w 969"/>
                <a:gd name="T13" fmla="*/ 955 h 1192"/>
                <a:gd name="T14" fmla="*/ 198 w 969"/>
                <a:gd name="T15" fmla="*/ 973 h 1192"/>
                <a:gd name="T16" fmla="*/ 300 w 969"/>
                <a:gd name="T17" fmla="*/ 895 h 1192"/>
                <a:gd name="T18" fmla="*/ 498 w 969"/>
                <a:gd name="T19" fmla="*/ 805 h 1192"/>
                <a:gd name="T20" fmla="*/ 697 w 969"/>
                <a:gd name="T21" fmla="*/ 673 h 1192"/>
                <a:gd name="T22" fmla="*/ 703 w 969"/>
                <a:gd name="T23" fmla="*/ 673 h 1192"/>
                <a:gd name="T24" fmla="*/ 715 w 969"/>
                <a:gd name="T25" fmla="*/ 667 h 1192"/>
                <a:gd name="T26" fmla="*/ 756 w 969"/>
                <a:gd name="T27" fmla="*/ 649 h 1192"/>
                <a:gd name="T28" fmla="*/ 780 w 969"/>
                <a:gd name="T29" fmla="*/ 643 h 1192"/>
                <a:gd name="T30" fmla="*/ 792 w 969"/>
                <a:gd name="T31" fmla="*/ 631 h 1192"/>
                <a:gd name="T32" fmla="*/ 798 w 969"/>
                <a:gd name="T33" fmla="*/ 619 h 1192"/>
                <a:gd name="T34" fmla="*/ 792 w 969"/>
                <a:gd name="T35" fmla="*/ 613 h 1192"/>
                <a:gd name="T36" fmla="*/ 786 w 969"/>
                <a:gd name="T37" fmla="*/ 601 h 1192"/>
                <a:gd name="T38" fmla="*/ 786 w 969"/>
                <a:gd name="T39" fmla="*/ 576 h 1192"/>
                <a:gd name="T40" fmla="*/ 798 w 969"/>
                <a:gd name="T41" fmla="*/ 546 h 1192"/>
                <a:gd name="T42" fmla="*/ 810 w 969"/>
                <a:gd name="T43" fmla="*/ 516 h 1192"/>
                <a:gd name="T44" fmla="*/ 828 w 969"/>
                <a:gd name="T45" fmla="*/ 486 h 1192"/>
                <a:gd name="T46" fmla="*/ 840 w 969"/>
                <a:gd name="T47" fmla="*/ 456 h 1192"/>
                <a:gd name="T48" fmla="*/ 846 w 969"/>
                <a:gd name="T49" fmla="*/ 438 h 1192"/>
                <a:gd name="T50" fmla="*/ 853 w 969"/>
                <a:gd name="T51" fmla="*/ 432 h 1192"/>
                <a:gd name="T52" fmla="*/ 853 w 969"/>
                <a:gd name="T53" fmla="*/ 348 h 1192"/>
                <a:gd name="T54" fmla="*/ 853 w 969"/>
                <a:gd name="T55" fmla="*/ 342 h 1192"/>
                <a:gd name="T56" fmla="*/ 859 w 969"/>
                <a:gd name="T57" fmla="*/ 336 h 1192"/>
                <a:gd name="T58" fmla="*/ 877 w 969"/>
                <a:gd name="T59" fmla="*/ 306 h 1192"/>
                <a:gd name="T60" fmla="*/ 889 w 969"/>
                <a:gd name="T61" fmla="*/ 270 h 1192"/>
                <a:gd name="T62" fmla="*/ 901 w 969"/>
                <a:gd name="T63" fmla="*/ 240 h 1192"/>
                <a:gd name="T64" fmla="*/ 907 w 969"/>
                <a:gd name="T65" fmla="*/ 228 h 1192"/>
                <a:gd name="T66" fmla="*/ 913 w 969"/>
                <a:gd name="T67" fmla="*/ 216 h 1192"/>
                <a:gd name="T68" fmla="*/ 931 w 969"/>
                <a:gd name="T69" fmla="*/ 173 h 1192"/>
                <a:gd name="T70" fmla="*/ 949 w 969"/>
                <a:gd name="T71" fmla="*/ 137 h 1192"/>
                <a:gd name="T72" fmla="*/ 955 w 969"/>
                <a:gd name="T73" fmla="*/ 125 h 1192"/>
                <a:gd name="T74" fmla="*/ 955 w 969"/>
                <a:gd name="T75" fmla="*/ 119 h 1192"/>
                <a:gd name="T76" fmla="*/ 973 w 969"/>
                <a:gd name="T77" fmla="*/ 0 h 1192"/>
                <a:gd name="T78" fmla="*/ 949 w 969"/>
                <a:gd name="T79" fmla="*/ 47 h 1192"/>
                <a:gd name="T80" fmla="*/ 786 w 969"/>
                <a:gd name="T81" fmla="*/ 113 h 1192"/>
                <a:gd name="T82" fmla="*/ 709 w 969"/>
                <a:gd name="T83" fmla="*/ 161 h 1192"/>
                <a:gd name="T84" fmla="*/ 462 w 969"/>
                <a:gd name="T85" fmla="*/ 234 h 1192"/>
                <a:gd name="T86" fmla="*/ 282 w 969"/>
                <a:gd name="T87" fmla="*/ 288 h 1192"/>
                <a:gd name="T88" fmla="*/ 174 w 969"/>
                <a:gd name="T89" fmla="*/ 294 h 1192"/>
                <a:gd name="T90" fmla="*/ 12 w 969"/>
                <a:gd name="T91" fmla="*/ 486 h 1192"/>
                <a:gd name="T92" fmla="*/ 0 w 969"/>
                <a:gd name="T93" fmla="*/ 510 h 1192"/>
                <a:gd name="T94" fmla="*/ 0 w 969"/>
                <a:gd name="T95" fmla="*/ 1189 h 1192"/>
                <a:gd name="T96" fmla="*/ 96 w 969"/>
                <a:gd name="T97" fmla="*/ 1183 h 1192"/>
                <a:gd name="T98" fmla="*/ 324 w 969"/>
                <a:gd name="T99" fmla="*/ 1189 h 1192"/>
                <a:gd name="T100" fmla="*/ 324 w 969"/>
                <a:gd name="T101" fmla="*/ 1189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sp>
          <p:nvSpPr>
            <p:cNvPr id="1036"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sp>
          <p:nvSpPr>
            <p:cNvPr id="1037" name="Freeform 8"/>
            <p:cNvSpPr>
              <a:spLocks/>
            </p:cNvSpPr>
            <p:nvPr/>
          </p:nvSpPr>
          <p:spPr bwMode="hidden">
            <a:xfrm>
              <a:off x="3525" y="1"/>
              <a:ext cx="2185" cy="1508"/>
            </a:xfrm>
            <a:custGeom>
              <a:avLst/>
              <a:gdLst>
                <a:gd name="T0" fmla="*/ 1038 w 2176"/>
                <a:gd name="T1" fmla="*/ 769 h 1505"/>
                <a:gd name="T2" fmla="*/ 1195 w 2176"/>
                <a:gd name="T3" fmla="*/ 1237 h 1505"/>
                <a:gd name="T4" fmla="*/ 960 w 2176"/>
                <a:gd name="T5" fmla="*/ 1195 h 1505"/>
                <a:gd name="T6" fmla="*/ 726 w 2176"/>
                <a:gd name="T7" fmla="*/ 1129 h 1505"/>
                <a:gd name="T8" fmla="*/ 444 w 2176"/>
                <a:gd name="T9" fmla="*/ 1111 h 1505"/>
                <a:gd name="T10" fmla="*/ 0 w 2176"/>
                <a:gd name="T11" fmla="*/ 1081 h 1505"/>
                <a:gd name="T12" fmla="*/ 30 w 2176"/>
                <a:gd name="T13" fmla="*/ 1117 h 1505"/>
                <a:gd name="T14" fmla="*/ 498 w 2176"/>
                <a:gd name="T15" fmla="*/ 1135 h 1505"/>
                <a:gd name="T16" fmla="*/ 780 w 2176"/>
                <a:gd name="T17" fmla="*/ 1189 h 1505"/>
                <a:gd name="T18" fmla="*/ 1135 w 2176"/>
                <a:gd name="T19" fmla="*/ 1304 h 1505"/>
                <a:gd name="T20" fmla="*/ 1074 w 2176"/>
                <a:gd name="T21" fmla="*/ 1322 h 1505"/>
                <a:gd name="T22" fmla="*/ 714 w 2176"/>
                <a:gd name="T23" fmla="*/ 1508 h 1505"/>
                <a:gd name="T24" fmla="*/ 768 w 2176"/>
                <a:gd name="T25" fmla="*/ 1484 h 1505"/>
                <a:gd name="T26" fmla="*/ 865 w 2176"/>
                <a:gd name="T27" fmla="*/ 1442 h 1505"/>
                <a:gd name="T28" fmla="*/ 1026 w 2176"/>
                <a:gd name="T29" fmla="*/ 1358 h 1505"/>
                <a:gd name="T30" fmla="*/ 1219 w 2176"/>
                <a:gd name="T31" fmla="*/ 1298 h 1505"/>
                <a:gd name="T32" fmla="*/ 1272 w 2176"/>
                <a:gd name="T33" fmla="*/ 1225 h 1505"/>
                <a:gd name="T34" fmla="*/ 1639 w 2176"/>
                <a:gd name="T35" fmla="*/ 1045 h 1505"/>
                <a:gd name="T36" fmla="*/ 1939 w 2176"/>
                <a:gd name="T37" fmla="*/ 955 h 1505"/>
                <a:gd name="T38" fmla="*/ 2185 w 2176"/>
                <a:gd name="T39" fmla="*/ 823 h 1505"/>
                <a:gd name="T40" fmla="*/ 1969 w 2176"/>
                <a:gd name="T41" fmla="*/ 913 h 1505"/>
                <a:gd name="T42" fmla="*/ 1663 w 2176"/>
                <a:gd name="T43" fmla="*/ 991 h 1505"/>
                <a:gd name="T44" fmla="*/ 1345 w 2176"/>
                <a:gd name="T45" fmla="*/ 1153 h 1505"/>
                <a:gd name="T46" fmla="*/ 1507 w 2176"/>
                <a:gd name="T47" fmla="*/ 907 h 1505"/>
                <a:gd name="T48" fmla="*/ 1627 w 2176"/>
                <a:gd name="T49" fmla="*/ 546 h 1505"/>
                <a:gd name="T50" fmla="*/ 1747 w 2176"/>
                <a:gd name="T51" fmla="*/ 373 h 1505"/>
                <a:gd name="T52" fmla="*/ 1987 w 2176"/>
                <a:gd name="T53" fmla="*/ 60 h 1505"/>
                <a:gd name="T54" fmla="*/ 2011 w 2176"/>
                <a:gd name="T55" fmla="*/ 0 h 1505"/>
                <a:gd name="T56" fmla="*/ 1981 w 2176"/>
                <a:gd name="T57" fmla="*/ 0 h 1505"/>
                <a:gd name="T58" fmla="*/ 1603 w 2176"/>
                <a:gd name="T59" fmla="*/ 481 h 1505"/>
                <a:gd name="T60" fmla="*/ 1483 w 2176"/>
                <a:gd name="T61" fmla="*/ 889 h 1505"/>
                <a:gd name="T62" fmla="*/ 1260 w 2176"/>
                <a:gd name="T63" fmla="*/ 1177 h 1505"/>
                <a:gd name="T64" fmla="*/ 1135 w 2176"/>
                <a:gd name="T65" fmla="*/ 907 h 1505"/>
                <a:gd name="T66" fmla="*/ 1014 w 2176"/>
                <a:gd name="T67" fmla="*/ 541 h 1505"/>
                <a:gd name="T68" fmla="*/ 889 w 2176"/>
                <a:gd name="T69" fmla="*/ 222 h 1505"/>
                <a:gd name="T70" fmla="*/ 792 w 2176"/>
                <a:gd name="T71" fmla="*/ 0 h 1505"/>
                <a:gd name="T72" fmla="*/ 756 w 2176"/>
                <a:gd name="T73" fmla="*/ 0 h 1505"/>
                <a:gd name="T74" fmla="*/ 907 w 2176"/>
                <a:gd name="T75" fmla="*/ 355 h 1505"/>
                <a:gd name="T76" fmla="*/ 1038 w 2176"/>
                <a:gd name="T77" fmla="*/ 769 h 1505"/>
                <a:gd name="T78" fmla="*/ 1038 w 2176"/>
                <a:gd name="T79" fmla="*/ 769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1038" name="Freeform 9"/>
            <p:cNvSpPr>
              <a:spLocks/>
            </p:cNvSpPr>
            <p:nvPr/>
          </p:nvSpPr>
          <p:spPr bwMode="hidden">
            <a:xfrm>
              <a:off x="0" y="649"/>
              <a:ext cx="816" cy="806"/>
            </a:xfrm>
            <a:custGeom>
              <a:avLst/>
              <a:gdLst>
                <a:gd name="T0" fmla="*/ 162 w 813"/>
                <a:gd name="T1" fmla="*/ 565 h 804"/>
                <a:gd name="T2" fmla="*/ 330 w 813"/>
                <a:gd name="T3" fmla="*/ 439 h 804"/>
                <a:gd name="T4" fmla="*/ 648 w 813"/>
                <a:gd name="T5" fmla="*/ 217 h 804"/>
                <a:gd name="T6" fmla="*/ 816 w 813"/>
                <a:gd name="T7" fmla="*/ 0 h 804"/>
                <a:gd name="T8" fmla="*/ 678 w 813"/>
                <a:gd name="T9" fmla="*/ 150 h 804"/>
                <a:gd name="T10" fmla="*/ 145 w 813"/>
                <a:gd name="T11" fmla="*/ 505 h 804"/>
                <a:gd name="T12" fmla="*/ 0 w 813"/>
                <a:gd name="T13" fmla="*/ 734 h 804"/>
                <a:gd name="T14" fmla="*/ 0 w 813"/>
                <a:gd name="T15" fmla="*/ 806 h 804"/>
                <a:gd name="T16" fmla="*/ 162 w 813"/>
                <a:gd name="T17" fmla="*/ 565 h 804"/>
                <a:gd name="T18" fmla="*/ 162 w 813"/>
                <a:gd name="T19" fmla="*/ 565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1039" name="Freeform 10"/>
            <p:cNvSpPr>
              <a:spLocks/>
            </p:cNvSpPr>
            <p:nvPr/>
          </p:nvSpPr>
          <p:spPr bwMode="hidden">
            <a:xfrm>
              <a:off x="0" y="1545"/>
              <a:ext cx="762" cy="107"/>
            </a:xfrm>
            <a:custGeom>
              <a:avLst/>
              <a:gdLst>
                <a:gd name="T0" fmla="*/ 462 w 759"/>
                <a:gd name="T1" fmla="*/ 66 h 107"/>
                <a:gd name="T2" fmla="*/ 762 w 759"/>
                <a:gd name="T3" fmla="*/ 0 h 107"/>
                <a:gd name="T4" fmla="*/ 498 w 759"/>
                <a:gd name="T5" fmla="*/ 36 h 107"/>
                <a:gd name="T6" fmla="*/ 139 w 759"/>
                <a:gd name="T7" fmla="*/ 48 h 107"/>
                <a:gd name="T8" fmla="*/ 0 w 759"/>
                <a:gd name="T9" fmla="*/ 78 h 107"/>
                <a:gd name="T10" fmla="*/ 0 w 759"/>
                <a:gd name="T11" fmla="*/ 107 h 107"/>
                <a:gd name="T12" fmla="*/ 96 w 759"/>
                <a:gd name="T13" fmla="*/ 89 h 107"/>
                <a:gd name="T14" fmla="*/ 462 w 759"/>
                <a:gd name="T15" fmla="*/ 66 h 107"/>
                <a:gd name="T16" fmla="*/ 462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1040" name="Freeform 11"/>
            <p:cNvSpPr>
              <a:spLocks/>
            </p:cNvSpPr>
            <p:nvPr/>
          </p:nvSpPr>
          <p:spPr bwMode="hidden">
            <a:xfrm>
              <a:off x="2314" y="3431"/>
              <a:ext cx="3182" cy="745"/>
            </a:xfrm>
            <a:custGeom>
              <a:avLst/>
              <a:gdLst>
                <a:gd name="T0" fmla="*/ 1393 w 3169"/>
                <a:gd name="T1" fmla="*/ 240 h 743"/>
                <a:gd name="T2" fmla="*/ 1741 w 3169"/>
                <a:gd name="T3" fmla="*/ 234 h 743"/>
                <a:gd name="T4" fmla="*/ 2096 w 3169"/>
                <a:gd name="T5" fmla="*/ 252 h 743"/>
                <a:gd name="T6" fmla="*/ 2515 w 3169"/>
                <a:gd name="T7" fmla="*/ 234 h 743"/>
                <a:gd name="T8" fmla="*/ 3182 w 3169"/>
                <a:gd name="T9" fmla="*/ 205 h 743"/>
                <a:gd name="T10" fmla="*/ 3128 w 3169"/>
                <a:gd name="T11" fmla="*/ 187 h 743"/>
                <a:gd name="T12" fmla="*/ 2432 w 3169"/>
                <a:gd name="T13" fmla="*/ 222 h 743"/>
                <a:gd name="T14" fmla="*/ 2011 w 3169"/>
                <a:gd name="T15" fmla="*/ 222 h 743"/>
                <a:gd name="T16" fmla="*/ 1465 w 3169"/>
                <a:gd name="T17" fmla="*/ 187 h 743"/>
                <a:gd name="T18" fmla="*/ 1549 w 3169"/>
                <a:gd name="T19" fmla="*/ 168 h 743"/>
                <a:gd name="T20" fmla="*/ 2047 w 3169"/>
                <a:gd name="T21" fmla="*/ 0 h 743"/>
                <a:gd name="T22" fmla="*/ 1969 w 3169"/>
                <a:gd name="T23" fmla="*/ 24 h 743"/>
                <a:gd name="T24" fmla="*/ 1844 w 3169"/>
                <a:gd name="T25" fmla="*/ 66 h 743"/>
                <a:gd name="T26" fmla="*/ 1609 w 3169"/>
                <a:gd name="T27" fmla="*/ 138 h 743"/>
                <a:gd name="T28" fmla="*/ 1344 w 3169"/>
                <a:gd name="T29" fmla="*/ 199 h 743"/>
                <a:gd name="T30" fmla="*/ 1273 w 3169"/>
                <a:gd name="T31" fmla="*/ 252 h 743"/>
                <a:gd name="T32" fmla="*/ 768 w 3169"/>
                <a:gd name="T33" fmla="*/ 414 h 743"/>
                <a:gd name="T34" fmla="*/ 336 w 3169"/>
                <a:gd name="T35" fmla="*/ 504 h 743"/>
                <a:gd name="T36" fmla="*/ 0 w 3169"/>
                <a:gd name="T37" fmla="*/ 619 h 743"/>
                <a:gd name="T38" fmla="*/ 300 w 3169"/>
                <a:gd name="T39" fmla="*/ 540 h 743"/>
                <a:gd name="T40" fmla="*/ 738 w 3169"/>
                <a:gd name="T41" fmla="*/ 450 h 743"/>
                <a:gd name="T42" fmla="*/ 1183 w 3169"/>
                <a:gd name="T43" fmla="*/ 312 h 743"/>
                <a:gd name="T44" fmla="*/ 985 w 3169"/>
                <a:gd name="T45" fmla="*/ 492 h 743"/>
                <a:gd name="T46" fmla="*/ 871 w 3169"/>
                <a:gd name="T47" fmla="*/ 745 h 743"/>
                <a:gd name="T48" fmla="*/ 865 w 3169"/>
                <a:gd name="T49" fmla="*/ 745 h 743"/>
                <a:gd name="T50" fmla="*/ 937 w 3169"/>
                <a:gd name="T51" fmla="*/ 745 h 743"/>
                <a:gd name="T52" fmla="*/ 1026 w 3169"/>
                <a:gd name="T53" fmla="*/ 498 h 743"/>
                <a:gd name="T54" fmla="*/ 1302 w 3169"/>
                <a:gd name="T55" fmla="*/ 282 h 743"/>
                <a:gd name="T56" fmla="*/ 1537 w 3169"/>
                <a:gd name="T57" fmla="*/ 450 h 743"/>
                <a:gd name="T58" fmla="*/ 1777 w 3169"/>
                <a:gd name="T59" fmla="*/ 679 h 743"/>
                <a:gd name="T60" fmla="*/ 1862 w 3169"/>
                <a:gd name="T61" fmla="*/ 745 h 743"/>
                <a:gd name="T62" fmla="*/ 1927 w 3169"/>
                <a:gd name="T63" fmla="*/ 745 h 743"/>
                <a:gd name="T64" fmla="*/ 1699 w 3169"/>
                <a:gd name="T65" fmla="*/ 528 h 743"/>
                <a:gd name="T66" fmla="*/ 1393 w 3169"/>
                <a:gd name="T67" fmla="*/ 240 h 743"/>
                <a:gd name="T68" fmla="*/ 1393 w 3169"/>
                <a:gd name="T69" fmla="*/ 240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endParaRPr lang="en-US"/>
            </a:p>
          </p:txBody>
        </p:sp>
        <p:sp>
          <p:nvSpPr>
            <p:cNvPr id="1041"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endParaRPr lang="en-US"/>
            </a:p>
          </p:txBody>
        </p:sp>
        <p:sp>
          <p:nvSpPr>
            <p:cNvPr id="1042"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endParaRPr lang="en-US"/>
            </a:p>
          </p:txBody>
        </p:sp>
        <p:sp>
          <p:nvSpPr>
            <p:cNvPr id="8500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a:ea typeface="+mn-ea"/>
              </a:endParaRPr>
            </a:p>
          </p:txBody>
        </p:sp>
        <p:sp>
          <p:nvSpPr>
            <p:cNvPr id="8500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a:ea typeface="+mn-ea"/>
              </a:endParaRPr>
            </a:p>
          </p:txBody>
        </p:sp>
        <p:sp>
          <p:nvSpPr>
            <p:cNvPr id="8500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a:ea typeface="+mn-ea"/>
              </a:endParaRPr>
            </a:p>
          </p:txBody>
        </p:sp>
        <p:sp>
          <p:nvSpPr>
            <p:cNvPr id="1046"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endParaRPr lang="en-US"/>
            </a:p>
          </p:txBody>
        </p:sp>
        <p:sp>
          <p:nvSpPr>
            <p:cNvPr id="1047"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8501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a:ea typeface="+mn-ea"/>
              </a:endParaRPr>
            </a:p>
          </p:txBody>
        </p:sp>
        <p:sp>
          <p:nvSpPr>
            <p:cNvPr id="1049" name="Freeform 20"/>
            <p:cNvSpPr>
              <a:spLocks/>
            </p:cNvSpPr>
            <p:nvPr/>
          </p:nvSpPr>
          <p:spPr bwMode="hidden">
            <a:xfrm>
              <a:off x="3160" y="1860"/>
              <a:ext cx="2162" cy="1934"/>
            </a:xfrm>
            <a:custGeom>
              <a:avLst/>
              <a:gdLst>
                <a:gd name="T0" fmla="*/ 1850 w 2153"/>
                <a:gd name="T1" fmla="*/ 853 h 1930"/>
                <a:gd name="T2" fmla="*/ 1945 w 2153"/>
                <a:gd name="T3" fmla="*/ 1021 h 1930"/>
                <a:gd name="T4" fmla="*/ 2060 w 2153"/>
                <a:gd name="T5" fmla="*/ 1170 h 1930"/>
                <a:gd name="T6" fmla="*/ 2126 w 2153"/>
                <a:gd name="T7" fmla="*/ 1249 h 1930"/>
                <a:gd name="T8" fmla="*/ 2162 w 2153"/>
                <a:gd name="T9" fmla="*/ 1297 h 1930"/>
                <a:gd name="T10" fmla="*/ 1897 w 2153"/>
                <a:gd name="T11" fmla="*/ 979 h 1930"/>
                <a:gd name="T12" fmla="*/ 1868 w 2153"/>
                <a:gd name="T13" fmla="*/ 931 h 1930"/>
                <a:gd name="T14" fmla="*/ 1789 w 2153"/>
                <a:gd name="T15" fmla="*/ 1243 h 1930"/>
                <a:gd name="T16" fmla="*/ 1777 w 2153"/>
                <a:gd name="T17" fmla="*/ 1489 h 1930"/>
                <a:gd name="T18" fmla="*/ 1826 w 2153"/>
                <a:gd name="T19" fmla="*/ 1910 h 1930"/>
                <a:gd name="T20" fmla="*/ 1795 w 2153"/>
                <a:gd name="T21" fmla="*/ 1934 h 1930"/>
                <a:gd name="T22" fmla="*/ 1753 w 2153"/>
                <a:gd name="T23" fmla="*/ 1537 h 1930"/>
                <a:gd name="T24" fmla="*/ 1735 w 2153"/>
                <a:gd name="T25" fmla="*/ 1291 h 1930"/>
                <a:gd name="T26" fmla="*/ 1771 w 2153"/>
                <a:gd name="T27" fmla="*/ 1087 h 1930"/>
                <a:gd name="T28" fmla="*/ 1777 w 2153"/>
                <a:gd name="T29" fmla="*/ 877 h 1930"/>
                <a:gd name="T30" fmla="*/ 1273 w 2153"/>
                <a:gd name="T31" fmla="*/ 1009 h 1930"/>
                <a:gd name="T32" fmla="*/ 828 w 2153"/>
                <a:gd name="T33" fmla="*/ 1134 h 1930"/>
                <a:gd name="T34" fmla="*/ 324 w 2153"/>
                <a:gd name="T35" fmla="*/ 1315 h 1930"/>
                <a:gd name="T36" fmla="*/ 18 w 2153"/>
                <a:gd name="T37" fmla="*/ 1423 h 1930"/>
                <a:gd name="T38" fmla="*/ 312 w 2153"/>
                <a:gd name="T39" fmla="*/ 1285 h 1930"/>
                <a:gd name="T40" fmla="*/ 685 w 2153"/>
                <a:gd name="T41" fmla="*/ 1146 h 1930"/>
                <a:gd name="T42" fmla="*/ 1026 w 2153"/>
                <a:gd name="T43" fmla="*/ 1039 h 1930"/>
                <a:gd name="T44" fmla="*/ 1417 w 2153"/>
                <a:gd name="T45" fmla="*/ 931 h 1930"/>
                <a:gd name="T46" fmla="*/ 1699 w 2153"/>
                <a:gd name="T47" fmla="*/ 817 h 1930"/>
                <a:gd name="T48" fmla="*/ 1339 w 2153"/>
                <a:gd name="T49" fmla="*/ 624 h 1930"/>
                <a:gd name="T50" fmla="*/ 865 w 2153"/>
                <a:gd name="T51" fmla="*/ 516 h 1930"/>
                <a:gd name="T52" fmla="*/ 228 w 2153"/>
                <a:gd name="T53" fmla="*/ 161 h 1930"/>
                <a:gd name="T54" fmla="*/ 0 w 2153"/>
                <a:gd name="T55" fmla="*/ 83 h 1930"/>
                <a:gd name="T56" fmla="*/ 330 w 2153"/>
                <a:gd name="T57" fmla="*/ 179 h 1930"/>
                <a:gd name="T58" fmla="*/ 715 w 2153"/>
                <a:gd name="T59" fmla="*/ 384 h 1930"/>
                <a:gd name="T60" fmla="*/ 937 w 2153"/>
                <a:gd name="T61" fmla="*/ 492 h 1930"/>
                <a:gd name="T62" fmla="*/ 1357 w 2153"/>
                <a:gd name="T63" fmla="*/ 594 h 1930"/>
                <a:gd name="T64" fmla="*/ 1657 w 2153"/>
                <a:gd name="T65" fmla="*/ 745 h 1930"/>
                <a:gd name="T66" fmla="*/ 1429 w 2153"/>
                <a:gd name="T67" fmla="*/ 462 h 1930"/>
                <a:gd name="T68" fmla="*/ 1291 w 2153"/>
                <a:gd name="T69" fmla="*/ 191 h 1930"/>
                <a:gd name="T70" fmla="*/ 1159 w 2153"/>
                <a:gd name="T71" fmla="*/ 0 h 1930"/>
                <a:gd name="T72" fmla="*/ 1345 w 2153"/>
                <a:gd name="T73" fmla="*/ 215 h 1930"/>
                <a:gd name="T74" fmla="*/ 1495 w 2153"/>
                <a:gd name="T75" fmla="*/ 486 h 1930"/>
                <a:gd name="T76" fmla="*/ 1753 w 2153"/>
                <a:gd name="T77" fmla="*/ 805 h 1930"/>
                <a:gd name="T78" fmla="*/ 1850 w 2153"/>
                <a:gd name="T79" fmla="*/ 853 h 1930"/>
                <a:gd name="T80" fmla="*/ 1850 w 2153"/>
                <a:gd name="T81" fmla="*/ 853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grpSp>
      <p:sp>
        <p:nvSpPr>
          <p:cNvPr id="85013"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5014"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5015"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latin typeface="Times New Roman" pitchFamily="18" charset="0"/>
                <a:ea typeface="+mn-ea"/>
                <a:cs typeface="+mn-cs"/>
              </a:defRPr>
            </a:lvl1pPr>
          </a:lstStyle>
          <a:p>
            <a:pPr>
              <a:defRPr/>
            </a:pPr>
            <a:endParaRPr lang="en-US"/>
          </a:p>
        </p:txBody>
      </p:sp>
      <p:sp>
        <p:nvSpPr>
          <p:cNvPr id="85016"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latin typeface="Times New Roman" pitchFamily="18" charset="0"/>
                <a:ea typeface="+mn-ea"/>
                <a:cs typeface="+mn-cs"/>
              </a:defRPr>
            </a:lvl1pPr>
          </a:lstStyle>
          <a:p>
            <a:pPr>
              <a:defRPr/>
            </a:pPr>
            <a:endParaRPr lang="en-US"/>
          </a:p>
        </p:txBody>
      </p:sp>
      <p:sp>
        <p:nvSpPr>
          <p:cNvPr id="85017"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7248118C-D393-49DC-8D7F-F255A6488B6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764"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pitchFamily="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MS PGothic" pitchFamily="34" charset="-128"/>
          <a:cs typeface="ＭＳ Ｐゴシック" pitchFamily="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MS PGothic" pitchFamily="34" charset="-128"/>
          <a:cs typeface="ＭＳ Ｐゴシック" pitchFamily="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MS PGothic" pitchFamily="34" charset="-128"/>
          <a:cs typeface="ＭＳ Ｐゴシック" pitchFamily="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MS PGothic" pitchFamily="34" charset="-128"/>
          <a:cs typeface="ＭＳ Ｐゴシック" pitchFamily="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hyperlink" Target="http://www.google.com/imgres?imgurl=http://www.jb-ent.com/rodriguezpinestraw/images/long_needle_pinestraw.jpg&amp;imgrefurl=http://www.jb-ent.com/rodriguezpinestraw/&amp;usg=__2xhaJkOL_Uhgb9hYpJc7nTa2IK0=&amp;h=961&amp;w=1000&amp;sz=393&amp;hl=en&amp;start=7&amp;zoom=1&amp;um=1&amp;itbs=1&amp;tbnid=k1AcuPNZNL1JDM:&amp;tbnh=143&amp;tbnw=149&amp;prev=/search?q=pine+straw&amp;um=1&amp;hl=en&amp;sa=N&amp;biw=1004&amp;bih=637&amp;tbm=isch&amp;ei=xY_uTbzRIobKgQehlaSVDw"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hyperlink" Target="http://www.google.com/imgres?imgurl=http://3.bp.blogspot.com/-kX-JoyRhuJw/TdrFlLVSsqI/AAAAAAAADcU/yY8BxceFIzs/s400/straw.jpg&amp;imgrefurl=http://propercourse.blogspot.com/2011/05/final-straw.html&amp;usg=__C2Od0xEzVBVQRqkVQJKl0wlpzTg=&amp;h=321&amp;w=380&amp;sz=65&amp;hl=en&amp;start=2&amp;zoom=1&amp;um=1&amp;itbs=1&amp;tbnid=OfxPSirDyrGXxM:&amp;tbnh=104&amp;tbnw=123&amp;prev=/search?q=straw&amp;um=1&amp;hl=en&amp;sa=N&amp;biw=1004&amp;bih=637&amp;tbm=isch&amp;ei=fZHuTZeNGorMgQe-9ZmVDw" TargetMode="External"/><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audio" Target="file:///\\ss1\PUBLIC\Hilda%20Website\Rusted_Root_-_Send_Me_On_My_Way.mp3"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381000"/>
            <a:ext cx="8763000" cy="762000"/>
          </a:xfrm>
        </p:spPr>
        <p:txBody>
          <a:bodyPr/>
          <a:lstStyle/>
          <a:p>
            <a:pPr eaLnBrk="1" hangingPunct="1"/>
            <a:r>
              <a:rPr lang="en-US" sz="4800" smtClean="0"/>
              <a:t>Manque d'utilisation </a:t>
            </a:r>
            <a:br>
              <a:rPr lang="en-US" sz="4800" smtClean="0"/>
            </a:br>
            <a:r>
              <a:rPr lang="en-US" sz="4800" smtClean="0"/>
              <a:t>substrat dans les zoos</a:t>
            </a:r>
          </a:p>
        </p:txBody>
      </p:sp>
      <p:sp>
        <p:nvSpPr>
          <p:cNvPr id="2051" name="Rectangle 3"/>
          <p:cNvSpPr>
            <a:spLocks noGrp="1" noChangeArrowheads="1"/>
          </p:cNvSpPr>
          <p:nvPr>
            <p:ph type="subTitle" idx="1"/>
          </p:nvPr>
        </p:nvSpPr>
        <p:spPr>
          <a:xfrm>
            <a:off x="914400" y="1752600"/>
            <a:ext cx="7543800" cy="1295400"/>
          </a:xfrm>
        </p:spPr>
        <p:txBody>
          <a:bodyPr/>
          <a:lstStyle/>
          <a:p>
            <a:pPr eaLnBrk="1" hangingPunct="1">
              <a:lnSpc>
                <a:spcPct val="90000"/>
              </a:lnSpc>
            </a:pPr>
            <a:r>
              <a:rPr lang="en-US" sz="2400" smtClean="0">
                <a:latin typeface="Arial" pitchFamily="34" charset="0"/>
              </a:rPr>
              <a:t>Hilda Tresz</a:t>
            </a:r>
          </a:p>
          <a:p>
            <a:pPr eaLnBrk="1" hangingPunct="1">
              <a:lnSpc>
                <a:spcPct val="90000"/>
              </a:lnSpc>
            </a:pPr>
            <a:r>
              <a:rPr lang="en-US" sz="2400" smtClean="0">
                <a:latin typeface="Arial" pitchFamily="34" charset="0"/>
              </a:rPr>
              <a:t>Gestionnaire du Comportement</a:t>
            </a:r>
          </a:p>
          <a:p>
            <a:pPr eaLnBrk="1" hangingPunct="1">
              <a:lnSpc>
                <a:spcPct val="90000"/>
              </a:lnSpc>
            </a:pPr>
            <a:r>
              <a:rPr lang="en-US" sz="2400" smtClean="0">
                <a:latin typeface="Arial" pitchFamily="34" charset="0"/>
              </a:rPr>
              <a:t>Zoo du Phoenix</a:t>
            </a:r>
          </a:p>
          <a:p>
            <a:pPr eaLnBrk="1" hangingPunct="1">
              <a:lnSpc>
                <a:spcPct val="90000"/>
              </a:lnSpc>
            </a:pPr>
            <a:r>
              <a:rPr lang="en-US" sz="2400" smtClean="0">
                <a:latin typeface="Arial" pitchFamily="34" charset="0"/>
              </a:rPr>
              <a:t>ICEE 2011</a:t>
            </a:r>
          </a:p>
        </p:txBody>
      </p:sp>
      <p:pic>
        <p:nvPicPr>
          <p:cNvPr id="18435" name="Picture 5" descr="straw-bale-on-field"/>
          <p:cNvPicPr>
            <a:picLocks noChangeAspect="1" noChangeArrowheads="1"/>
          </p:cNvPicPr>
          <p:nvPr/>
        </p:nvPicPr>
        <p:blipFill>
          <a:blip r:embed="rId2" cstate="email"/>
          <a:srcRect/>
          <a:stretch>
            <a:fillRect/>
          </a:stretch>
        </p:blipFill>
        <p:spPr bwMode="auto">
          <a:xfrm>
            <a:off x="304800" y="3676650"/>
            <a:ext cx="3810000" cy="2857500"/>
          </a:xfrm>
          <a:prstGeom prst="rect">
            <a:avLst/>
          </a:prstGeom>
          <a:noFill/>
          <a:ln w="9525">
            <a:noFill/>
            <a:miter lim="800000"/>
            <a:headEnd/>
            <a:tailEnd/>
          </a:ln>
        </p:spPr>
      </p:pic>
      <p:pic>
        <p:nvPicPr>
          <p:cNvPr id="18436" name="Picture 6" descr="page19-hayb"/>
          <p:cNvPicPr>
            <a:picLocks noChangeAspect="1" noChangeArrowheads="1"/>
          </p:cNvPicPr>
          <p:nvPr/>
        </p:nvPicPr>
        <p:blipFill>
          <a:blip r:embed="rId3" cstate="email"/>
          <a:srcRect/>
          <a:stretch>
            <a:fillRect/>
          </a:stretch>
        </p:blipFill>
        <p:spPr bwMode="auto">
          <a:xfrm>
            <a:off x="4876800" y="3657600"/>
            <a:ext cx="381000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5"/>
          <p:cNvSpPr>
            <a:spLocks noGrp="1" noChangeArrowheads="1"/>
          </p:cNvSpPr>
          <p:nvPr>
            <p:ph type="title"/>
          </p:nvPr>
        </p:nvSpPr>
        <p:spPr>
          <a:xfrm>
            <a:off x="457200" y="76200"/>
            <a:ext cx="8229600" cy="1143000"/>
          </a:xfrm>
        </p:spPr>
        <p:txBody>
          <a:bodyPr/>
          <a:lstStyle/>
          <a:p>
            <a:pPr eaLnBrk="1" hangingPunct="1"/>
            <a:r>
              <a:rPr lang="en-US" smtClean="0"/>
              <a:t>Troubles de l</a:t>
            </a:r>
            <a:r>
              <a:rPr lang="ja-JP" altLang="en-US" smtClean="0"/>
              <a:t>’</a:t>
            </a:r>
            <a:r>
              <a:rPr lang="en-US" altLang="ja-JP" smtClean="0"/>
              <a:t>Alimentation</a:t>
            </a:r>
            <a:endParaRPr lang="en-US" smtClean="0"/>
          </a:p>
        </p:txBody>
      </p:sp>
      <p:sp>
        <p:nvSpPr>
          <p:cNvPr id="50183" name="Rectangle 7"/>
          <p:cNvSpPr>
            <a:spLocks noChangeArrowheads="1"/>
          </p:cNvSpPr>
          <p:nvPr/>
        </p:nvSpPr>
        <p:spPr bwMode="auto">
          <a:xfrm>
            <a:off x="457200" y="1981200"/>
            <a:ext cx="2971800" cy="3540125"/>
          </a:xfrm>
          <a:prstGeom prst="rect">
            <a:avLst/>
          </a:prstGeom>
          <a:noFill/>
          <a:ln w="9525">
            <a:noFill/>
            <a:miter lim="800000"/>
            <a:headEnd/>
            <a:tailEnd/>
          </a:ln>
          <a:effectLst/>
        </p:spPr>
        <p:txBody>
          <a:bodyPr>
            <a:spAutoFit/>
          </a:bodyPr>
          <a:lstStyle/>
          <a:p>
            <a:pPr eaLnBrk="1" hangingPunct="1">
              <a:spcBef>
                <a:spcPct val="20000"/>
              </a:spcBef>
              <a:buClr>
                <a:schemeClr val="hlink"/>
              </a:buClr>
              <a:buSzPct val="70000"/>
              <a:buFont typeface="Wingdings" pitchFamily="2" charset="2"/>
              <a:buNone/>
            </a:pPr>
            <a:r>
              <a:rPr lang="en-US" sz="2800">
                <a:effectLst>
                  <a:outerShdw blurRad="38100" dist="38100" dir="2700000" algn="tl">
                    <a:srgbClr val="000000"/>
                  </a:outerShdw>
                </a:effectLst>
                <a:cs typeface="Times New Roman" pitchFamily="18" charset="0"/>
              </a:rPr>
              <a:t>Animaux dans les zoos avec enclos inadéquats ont été vus à plusieurs reprises régurgiter et ingérer des aliments pour soulager l'ennui.</a:t>
            </a:r>
            <a:endParaRPr lang="en-US" sz="2800">
              <a:cs typeface="Times New Roman" pitchFamily="18" charset="0"/>
            </a:endParaRPr>
          </a:p>
        </p:txBody>
      </p:sp>
      <p:sp>
        <p:nvSpPr>
          <p:cNvPr id="50184" name="Rectangle 8"/>
          <p:cNvSpPr>
            <a:spLocks noChangeArrowheads="1"/>
          </p:cNvSpPr>
          <p:nvPr/>
        </p:nvSpPr>
        <p:spPr bwMode="auto">
          <a:xfrm>
            <a:off x="0" y="6248400"/>
            <a:ext cx="5638800" cy="244475"/>
          </a:xfrm>
          <a:prstGeom prst="rect">
            <a:avLst/>
          </a:prstGeom>
          <a:noFill/>
          <a:ln w="9525">
            <a:noFill/>
            <a:miter lim="800000"/>
            <a:headEnd/>
            <a:tailEnd/>
          </a:ln>
          <a:effectLst/>
        </p:spPr>
        <p:txBody>
          <a:bodyPr>
            <a:spAutoFit/>
          </a:bodyPr>
          <a:lstStyle/>
          <a:p>
            <a:pPr eaLnBrk="1" hangingPunct="1">
              <a:defRPr/>
            </a:pPr>
            <a:endParaRPr lang="en-US" sz="1000">
              <a:effectLst>
                <a:outerShdw blurRad="38100" dist="38100" dir="2700000" algn="tl">
                  <a:srgbClr val="000000"/>
                </a:outerShdw>
              </a:effectLst>
              <a:latin typeface="Arial" pitchFamily="34" charset="0"/>
              <a:ea typeface="+mn-ea"/>
            </a:endParaRPr>
          </a:p>
        </p:txBody>
      </p:sp>
      <p:sp>
        <p:nvSpPr>
          <p:cNvPr id="6" name="Content Placeholder 5"/>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8" name="Rectangle 4"/>
          <p:cNvSpPr>
            <a:spLocks noGrp="1" noChangeArrowheads="1"/>
          </p:cNvSpPr>
          <p:nvPr>
            <p:ph type="title"/>
          </p:nvPr>
        </p:nvSpPr>
        <p:spPr>
          <a:xfrm>
            <a:off x="0" y="0"/>
            <a:ext cx="9144000" cy="990600"/>
          </a:xfrm>
        </p:spPr>
        <p:txBody>
          <a:bodyPr/>
          <a:lstStyle/>
          <a:p>
            <a:pPr eaLnBrk="1" hangingPunct="1"/>
            <a:r>
              <a:rPr lang="en-US" smtClean="0"/>
              <a:t>Les feuilles sèches </a:t>
            </a:r>
            <a:br>
              <a:rPr lang="en-US" smtClean="0"/>
            </a:br>
            <a:r>
              <a:rPr lang="en-US" sz="2400" smtClean="0"/>
              <a:t>(Avec la permision de Smithsonian</a:t>
            </a:r>
            <a:r>
              <a:rPr lang="ja-JP" altLang="en-US" sz="2400" smtClean="0"/>
              <a:t>’</a:t>
            </a:r>
            <a:r>
              <a:rPr lang="en-US" altLang="ja-JP" sz="2400" smtClean="0"/>
              <a:t>s National Zoo)</a:t>
            </a:r>
            <a:endParaRPr lang="en-US" sz="2400" smtClean="0"/>
          </a:p>
        </p:txBody>
      </p:sp>
      <p:pic>
        <p:nvPicPr>
          <p:cNvPr id="168962" name="Picture 6"/>
          <p:cNvPicPr>
            <a:picLocks noChangeAspect="1" noChangeArrowheads="1"/>
          </p:cNvPicPr>
          <p:nvPr/>
        </p:nvPicPr>
        <p:blipFill>
          <a:blip r:embed="rId2" cstate="email"/>
          <a:srcRect/>
          <a:stretch>
            <a:fillRect/>
          </a:stretch>
        </p:blipFill>
        <p:spPr bwMode="auto">
          <a:xfrm>
            <a:off x="304800" y="1057275"/>
            <a:ext cx="8610600" cy="5724525"/>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2" name="Rectangle 4"/>
          <p:cNvSpPr>
            <a:spLocks noGrp="1" noChangeArrowheads="1"/>
          </p:cNvSpPr>
          <p:nvPr>
            <p:ph type="title"/>
          </p:nvPr>
        </p:nvSpPr>
        <p:spPr>
          <a:xfrm>
            <a:off x="0" y="152400"/>
            <a:ext cx="9144000" cy="762000"/>
          </a:xfrm>
        </p:spPr>
        <p:txBody>
          <a:bodyPr/>
          <a:lstStyle/>
          <a:p>
            <a:pPr eaLnBrk="1" hangingPunct="1"/>
            <a:r>
              <a:rPr lang="en-US" smtClean="0"/>
              <a:t>Les feuilles sèches </a:t>
            </a:r>
            <a:br>
              <a:rPr lang="en-US" smtClean="0"/>
            </a:br>
            <a:r>
              <a:rPr lang="en-US" sz="2400" smtClean="0"/>
              <a:t>(Avec la permision de Smithsonian</a:t>
            </a:r>
            <a:r>
              <a:rPr lang="ja-JP" altLang="en-US" sz="2400" smtClean="0"/>
              <a:t>’</a:t>
            </a:r>
            <a:r>
              <a:rPr lang="en-US" altLang="ja-JP" sz="2400" smtClean="0"/>
              <a:t>s National Zoo)</a:t>
            </a:r>
            <a:endParaRPr lang="en-US" sz="2400" smtClean="0"/>
          </a:p>
        </p:txBody>
      </p:sp>
      <p:pic>
        <p:nvPicPr>
          <p:cNvPr id="169986" name="Picture 6"/>
          <p:cNvPicPr>
            <a:picLocks noChangeAspect="1" noChangeArrowheads="1"/>
          </p:cNvPicPr>
          <p:nvPr/>
        </p:nvPicPr>
        <p:blipFill>
          <a:blip r:embed="rId2" cstate="email"/>
          <a:srcRect/>
          <a:stretch>
            <a:fillRect/>
          </a:stretch>
        </p:blipFill>
        <p:spPr bwMode="auto">
          <a:xfrm>
            <a:off x="228600" y="1082675"/>
            <a:ext cx="8686800" cy="5775325"/>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Rectangle 4"/>
          <p:cNvSpPr>
            <a:spLocks noGrp="1" noChangeArrowheads="1"/>
          </p:cNvSpPr>
          <p:nvPr>
            <p:ph type="title"/>
          </p:nvPr>
        </p:nvSpPr>
        <p:spPr>
          <a:xfrm>
            <a:off x="0" y="0"/>
            <a:ext cx="9144000" cy="914400"/>
          </a:xfrm>
        </p:spPr>
        <p:txBody>
          <a:bodyPr/>
          <a:lstStyle/>
          <a:p>
            <a:pPr eaLnBrk="1" hangingPunct="1"/>
            <a:r>
              <a:rPr lang="en-US" smtClean="0"/>
              <a:t>Les feuilles sèches </a:t>
            </a:r>
            <a:br>
              <a:rPr lang="en-US" smtClean="0"/>
            </a:br>
            <a:r>
              <a:rPr lang="en-US" sz="2400" smtClean="0"/>
              <a:t>(Avec la permision de Smithsonian</a:t>
            </a:r>
            <a:r>
              <a:rPr lang="ja-JP" altLang="en-US" sz="2400" smtClean="0"/>
              <a:t>’</a:t>
            </a:r>
            <a:r>
              <a:rPr lang="en-US" altLang="ja-JP" sz="2400" smtClean="0"/>
              <a:t>s National Zoo)</a:t>
            </a:r>
            <a:endParaRPr lang="en-US" sz="2400" smtClean="0"/>
          </a:p>
        </p:txBody>
      </p:sp>
      <p:pic>
        <p:nvPicPr>
          <p:cNvPr id="171010" name="Picture 6"/>
          <p:cNvPicPr>
            <a:picLocks noChangeAspect="1" noChangeArrowheads="1"/>
          </p:cNvPicPr>
          <p:nvPr/>
        </p:nvPicPr>
        <p:blipFill>
          <a:blip r:embed="rId2" cstate="email"/>
          <a:srcRect/>
          <a:stretch>
            <a:fillRect/>
          </a:stretch>
        </p:blipFill>
        <p:spPr bwMode="auto">
          <a:xfrm>
            <a:off x="304800" y="1028700"/>
            <a:ext cx="8610600" cy="5724525"/>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6" name="Rectangle 6"/>
          <p:cNvSpPr>
            <a:spLocks noChangeArrowheads="1"/>
          </p:cNvSpPr>
          <p:nvPr/>
        </p:nvSpPr>
        <p:spPr bwMode="auto">
          <a:xfrm>
            <a:off x="5334000" y="6553200"/>
            <a:ext cx="3810000" cy="274638"/>
          </a:xfrm>
          <a:prstGeom prst="rect">
            <a:avLst/>
          </a:prstGeom>
          <a:noFill/>
          <a:ln w="9525">
            <a:noFill/>
            <a:miter lim="800000"/>
            <a:headEnd/>
            <a:tailEnd/>
          </a:ln>
          <a:effectLst/>
        </p:spPr>
        <p:txBody>
          <a:bodyPr>
            <a:spAutoFit/>
          </a:bodyPr>
          <a:lstStyle/>
          <a:p>
            <a:r>
              <a:rPr lang="en-US" sz="1200" b="1">
                <a:solidFill>
                  <a:schemeClr val="tx2"/>
                </a:solidFill>
                <a:effectLst>
                  <a:outerShdw blurRad="38100" dist="38100" dir="2700000" algn="tl">
                    <a:srgbClr val="000000"/>
                  </a:outerShdw>
                </a:effectLst>
              </a:rPr>
              <a:t>Dry leaves  Courtesy of  Smithsonian</a:t>
            </a:r>
            <a:r>
              <a:rPr lang="ja-JP" altLang="en-US" sz="1200" b="1">
                <a:solidFill>
                  <a:schemeClr val="tx2"/>
                </a:solidFill>
                <a:effectLst>
                  <a:outerShdw blurRad="38100" dist="38100" dir="2700000" algn="tl">
                    <a:srgbClr val="000000"/>
                  </a:outerShdw>
                </a:effectLst>
              </a:rPr>
              <a:t>’</a:t>
            </a:r>
            <a:r>
              <a:rPr lang="en-US" altLang="ja-JP" sz="1200" b="1">
                <a:solidFill>
                  <a:schemeClr val="tx2"/>
                </a:solidFill>
                <a:effectLst>
                  <a:outerShdw blurRad="38100" dist="38100" dir="2700000" algn="tl">
                    <a:srgbClr val="000000"/>
                  </a:outerShdw>
                </a:effectLst>
              </a:rPr>
              <a:t>s National Zoo</a:t>
            </a:r>
            <a:endParaRPr lang="en-US" sz="1200" b="1">
              <a:solidFill>
                <a:schemeClr val="tx2"/>
              </a:solidFill>
              <a:effectLst>
                <a:outerShdw blurRad="38100" dist="38100" dir="2700000" algn="tl">
                  <a:srgbClr val="000000"/>
                </a:outerShdw>
              </a:effectLst>
            </a:endParaRPr>
          </a:p>
        </p:txBody>
      </p:sp>
      <p:sp>
        <p:nvSpPr>
          <p:cNvPr id="168967" name="Rectangle 7"/>
          <p:cNvSpPr>
            <a:spLocks noChangeArrowheads="1"/>
          </p:cNvSpPr>
          <p:nvPr/>
        </p:nvSpPr>
        <p:spPr bwMode="auto">
          <a:xfrm>
            <a:off x="0" y="0"/>
            <a:ext cx="9144000" cy="1555750"/>
          </a:xfrm>
          <a:prstGeom prst="rect">
            <a:avLst/>
          </a:prstGeom>
          <a:noFill/>
          <a:ln w="9525">
            <a:noFill/>
            <a:miter lim="800000"/>
            <a:headEnd/>
            <a:tailEnd/>
          </a:ln>
          <a:effectLst/>
        </p:spPr>
        <p:txBody>
          <a:bodyPr>
            <a:spAutoFit/>
          </a:bodyPr>
          <a:lstStyle/>
          <a:p>
            <a:pPr algn="ctr"/>
            <a:r>
              <a:rPr lang="en-US" sz="4800" b="1">
                <a:solidFill>
                  <a:srgbClr val="82FB57"/>
                </a:solidFill>
                <a:effectLst>
                  <a:outerShdw blurRad="38100" dist="38100" dir="2700000" algn="tl">
                    <a:srgbClr val="000000"/>
                  </a:outerShdw>
                </a:effectLst>
              </a:rPr>
              <a:t>The end!</a:t>
            </a:r>
            <a:br>
              <a:rPr lang="en-US" sz="4800" b="1">
                <a:solidFill>
                  <a:srgbClr val="82FB57"/>
                </a:solidFill>
                <a:effectLst>
                  <a:outerShdw blurRad="38100" dist="38100" dir="2700000" algn="tl">
                    <a:srgbClr val="000000"/>
                  </a:outerShdw>
                </a:effectLst>
              </a:rPr>
            </a:br>
            <a:r>
              <a:rPr lang="en-US" sz="4800" b="1">
                <a:solidFill>
                  <a:srgbClr val="82FB57"/>
                </a:solidFill>
                <a:effectLst>
                  <a:outerShdw blurRad="38100" dist="38100" dir="2700000" algn="tl">
                    <a:srgbClr val="000000"/>
                  </a:outerShdw>
                </a:effectLst>
              </a:rPr>
              <a:t>Or, maybe a new beginning?</a:t>
            </a:r>
          </a:p>
        </p:txBody>
      </p:sp>
      <p:pic>
        <p:nvPicPr>
          <p:cNvPr id="172035" name="Picture 8"/>
          <p:cNvPicPr>
            <a:picLocks noChangeAspect="1" noChangeArrowheads="1"/>
          </p:cNvPicPr>
          <p:nvPr/>
        </p:nvPicPr>
        <p:blipFill>
          <a:blip r:embed="rId2" cstate="email"/>
          <a:srcRect/>
          <a:stretch>
            <a:fillRect/>
          </a:stretch>
        </p:blipFill>
        <p:spPr bwMode="auto">
          <a:xfrm>
            <a:off x="0" y="-55563"/>
            <a:ext cx="9144000" cy="6913563"/>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p:txBody>
          <a:bodyPr/>
          <a:lstStyle/>
          <a:p>
            <a:pPr eaLnBrk="1" hangingPunct="1"/>
            <a:r>
              <a:rPr lang="en-US" sz="5400" smtClean="0"/>
              <a:t>Accusé de réception</a:t>
            </a:r>
          </a:p>
        </p:txBody>
      </p:sp>
      <p:sp>
        <p:nvSpPr>
          <p:cNvPr id="454659" name="Rectangle 3"/>
          <p:cNvSpPr>
            <a:spLocks noGrp="1" noChangeArrowheads="1"/>
          </p:cNvSpPr>
          <p:nvPr>
            <p:ph type="body" idx="1"/>
          </p:nvPr>
        </p:nvSpPr>
        <p:spPr>
          <a:xfrm>
            <a:off x="228600" y="1600200"/>
            <a:ext cx="8686800" cy="4530725"/>
          </a:xfrm>
        </p:spPr>
        <p:txBody>
          <a:bodyPr/>
          <a:lstStyle/>
          <a:p>
            <a:pPr eaLnBrk="1" hangingPunct="1">
              <a:buFont typeface="Wingdings" pitchFamily="2" charset="2"/>
              <a:buNone/>
            </a:pPr>
            <a:r>
              <a:rPr lang="en-US" sz="4800" b="1" smtClean="0">
                <a:solidFill>
                  <a:srgbClr val="00FFFF"/>
                </a:solidFill>
              </a:rPr>
              <a:t>Musique par Wally Hestermann</a:t>
            </a:r>
          </a:p>
          <a:p>
            <a:pPr eaLnBrk="1" hangingPunct="1">
              <a:buFont typeface="Wingdings" pitchFamily="2" charset="2"/>
              <a:buNone/>
            </a:pPr>
            <a:endParaRPr lang="en-US" b="1" smtClean="0">
              <a:solidFill>
                <a:srgbClr val="00FFFF"/>
              </a:solidFill>
            </a:endParaRPr>
          </a:p>
          <a:p>
            <a:pPr eaLnBrk="1" hangingPunct="1">
              <a:buFont typeface="Wingdings" pitchFamily="2" charset="2"/>
              <a:buNone/>
            </a:pPr>
            <a:r>
              <a:rPr lang="en-US" smtClean="0"/>
              <a:t>Un merci spécial à la gestion zoo de Phoenix et de tous les zoos impliqués pour soutenir l'enrichissement comportemental et pour tous les gardiens qui prennent le temps de fournir l'enrichissement approprié pour leurs animaux sur une base quotidienne.</a:t>
            </a:r>
          </a:p>
        </p:txBody>
      </p:sp>
    </p:spTree>
  </p:cSld>
  <p:clrMapOvr>
    <a:masterClrMapping/>
  </p:clrMapOvr>
  <p:transition advClick="0" advTm="4000"/>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457200" y="0"/>
            <a:ext cx="8229600" cy="838200"/>
          </a:xfrm>
        </p:spPr>
        <p:txBody>
          <a:bodyPr/>
          <a:lstStyle/>
          <a:p>
            <a:pPr eaLnBrk="1" hangingPunct="1"/>
            <a:r>
              <a:rPr lang="en-US" smtClean="0"/>
              <a:t>Références</a:t>
            </a:r>
          </a:p>
        </p:txBody>
      </p:sp>
      <p:sp>
        <p:nvSpPr>
          <p:cNvPr id="295940" name="Rectangle 4"/>
          <p:cNvSpPr>
            <a:spLocks noGrp="1" noChangeArrowheads="1"/>
          </p:cNvSpPr>
          <p:nvPr>
            <p:ph type="body" idx="1"/>
          </p:nvPr>
        </p:nvSpPr>
        <p:spPr>
          <a:xfrm>
            <a:off x="304800" y="990600"/>
            <a:ext cx="8686800" cy="5867400"/>
          </a:xfrm>
        </p:spPr>
        <p:txBody>
          <a:bodyPr/>
          <a:lstStyle/>
          <a:p>
            <a:pPr eaLnBrk="1" hangingPunct="1">
              <a:lnSpc>
                <a:spcPct val="80000"/>
              </a:lnSpc>
              <a:buFont typeface="Wingdings" charset="0"/>
              <a:buNone/>
              <a:defRPr/>
            </a:pPr>
            <a:r>
              <a:rPr lang="en-US" sz="2200" b="1">
                <a:ea typeface="ＭＳ Ｐゴシック" charset="0"/>
                <a:cs typeface="ＭＳ Ｐゴシック" charset="0"/>
              </a:rPr>
              <a:t>Bayne K, Dexter S.L, Mainzer H, McCully C, Campbell G, Yamada F. (1992): The use of artificial turf as a foraging substrate for individually housed rhesus monkeys </a:t>
            </a:r>
            <a:r>
              <a:rPr lang="en-US" sz="2200" b="1" i="1">
                <a:ea typeface="ＭＳ Ｐゴシック" charset="0"/>
                <a:cs typeface="ＭＳ Ｐゴシック" charset="0"/>
              </a:rPr>
              <a:t>(Macaca mulatta).</a:t>
            </a:r>
            <a:r>
              <a:rPr lang="en-US" sz="2200" b="1">
                <a:ea typeface="ＭＳ Ｐゴシック" charset="0"/>
                <a:cs typeface="ＭＳ Ｐゴシック" charset="0"/>
              </a:rPr>
              <a:t> Animal Welfare 1, 39-53</a:t>
            </a:r>
          </a:p>
          <a:p>
            <a:pPr eaLnBrk="1" hangingPunct="1">
              <a:lnSpc>
                <a:spcPct val="80000"/>
              </a:lnSpc>
              <a:buFont typeface="Wingdings" charset="0"/>
              <a:buNone/>
              <a:defRPr/>
            </a:pPr>
            <a:r>
              <a:rPr lang="en-US" sz="2200" b="1">
                <a:ea typeface="ＭＳ Ｐゴシック" charset="0"/>
                <a:cs typeface="ＭＳ Ｐゴシック" charset="0"/>
              </a:rPr>
              <a:t>Chamove, A. S., Anderson, J. R., Morgan-Jones, Susan C., Jones, Susan P. (1982): Deep woodchip litter: Hygiene, feeding, and behavioral enhancement in eight primate species. International Journal for the Study of Animal Problems, Vol 3(4), 308-318. </a:t>
            </a:r>
          </a:p>
          <a:p>
            <a:pPr eaLnBrk="1" hangingPunct="1">
              <a:lnSpc>
                <a:spcPct val="80000"/>
              </a:lnSpc>
              <a:buFont typeface="Wingdings" charset="0"/>
              <a:buNone/>
              <a:defRPr/>
            </a:pPr>
            <a:r>
              <a:rPr lang="en-US" sz="2200" b="1">
                <a:ea typeface="ＭＳ Ｐゴシック" charset="0"/>
                <a:cs typeface="ＭＳ Ｐゴシック" charset="0"/>
              </a:rPr>
              <a:t>Hartshorne. S. (2006): An evolutionary perspective of grooming as an occupation. Journal of Occupational Science, Vol 13, No 2, 126-133</a:t>
            </a:r>
          </a:p>
          <a:p>
            <a:pPr eaLnBrk="1" hangingPunct="1">
              <a:lnSpc>
                <a:spcPct val="80000"/>
              </a:lnSpc>
              <a:buFont typeface="Wingdings" charset="0"/>
              <a:buNone/>
              <a:defRPr/>
            </a:pPr>
            <a:r>
              <a:rPr lang="en-US" sz="2200" b="1">
                <a:ea typeface="ＭＳ Ｐゴシック" charset="0"/>
                <a:cs typeface="ＭＳ Ｐゴシック" charset="0"/>
              </a:rPr>
              <a:t>Hughes, B.O. (1976);Preference decisions of domestic hens for wire or litter floors Applied Animal Ethology, Vol 2, Issue 2: 155-165</a:t>
            </a:r>
          </a:p>
          <a:p>
            <a:pPr eaLnBrk="1" hangingPunct="1">
              <a:lnSpc>
                <a:spcPct val="80000"/>
              </a:lnSpc>
              <a:buFont typeface="Wingdings" charset="0"/>
              <a:buNone/>
              <a:defRPr/>
            </a:pPr>
            <a:r>
              <a:rPr lang="en-US" sz="2200" b="1">
                <a:ea typeface="ＭＳ Ｐゴシック" charset="0"/>
                <a:cs typeface="ＭＳ Ｐゴシック" charset="0"/>
              </a:rPr>
              <a:t>Ludes, E., Anderson, J.R. (1996): Comparison of the behaviour of captive white-faced capuchin monkeys (Cebus capucinus) in the presence of four kinds of deep litter. Applied Animal Behaviour Science 49, 293-303</a:t>
            </a:r>
          </a:p>
          <a:p>
            <a:pPr eaLnBrk="1" hangingPunct="1">
              <a:lnSpc>
                <a:spcPct val="80000"/>
              </a:lnSpc>
              <a:buFont typeface="Wingdings" charset="0"/>
              <a:buNone/>
              <a:defRPr/>
            </a:pPr>
            <a:r>
              <a:rPr lang="en-US" sz="2200" b="1">
                <a:ea typeface="ＭＳ Ｐゴシック" charset="0"/>
                <a:cs typeface="ＭＳ Ｐゴシック" charset="0"/>
              </a:rPr>
              <a:t>Lutz, C. K., Novak, M. A. (1995): Use of foraging racks and shavings as enrichment tools for groups of rhesus monkeys (</a:t>
            </a:r>
            <a:r>
              <a:rPr lang="en-US" sz="2200" b="1" i="1">
                <a:ea typeface="ＭＳ Ｐゴシック" charset="0"/>
                <a:cs typeface="ＭＳ Ｐゴシック" charset="0"/>
              </a:rPr>
              <a:t>Macaca mulatta</a:t>
            </a:r>
            <a:r>
              <a:rPr lang="en-US" sz="2200" b="1">
                <a:ea typeface="ＭＳ Ｐゴシック" charset="0"/>
                <a:cs typeface="ＭＳ Ｐゴシック" charset="0"/>
              </a:rPr>
              <a:t>). Zoo Biology Vol. 14, Issue 5: 463-474.</a:t>
            </a:r>
          </a:p>
          <a:p>
            <a:pPr eaLnBrk="1" hangingPunct="1">
              <a:lnSpc>
                <a:spcPct val="80000"/>
              </a:lnSpc>
              <a:buFont typeface="Wingdings" charset="0"/>
              <a:buNone/>
              <a:defRPr/>
            </a:pPr>
            <a:endParaRPr lang="en-US" sz="2200" b="1">
              <a:ea typeface="ＭＳ Ｐゴシック" charset="0"/>
              <a:cs typeface="ＭＳ Ｐゴシック" charset="0"/>
            </a:endParaRPr>
          </a:p>
          <a:p>
            <a:pPr eaLnBrk="1" hangingPunct="1">
              <a:lnSpc>
                <a:spcPct val="80000"/>
              </a:lnSpc>
              <a:buFont typeface="Wingdings" charset="0"/>
              <a:buNone/>
              <a:defRPr/>
            </a:pPr>
            <a:endParaRPr lang="en-US" sz="2000" b="1">
              <a:ea typeface="ＭＳ Ｐゴシック" charset="0"/>
              <a:cs typeface="ＭＳ Ｐゴシック" charset="0"/>
            </a:endParaRPr>
          </a:p>
          <a:p>
            <a:pPr eaLnBrk="1" hangingPunct="1">
              <a:lnSpc>
                <a:spcPct val="80000"/>
              </a:lnSpc>
              <a:buFont typeface="Wingdings" charset="0"/>
              <a:buChar char="n"/>
              <a:defRPr/>
            </a:pPr>
            <a:endParaRPr lang="en-US" sz="2000">
              <a:ea typeface="ＭＳ Ｐゴシック" charset="0"/>
              <a:cs typeface="ＭＳ Ｐゴシック" charset="0"/>
            </a:endParaRPr>
          </a:p>
        </p:txBody>
      </p:sp>
    </p:spTree>
  </p:cSld>
  <p:clrMapOvr>
    <a:masterClrMapping/>
  </p:clrMapOvr>
  <p:transition advClick="0" advTm="4000"/>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5" name="Rectangle 3"/>
          <p:cNvSpPr>
            <a:spLocks noGrp="1" noChangeArrowheads="1"/>
          </p:cNvSpPr>
          <p:nvPr>
            <p:ph type="body" idx="1"/>
          </p:nvPr>
        </p:nvSpPr>
        <p:spPr>
          <a:xfrm>
            <a:off x="457200" y="0"/>
            <a:ext cx="8229600" cy="6858000"/>
          </a:xfrm>
        </p:spPr>
        <p:txBody>
          <a:bodyPr/>
          <a:lstStyle/>
          <a:p>
            <a:pPr eaLnBrk="1" hangingPunct="1">
              <a:lnSpc>
                <a:spcPct val="80000"/>
              </a:lnSpc>
              <a:buFont typeface="Wingdings" pitchFamily="2" charset="2"/>
              <a:buNone/>
            </a:pPr>
            <a:endParaRPr lang="en-US" sz="3600" smtClean="0"/>
          </a:p>
          <a:p>
            <a:pPr eaLnBrk="1" hangingPunct="1">
              <a:lnSpc>
                <a:spcPct val="80000"/>
              </a:lnSpc>
              <a:buFont typeface="Wingdings" pitchFamily="2" charset="2"/>
              <a:buNone/>
            </a:pPr>
            <a:r>
              <a:rPr lang="en-US" sz="2000" smtClean="0"/>
              <a:t>McKenzie, S.M, Chamove, A.S., Feistner, A. T. C. (2005): Floor-coverings and hanging screens alter arboreal monkey behavior. Zoo Biology Vol. 5, Issue 4: 339-348</a:t>
            </a:r>
          </a:p>
          <a:p>
            <a:pPr eaLnBrk="1" hangingPunct="1">
              <a:lnSpc>
                <a:spcPct val="80000"/>
              </a:lnSpc>
              <a:buFont typeface="Wingdings" pitchFamily="2" charset="2"/>
              <a:buNone/>
            </a:pPr>
            <a:r>
              <a:rPr lang="en-US" sz="2000" smtClean="0"/>
              <a:t>Meller, C. L, Croney, C.C., Shepherdson, D. </a:t>
            </a:r>
            <a:r>
              <a:rPr lang="en-US" sz="2000" smtClean="0">
                <a:effectLst/>
              </a:rPr>
              <a:t> (</a:t>
            </a:r>
            <a:r>
              <a:rPr lang="en-US" sz="2000" smtClean="0"/>
              <a:t>2007):Effects of rubberized flooring on Asian elephant behavior in captivity . Zoo Biology Vol. 26, Issue 1: 51-61.</a:t>
            </a:r>
          </a:p>
          <a:p>
            <a:pPr eaLnBrk="1" hangingPunct="1">
              <a:lnSpc>
                <a:spcPct val="80000"/>
              </a:lnSpc>
              <a:buFont typeface="Wingdings" pitchFamily="2" charset="2"/>
              <a:buNone/>
            </a:pPr>
            <a:r>
              <a:rPr lang="en-US" sz="2000" smtClean="0"/>
              <a:t>Neale, D. Egg Laying Hens, Animals Asia Foundation.</a:t>
            </a:r>
            <a:r>
              <a:rPr lang="en-US" sz="1800" smtClean="0"/>
              <a:t> </a:t>
            </a:r>
            <a:r>
              <a:rPr lang="en-US" sz="800" smtClean="0"/>
              <a:t>http://www.google.com/imgres?imgurl=http://www.spca.org.hk/welfare/images/campaigns/Chicken%2520in%2520cage%2520RSPCA.jpg&amp;imgrefurl=http://www.spca.org.hk/welfare/eng/chicken_welfare.html&amp;usg=__6CYiwtsD_3Nug7hDPJRGdUuJ5xw=&amp;h=424&amp;w=640&amp;sz=84&amp;hl=en&amp;start=16&amp;zoom=1&amp;um=1&amp;itbs=1&amp;tbnid=z2UTzhKjhdRK3M:&amp;tbnh=91&amp;tbnw=137&amp;prev=/search%3Fq%3Dbattery%2Bflooring%2Bfor%2Bchickens%26um%3D1%26hl%3Den%26sa%3DN%26biw%3D1004%26bih%3D637%26tbm%3Disch&amp;ei=yVI5TsPaLcnUgQfR0rnPBg</a:t>
            </a:r>
            <a:endParaRPr lang="en-US" sz="1800" smtClean="0"/>
          </a:p>
          <a:p>
            <a:pPr eaLnBrk="1" hangingPunct="1">
              <a:lnSpc>
                <a:spcPct val="80000"/>
              </a:lnSpc>
              <a:buFont typeface="Wingdings" pitchFamily="2" charset="2"/>
              <a:buNone/>
            </a:pPr>
            <a:r>
              <a:rPr lang="en-US" sz="2000" smtClean="0"/>
              <a:t>Roocroft, A. (2009): Indoors natural substrates for elephants &amp; medical issues associated with hard surfaces, Special Dedicated Issue of Animal Keepers Forum, April/May, Vol 36:210</a:t>
            </a:r>
          </a:p>
          <a:p>
            <a:pPr eaLnBrk="1" hangingPunct="1">
              <a:lnSpc>
                <a:spcPct val="80000"/>
              </a:lnSpc>
              <a:buFont typeface="Wingdings" pitchFamily="2" charset="2"/>
              <a:buNone/>
            </a:pPr>
            <a:r>
              <a:rPr lang="en-US" sz="2000" smtClean="0"/>
              <a:t>Tripp, J.K. (1985): Increasing activity in captive orangutans: Provision of manipulable and edible materials, Zoo Biology Vol. 4, Issue 3: 225-234</a:t>
            </a:r>
          </a:p>
          <a:p>
            <a:pPr eaLnBrk="1" hangingPunct="1">
              <a:lnSpc>
                <a:spcPct val="80000"/>
              </a:lnSpc>
              <a:buFont typeface="Wingdings" pitchFamily="2" charset="2"/>
              <a:buNone/>
            </a:pPr>
            <a:r>
              <a:rPr lang="en-US" sz="2000" smtClean="0"/>
              <a:t>Westergaard1, G.C., Fragaszy, D.M. (1985): Effects of manipulatable objects on the activity of captive capuchin monkeys (</a:t>
            </a:r>
            <a:r>
              <a:rPr lang="en-US" sz="2000" i="1" smtClean="0"/>
              <a:t>Cebus apella</a:t>
            </a:r>
            <a:r>
              <a:rPr lang="en-US" sz="2000" smtClean="0"/>
              <a:t>). Zoo Biology Vol. 4, Issue 4: 317-327.</a:t>
            </a:r>
          </a:p>
          <a:p>
            <a:pPr eaLnBrk="1" hangingPunct="1">
              <a:lnSpc>
                <a:spcPct val="80000"/>
              </a:lnSpc>
              <a:buFont typeface="Wingdings" pitchFamily="2" charset="2"/>
              <a:buNone/>
            </a:pPr>
            <a:r>
              <a:rPr lang="en-US" sz="2000" smtClean="0"/>
              <a:t>Wooster, D.S. (1997): Enrichment techniques for small felids at Woodland Park Zoo, Seattle. International Zoo Yb. 35: 208-212</a:t>
            </a:r>
          </a:p>
          <a:p>
            <a:pPr eaLnBrk="1" hangingPunct="1">
              <a:lnSpc>
                <a:spcPct val="80000"/>
              </a:lnSpc>
              <a:buFont typeface="Wingdings" pitchFamily="2" charset="2"/>
              <a:buNone/>
            </a:pPr>
            <a:endParaRPr lang="en-US" sz="1800" smtClean="0"/>
          </a:p>
          <a:p>
            <a:pPr eaLnBrk="1" hangingPunct="1">
              <a:lnSpc>
                <a:spcPct val="80000"/>
              </a:lnSpc>
              <a:buFont typeface="Wingdings" pitchFamily="2" charset="2"/>
              <a:buNone/>
            </a:pPr>
            <a:endParaRPr lang="en-US" sz="1800" smtClean="0"/>
          </a:p>
          <a:p>
            <a:pPr eaLnBrk="1" hangingPunct="1">
              <a:lnSpc>
                <a:spcPct val="80000"/>
              </a:lnSpc>
              <a:buFont typeface="Wingdings" pitchFamily="2" charset="2"/>
              <a:buNone/>
            </a:pPr>
            <a:endParaRPr lang="en-US" sz="3600" smtClean="0"/>
          </a:p>
          <a:p>
            <a:pPr eaLnBrk="1" hangingPunct="1">
              <a:lnSpc>
                <a:spcPct val="80000"/>
              </a:lnSpc>
            </a:pPr>
            <a:endParaRPr lang="en-US" sz="2800" smtClean="0"/>
          </a:p>
        </p:txBody>
      </p:sp>
    </p:spTree>
  </p:cSld>
  <p:clrMapOvr>
    <a:masterClrMapping/>
  </p:clrMapOvr>
  <p:transition advClick="0" advTm="4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81000" y="-152400"/>
            <a:ext cx="8229600" cy="1143000"/>
          </a:xfrm>
        </p:spPr>
        <p:txBody>
          <a:bodyPr/>
          <a:lstStyle/>
          <a:p>
            <a:pPr eaLnBrk="1" hangingPunct="1"/>
            <a:r>
              <a:rPr lang="en-US" smtClean="0"/>
              <a:t>Pacing</a:t>
            </a:r>
          </a:p>
        </p:txBody>
      </p:sp>
      <p:sp>
        <p:nvSpPr>
          <p:cNvPr id="62467" name="Rectangle 3"/>
          <p:cNvSpPr>
            <a:spLocks noGrp="1" noChangeArrowheads="1"/>
          </p:cNvSpPr>
          <p:nvPr>
            <p:ph type="body" sz="half" idx="1"/>
          </p:nvPr>
        </p:nvSpPr>
        <p:spPr>
          <a:xfrm>
            <a:off x="0" y="685800"/>
            <a:ext cx="9144000" cy="1143000"/>
          </a:xfrm>
        </p:spPr>
        <p:txBody>
          <a:bodyPr/>
          <a:lstStyle/>
          <a:p>
            <a:pPr marL="0" indent="0" algn="ctr" eaLnBrk="1" hangingPunct="1">
              <a:buClr>
                <a:srgbClr val="0066FF"/>
              </a:buClr>
              <a:buFont typeface="Wingdings" pitchFamily="2" charset="2"/>
              <a:buNone/>
            </a:pPr>
            <a:r>
              <a:rPr lang="en-US" sz="2400" smtClean="0"/>
              <a:t> </a:t>
            </a:r>
            <a:r>
              <a:rPr lang="en-US" sz="2800" smtClean="0"/>
              <a:t>Mouvements répétitifs ambulatoires - traversant le même chemin au moins deux fois </a:t>
            </a:r>
            <a:r>
              <a:rPr lang="en-US" sz="2400" smtClean="0"/>
              <a:t>(Mellen, Haye, Shepherdson, 1998).</a:t>
            </a:r>
            <a:r>
              <a:rPr lang="en-US" sz="2000" smtClean="0"/>
              <a:t> </a:t>
            </a:r>
            <a:endParaRPr lang="en-US" sz="2400" smtClean="0"/>
          </a:p>
          <a:p>
            <a:pPr marL="0" indent="0" eaLnBrk="1" hangingPunct="1">
              <a:buClr>
                <a:srgbClr val="0066FF"/>
              </a:buClr>
              <a:buFont typeface="Wingdings" pitchFamily="2" charset="2"/>
              <a:buNone/>
            </a:pPr>
            <a:endParaRPr lang="en-US" sz="2400" smtClean="0"/>
          </a:p>
          <a:p>
            <a:pPr marL="0" indent="0" eaLnBrk="1" hangingPunct="1">
              <a:buClr>
                <a:srgbClr val="0066FF"/>
              </a:buClr>
              <a:buFont typeface="Wingdings" pitchFamily="2" charset="2"/>
              <a:buNone/>
            </a:pPr>
            <a:endParaRPr lang="en-US" sz="2400" smtClean="0"/>
          </a:p>
          <a:p>
            <a:pPr marL="0" indent="0" eaLnBrk="1" hangingPunct="1">
              <a:buClr>
                <a:srgbClr val="0066FF"/>
              </a:buClr>
              <a:buFont typeface="Wingdings" pitchFamily="2" charset="2"/>
              <a:buNone/>
            </a:pPr>
            <a:endParaRPr lang="en-US" sz="2400" smtClean="0"/>
          </a:p>
          <a:p>
            <a:pPr marL="0" indent="0" eaLnBrk="1" hangingPunct="1">
              <a:buClr>
                <a:srgbClr val="0066FF"/>
              </a:buClr>
              <a:buFont typeface="Wingdings" pitchFamily="2" charset="2"/>
              <a:buNone/>
            </a:pPr>
            <a:endParaRPr lang="en-US" sz="2400" smtClean="0"/>
          </a:p>
          <a:p>
            <a:pPr marL="0" indent="0" eaLnBrk="1" hangingPunct="1">
              <a:buClr>
                <a:srgbClr val="0066FF"/>
              </a:buClr>
              <a:buFont typeface="Wingdings" pitchFamily="2" charset="2"/>
              <a:buNone/>
            </a:pPr>
            <a:endParaRPr lang="en-US" sz="2400" smtClean="0"/>
          </a:p>
          <a:p>
            <a:pPr marL="0" indent="0" eaLnBrk="1" hangingPunct="1">
              <a:buClr>
                <a:srgbClr val="0066FF"/>
              </a:buClr>
              <a:buFont typeface="Wingdings" pitchFamily="2" charset="2"/>
              <a:buNone/>
            </a:pPr>
            <a:endParaRPr lang="en-US" sz="2400" smtClean="0"/>
          </a:p>
          <a:p>
            <a:pPr marL="0" indent="0" eaLnBrk="1" hangingPunct="1">
              <a:buFont typeface="Wingdings" pitchFamily="2" charset="2"/>
              <a:buNone/>
            </a:pPr>
            <a:endParaRPr lang="en-US" sz="1200" smtClean="0">
              <a:effectLst/>
            </a:endParaRPr>
          </a:p>
          <a:p>
            <a:pPr marL="0" indent="0" eaLnBrk="1" hangingPunct="1">
              <a:buFont typeface="Wingdings" pitchFamily="2" charset="2"/>
              <a:buNone/>
            </a:pPr>
            <a:endParaRPr lang="en-US" sz="1200" smtClean="0">
              <a:effectLst/>
            </a:endParaRPr>
          </a:p>
          <a:p>
            <a:pPr marL="0" indent="0" eaLnBrk="1" hangingPunct="1">
              <a:buFont typeface="Wingdings" pitchFamily="2" charset="2"/>
              <a:buNone/>
            </a:pPr>
            <a:endParaRPr lang="en-US" sz="2400" smtClean="0"/>
          </a:p>
        </p:txBody>
      </p:sp>
      <p:sp>
        <p:nvSpPr>
          <p:cNvPr id="40964" name="Rectangle 5"/>
          <p:cNvSpPr>
            <a:spLocks noChangeArrowheads="1"/>
          </p:cNvSpPr>
          <p:nvPr/>
        </p:nvSpPr>
        <p:spPr bwMode="auto">
          <a:xfrm>
            <a:off x="1676400" y="5943600"/>
            <a:ext cx="7467600" cy="336550"/>
          </a:xfrm>
          <a:prstGeom prst="rect">
            <a:avLst/>
          </a:prstGeom>
          <a:noFill/>
          <a:ln w="9525">
            <a:noFill/>
            <a:miter lim="800000"/>
            <a:headEnd/>
            <a:tailEnd/>
          </a:ln>
        </p:spPr>
        <p:txBody>
          <a:bodyPr>
            <a:spAutoFit/>
          </a:bodyPr>
          <a:lstStyle/>
          <a:p>
            <a:pPr algn="ctr" eaLnBrk="1" hangingPunct="1"/>
            <a:endParaRPr lang="fr-FR" sz="1600">
              <a:latin typeface="Garamond" pitchFamily="18" charset="0"/>
            </a:endParaRPr>
          </a:p>
        </p:txBody>
      </p:sp>
      <p:sp>
        <p:nvSpPr>
          <p:cNvPr id="6" name="Content Placeholder 5"/>
          <p:cNvSpPr>
            <a:spLocks noGrp="1"/>
          </p:cNvSpPr>
          <p:nvPr>
            <p:ph sz="half" idx="2"/>
          </p:nvPr>
        </p:nvSpPr>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a:xfrm>
            <a:off x="457200" y="0"/>
            <a:ext cx="8229600" cy="762000"/>
          </a:xfrm>
        </p:spPr>
        <p:txBody>
          <a:bodyPr/>
          <a:lstStyle/>
          <a:p>
            <a:pPr eaLnBrk="1" hangingPunct="1"/>
            <a:r>
              <a:rPr lang="en-US" smtClean="0"/>
              <a:t>Oscillation</a:t>
            </a:r>
          </a:p>
        </p:txBody>
      </p:sp>
      <p:sp>
        <p:nvSpPr>
          <p:cNvPr id="351240" name="Rectangle 8"/>
          <p:cNvSpPr>
            <a:spLocks noChangeArrowheads="1"/>
          </p:cNvSpPr>
          <p:nvPr/>
        </p:nvSpPr>
        <p:spPr bwMode="auto">
          <a:xfrm>
            <a:off x="5867400" y="6226175"/>
            <a:ext cx="2971800" cy="366713"/>
          </a:xfrm>
          <a:prstGeom prst="rect">
            <a:avLst/>
          </a:prstGeom>
          <a:noFill/>
          <a:ln w="9525">
            <a:noFill/>
            <a:miter lim="800000"/>
            <a:headEnd/>
            <a:tailEnd/>
          </a:ln>
          <a:effectLst/>
        </p:spPr>
        <p:txBody>
          <a:bodyPr>
            <a:spAutoFit/>
          </a:bodyPr>
          <a:lstStyle/>
          <a:p>
            <a:r>
              <a:rPr lang="en-US" b="1">
                <a:solidFill>
                  <a:schemeClr val="tx2"/>
                </a:solidFill>
                <a:effectLst>
                  <a:outerShdw blurRad="38100" dist="38100" dir="2700000" algn="tl">
                    <a:srgbClr val="000000"/>
                  </a:outerShdw>
                </a:effectLst>
              </a:rPr>
              <a:t>Courtesy of Alan Roocroft</a:t>
            </a:r>
          </a:p>
        </p:txBody>
      </p:sp>
      <p:sp>
        <p:nvSpPr>
          <p:cNvPr id="43011" name="Rectangle 9"/>
          <p:cNvSpPr>
            <a:spLocks noChangeArrowheads="1"/>
          </p:cNvSpPr>
          <p:nvPr/>
        </p:nvSpPr>
        <p:spPr bwMode="auto">
          <a:xfrm>
            <a:off x="304800" y="687388"/>
            <a:ext cx="8534400" cy="769937"/>
          </a:xfrm>
          <a:prstGeom prst="rect">
            <a:avLst/>
          </a:prstGeom>
          <a:noFill/>
          <a:ln w="9525">
            <a:noFill/>
            <a:miter lim="800000"/>
            <a:headEnd/>
            <a:tailEnd/>
          </a:ln>
        </p:spPr>
        <p:txBody>
          <a:bodyPr anchor="ctr">
            <a:spAutoFit/>
          </a:bodyPr>
          <a:lstStyle/>
          <a:p>
            <a:pPr algn="ctr" eaLnBrk="1" hangingPunct="1"/>
            <a:r>
              <a:rPr lang="en-US" sz="2200"/>
              <a:t>Déplacez-vous lentement ou rythmiquement  </a:t>
            </a:r>
          </a:p>
          <a:p>
            <a:pPr algn="ctr" eaLnBrk="1" hangingPunct="1"/>
            <a:r>
              <a:rPr lang="en-US" sz="2200"/>
              <a:t>en avant et en arrière ou d</a:t>
            </a:r>
            <a:r>
              <a:rPr lang="ja-JP" altLang="en-US" sz="2200"/>
              <a:t>’</a:t>
            </a:r>
            <a:r>
              <a:rPr lang="en-US" altLang="ja-JP" sz="2200"/>
              <a:t>un côté à un autre.</a:t>
            </a:r>
            <a:endParaRPr lang="en-US" sz="2200"/>
          </a:p>
        </p:txBody>
      </p:sp>
      <p:pic>
        <p:nvPicPr>
          <p:cNvPr id="43012" name="Picture 10"/>
          <p:cNvPicPr>
            <a:picLocks noChangeAspect="1" noChangeArrowheads="1"/>
          </p:cNvPicPr>
          <p:nvPr/>
        </p:nvPicPr>
        <p:blipFill>
          <a:blip r:embed="rId3" cstate="email"/>
          <a:srcRect/>
          <a:stretch>
            <a:fillRect/>
          </a:stretch>
        </p:blipFill>
        <p:spPr bwMode="auto">
          <a:xfrm>
            <a:off x="381000" y="1362075"/>
            <a:ext cx="8382000" cy="5495925"/>
          </a:xfrm>
          <a:prstGeom prst="rect">
            <a:avLst/>
          </a:prstGeom>
          <a:noFill/>
          <a:ln w="9525">
            <a:noFill/>
            <a:miter lim="800000"/>
            <a:headEnd/>
            <a:tailEnd/>
          </a:ln>
        </p:spPr>
      </p:pic>
      <p:sp>
        <p:nvSpPr>
          <p:cNvPr id="6" name="Rectangle 5"/>
          <p:cNvSpPr/>
          <p:nvPr/>
        </p:nvSpPr>
        <p:spPr>
          <a:xfrm>
            <a:off x="990600" y="6096000"/>
            <a:ext cx="2640531" cy="369332"/>
          </a:xfrm>
          <a:prstGeom prst="rect">
            <a:avLst/>
          </a:prstGeom>
        </p:spPr>
        <p:txBody>
          <a:bodyPr wrap="none">
            <a:spAutoFit/>
          </a:bodyPr>
          <a:lstStyle/>
          <a:p>
            <a:pPr eaLnBrk="1" hangingPunct="1"/>
            <a:r>
              <a:rPr lang="en-US" dirty="0" smtClean="0"/>
              <a:t>Courtesy of Alan </a:t>
            </a:r>
            <a:r>
              <a:rPr lang="en-US" dirty="0" err="1" smtClean="0"/>
              <a:t>Roocroft</a:t>
            </a:r>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277813"/>
            <a:ext cx="8229600" cy="788987"/>
          </a:xfrm>
        </p:spPr>
        <p:txBody>
          <a:bodyPr/>
          <a:lstStyle/>
          <a:p>
            <a:pPr eaLnBrk="1" hangingPunct="1">
              <a:defRPr/>
            </a:pPr>
            <a:r>
              <a:rPr lang="en-US">
                <a:ea typeface="ＭＳ Ｐゴシック" charset="0"/>
                <a:cs typeface="ＭＳ Ｐゴシック" charset="0"/>
              </a:rPr>
              <a:t>Auto-mutilation</a:t>
            </a:r>
            <a:endParaRPr lang="en-US" u="sng">
              <a:ea typeface="ＭＳ Ｐゴシック" charset="0"/>
              <a:cs typeface="ＭＳ Ｐゴシック" charset="0"/>
            </a:endParaRPr>
          </a:p>
        </p:txBody>
      </p:sp>
      <p:sp>
        <p:nvSpPr>
          <p:cNvPr id="5" name="TextBox 4"/>
          <p:cNvSpPr txBox="1"/>
          <p:nvPr/>
        </p:nvSpPr>
        <p:spPr>
          <a:xfrm>
            <a:off x="228600" y="1295400"/>
            <a:ext cx="3048000" cy="5262563"/>
          </a:xfrm>
          <a:prstGeom prst="rect">
            <a:avLst/>
          </a:prstGeom>
          <a:noFill/>
        </p:spPr>
        <p:txBody>
          <a:bodyPr>
            <a:spAutoFit/>
          </a:bodyPr>
          <a:lstStyle/>
          <a:p>
            <a:r>
              <a:rPr lang="en-US" sz="2400">
                <a:effectLst>
                  <a:outerShdw blurRad="38100" dist="38100" dir="2700000" algn="tl">
                    <a:srgbClr val="000000"/>
                  </a:outerShdw>
                </a:effectLst>
              </a:rPr>
              <a:t>Certaines personnes transforment un comportement normal comme le toilettage a un comportement de nettoyage excessif. Ce comportement soit une exagération de lécher, rongeant et grattant les parties du corps, ce qui peut causer des blessures graves (Meyer-Holzapfel, 1968).</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0"/>
            <a:ext cx="9144000" cy="762000"/>
          </a:xfrm>
        </p:spPr>
        <p:txBody>
          <a:bodyPr/>
          <a:lstStyle/>
          <a:p>
            <a:pPr eaLnBrk="1" hangingPunct="1"/>
            <a:r>
              <a:rPr lang="en-US" smtClean="0"/>
              <a:t>Indifférence </a:t>
            </a:r>
          </a:p>
        </p:txBody>
      </p:sp>
      <p:sp>
        <p:nvSpPr>
          <p:cNvPr id="55299" name="Rectangle 3"/>
          <p:cNvSpPr>
            <a:spLocks noGrp="1" noChangeArrowheads="1"/>
          </p:cNvSpPr>
          <p:nvPr>
            <p:ph type="body" sz="half" idx="1"/>
          </p:nvPr>
        </p:nvSpPr>
        <p:spPr>
          <a:xfrm>
            <a:off x="0" y="685800"/>
            <a:ext cx="9144000" cy="1524000"/>
          </a:xfrm>
        </p:spPr>
        <p:txBody>
          <a:bodyPr/>
          <a:lstStyle/>
          <a:p>
            <a:pPr algn="ctr" eaLnBrk="1" hangingPunct="1">
              <a:buClr>
                <a:srgbClr val="0066FF"/>
              </a:buClr>
              <a:buFont typeface="Wingdings" pitchFamily="2" charset="2"/>
              <a:buNone/>
            </a:pPr>
            <a:r>
              <a:rPr lang="en-US" sz="2200" smtClean="0"/>
              <a:t>    La séparation d</a:t>
            </a:r>
            <a:r>
              <a:rPr lang="ja-JP" altLang="en-US" sz="2200" smtClean="0"/>
              <a:t>’</a:t>
            </a:r>
            <a:r>
              <a:rPr lang="en-US" altLang="ja-JP" sz="2200" smtClean="0"/>
              <a:t>un compagnon ou d</a:t>
            </a:r>
            <a:r>
              <a:rPr lang="ja-JP" altLang="en-US" sz="2200" smtClean="0"/>
              <a:t>’</a:t>
            </a:r>
            <a:r>
              <a:rPr lang="en-US" altLang="ja-JP" sz="2200" smtClean="0"/>
              <a:t>une compagne à lequelle </a:t>
            </a:r>
          </a:p>
          <a:p>
            <a:pPr algn="ctr" eaLnBrk="1" hangingPunct="1">
              <a:buClr>
                <a:srgbClr val="0066FF"/>
              </a:buClr>
              <a:buFont typeface="Wingdings" pitchFamily="2" charset="2"/>
              <a:buNone/>
            </a:pPr>
            <a:r>
              <a:rPr lang="en-US" sz="2200" smtClean="0"/>
              <a:t>l</a:t>
            </a:r>
            <a:r>
              <a:rPr lang="ja-JP" altLang="en-US" sz="2200" smtClean="0"/>
              <a:t>’</a:t>
            </a:r>
            <a:r>
              <a:rPr lang="en-US" altLang="ja-JP" sz="2200" smtClean="0"/>
              <a:t>animal est fortement attaché peut évoquer un état d'apathie </a:t>
            </a:r>
          </a:p>
          <a:p>
            <a:pPr algn="ctr" eaLnBrk="1" hangingPunct="1">
              <a:buClr>
                <a:srgbClr val="0066FF"/>
              </a:buClr>
              <a:buFont typeface="Wingdings" pitchFamily="2" charset="2"/>
              <a:buNone/>
            </a:pPr>
            <a:r>
              <a:rPr lang="en-US" sz="2200" smtClean="0"/>
              <a:t>comparable à la dépression et le deuil de l'homme (Mayer-Holzapfel, 1968)</a:t>
            </a:r>
          </a:p>
        </p:txBody>
      </p:sp>
      <p:sp>
        <p:nvSpPr>
          <p:cNvPr id="47107" name="Rectangle 4"/>
          <p:cNvSpPr>
            <a:spLocks noChangeArrowheads="1"/>
          </p:cNvSpPr>
          <p:nvPr/>
        </p:nvSpPr>
        <p:spPr bwMode="auto">
          <a:xfrm>
            <a:off x="0" y="1790700"/>
            <a:ext cx="9144000" cy="0"/>
          </a:xfrm>
          <a:prstGeom prst="rect">
            <a:avLst/>
          </a:prstGeom>
          <a:noFill/>
          <a:ln w="9525">
            <a:noFill/>
            <a:miter lim="800000"/>
            <a:headEnd/>
            <a:tailEnd/>
          </a:ln>
        </p:spPr>
        <p:txBody>
          <a:bodyPr>
            <a:spAutoFit/>
          </a:bodyPr>
          <a:lstStyle/>
          <a:p>
            <a:endParaRPr lang="fr-FR"/>
          </a:p>
        </p:txBody>
      </p:sp>
      <p:sp>
        <p:nvSpPr>
          <p:cNvPr id="47109" name="Rectangle 11"/>
          <p:cNvSpPr>
            <a:spLocks noChangeArrowheads="1"/>
          </p:cNvSpPr>
          <p:nvPr/>
        </p:nvSpPr>
        <p:spPr bwMode="auto">
          <a:xfrm>
            <a:off x="0" y="3276600"/>
            <a:ext cx="9144000" cy="0"/>
          </a:xfrm>
          <a:prstGeom prst="rect">
            <a:avLst/>
          </a:prstGeom>
          <a:noFill/>
          <a:ln w="9525">
            <a:noFill/>
            <a:miter lim="800000"/>
            <a:headEnd/>
            <a:tailEnd/>
          </a:ln>
        </p:spPr>
        <p:txBody>
          <a:bodyPr>
            <a:spAutoFit/>
          </a:bodyPr>
          <a:lstStyle/>
          <a:p>
            <a:endParaRPr lang="fr-F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0"/>
            <a:ext cx="9144000" cy="1447800"/>
          </a:xfrm>
        </p:spPr>
        <p:txBody>
          <a:bodyPr/>
          <a:lstStyle/>
          <a:p>
            <a:pPr eaLnBrk="1" hangingPunct="1"/>
            <a:r>
              <a:rPr lang="en-US" smtClean="0"/>
              <a:t>Extreme Toilettage</a:t>
            </a:r>
            <a:br>
              <a:rPr lang="en-US" smtClean="0"/>
            </a:br>
            <a:r>
              <a:rPr lang="en-US" sz="2400" b="0" smtClean="0"/>
              <a:t>C</a:t>
            </a:r>
            <a:r>
              <a:rPr lang="ja-JP" altLang="en-US" sz="2400" b="0" smtClean="0"/>
              <a:t>’</a:t>
            </a:r>
            <a:r>
              <a:rPr lang="en-US" altLang="ja-JP" sz="2400" b="0" smtClean="0"/>
              <a:t>est une addiction aux soins et l'attention de la surface du corps</a:t>
            </a:r>
            <a:endParaRPr lang="en-US" smtClean="0"/>
          </a:p>
        </p:txBody>
      </p:sp>
      <p:sp>
        <p:nvSpPr>
          <p:cNvPr id="69636" name="Rectangle 4"/>
          <p:cNvSpPr>
            <a:spLocks noChangeArrowheads="1"/>
          </p:cNvSpPr>
          <p:nvPr/>
        </p:nvSpPr>
        <p:spPr bwMode="auto">
          <a:xfrm>
            <a:off x="3657600" y="6400800"/>
            <a:ext cx="3378200" cy="274638"/>
          </a:xfrm>
          <a:prstGeom prst="rect">
            <a:avLst/>
          </a:prstGeom>
          <a:noFill/>
          <a:ln w="9525">
            <a:noFill/>
            <a:miter lim="800000"/>
            <a:headEnd/>
            <a:tailEnd/>
          </a:ln>
          <a:effectLst/>
        </p:spPr>
        <p:txBody>
          <a:bodyPr>
            <a:spAutoFit/>
          </a:bodyPr>
          <a:lstStyle/>
          <a:p>
            <a:pPr algn="ctr" eaLnBrk="1" hangingPunct="1">
              <a:defRPr/>
            </a:pPr>
            <a:endParaRPr lang="en-US" sz="1200" b="1">
              <a:solidFill>
                <a:schemeClr val="tx2"/>
              </a:solidFill>
              <a:effectLst>
                <a:outerShdw blurRad="38100" dist="38100" dir="2700000" algn="tl">
                  <a:srgbClr val="000000"/>
                </a:outerShdw>
              </a:effectLst>
              <a:latin typeface="Garamond" pitchFamily="18" charset="0"/>
              <a:ea typeface="+mn-e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6553200" y="735013"/>
            <a:ext cx="2590800" cy="6199187"/>
          </a:xfrm>
        </p:spPr>
        <p:txBody>
          <a:bodyPr/>
          <a:lstStyle/>
          <a:p>
            <a:pPr eaLnBrk="1" hangingPunct="1"/>
            <a:r>
              <a:rPr lang="en-US" sz="3200" smtClean="0"/>
              <a:t/>
            </a:r>
            <a:br>
              <a:rPr lang="en-US" sz="3200" smtClean="0"/>
            </a:br>
            <a:r>
              <a:rPr lang="en-US" sz="3200" smtClean="0"/>
              <a:t>Hypothermie</a:t>
            </a:r>
            <a:r>
              <a:rPr lang="en-US" sz="2800" smtClean="0"/>
              <a:t> </a:t>
            </a:r>
            <a:br>
              <a:rPr lang="en-US" sz="2800" smtClean="0"/>
            </a:br>
            <a:r>
              <a:rPr lang="en-US" sz="2000" smtClean="0"/>
              <a:t/>
            </a:r>
            <a:br>
              <a:rPr lang="en-US" sz="2000" smtClean="0"/>
            </a:br>
            <a:r>
              <a:rPr lang="en-US" sz="2000" smtClean="0"/>
              <a:t/>
            </a:r>
            <a:br>
              <a:rPr lang="en-US" sz="2000" smtClean="0"/>
            </a:br>
            <a:r>
              <a:rPr lang="en-US" sz="2000" smtClean="0"/>
              <a:t/>
            </a:r>
            <a:br>
              <a:rPr lang="en-US" sz="2000" smtClean="0"/>
            </a:br>
            <a:r>
              <a:rPr lang="en-US" sz="2000" smtClean="0"/>
              <a:t>Une maladie potentiellement mortelle, se produit lorsque la température du corps tombe en dessous de 95 ° F (35 ° C).</a:t>
            </a:r>
            <a:r>
              <a:rPr lang="en-US" sz="3200" smtClean="0"/>
              <a:t/>
            </a:r>
            <a:br>
              <a:rPr lang="en-US" sz="3200" smtClean="0"/>
            </a:br>
            <a:r>
              <a:rPr lang="en-US" sz="3200" smtClean="0"/>
              <a:t/>
            </a:r>
            <a:br>
              <a:rPr lang="en-US" sz="3200" smtClean="0"/>
            </a:br>
            <a:r>
              <a:rPr lang="en-US" sz="3200" smtClean="0"/>
              <a:t/>
            </a:r>
            <a:br>
              <a:rPr lang="en-US" sz="3200" smtClean="0"/>
            </a:br>
            <a:endParaRPr lang="en-US" sz="400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a:xfrm>
            <a:off x="457200" y="0"/>
            <a:ext cx="8229600" cy="914400"/>
          </a:xfrm>
        </p:spPr>
        <p:txBody>
          <a:bodyPr/>
          <a:lstStyle/>
          <a:p>
            <a:pPr eaLnBrk="1" hangingPunct="1"/>
            <a:r>
              <a:rPr lang="en-US" smtClean="0"/>
              <a:t> Hyperthermie</a:t>
            </a:r>
          </a:p>
        </p:txBody>
      </p:sp>
      <p:sp>
        <p:nvSpPr>
          <p:cNvPr id="53251" name="Rectangle 8"/>
          <p:cNvSpPr>
            <a:spLocks noChangeArrowheads="1"/>
          </p:cNvSpPr>
          <p:nvPr/>
        </p:nvSpPr>
        <p:spPr bwMode="auto">
          <a:xfrm>
            <a:off x="0" y="6021388"/>
            <a:ext cx="4800600" cy="274637"/>
          </a:xfrm>
          <a:prstGeom prst="rect">
            <a:avLst/>
          </a:prstGeom>
          <a:noFill/>
          <a:ln w="9525">
            <a:noFill/>
            <a:miter lim="800000"/>
            <a:headEnd/>
            <a:tailEnd/>
          </a:ln>
        </p:spPr>
        <p:txBody>
          <a:bodyPr>
            <a:spAutoFit/>
          </a:bodyPr>
          <a:lstStyle/>
          <a:p>
            <a:endParaRPr lang="fr-FR" sz="1200"/>
          </a:p>
        </p:txBody>
      </p:sp>
      <p:sp>
        <p:nvSpPr>
          <p:cNvPr id="53252" name="Rectangle 12"/>
          <p:cNvSpPr>
            <a:spLocks noChangeArrowheads="1"/>
          </p:cNvSpPr>
          <p:nvPr/>
        </p:nvSpPr>
        <p:spPr bwMode="auto">
          <a:xfrm>
            <a:off x="0" y="874713"/>
            <a:ext cx="9144000" cy="954087"/>
          </a:xfrm>
          <a:prstGeom prst="rect">
            <a:avLst/>
          </a:prstGeom>
          <a:noFill/>
          <a:ln w="9525">
            <a:noFill/>
            <a:miter lim="800000"/>
            <a:headEnd/>
            <a:tailEnd/>
          </a:ln>
        </p:spPr>
        <p:txBody>
          <a:bodyPr anchor="ctr">
            <a:spAutoFit/>
          </a:bodyPr>
          <a:lstStyle/>
          <a:p>
            <a:pPr algn="ctr" eaLnBrk="1" hangingPunct="1"/>
            <a:r>
              <a:rPr lang="en-US" sz="2800"/>
              <a:t>L'hyperthermie est une température corporelle </a:t>
            </a:r>
          </a:p>
          <a:p>
            <a:pPr algn="ctr" eaLnBrk="1" hangingPunct="1"/>
            <a:r>
              <a:rPr lang="en-US" sz="2800"/>
              <a:t>élevée en raison de la thermorégulation a échoué.</a:t>
            </a:r>
          </a:p>
        </p:txBody>
      </p:sp>
      <p:sp>
        <p:nvSpPr>
          <p:cNvPr id="53253" name="Rectangle 13"/>
          <p:cNvSpPr>
            <a:spLocks noChangeArrowheads="1"/>
          </p:cNvSpPr>
          <p:nvPr/>
        </p:nvSpPr>
        <p:spPr bwMode="auto">
          <a:xfrm>
            <a:off x="381000" y="6400800"/>
            <a:ext cx="8534400" cy="228600"/>
          </a:xfrm>
          <a:prstGeom prst="rect">
            <a:avLst/>
          </a:prstGeom>
          <a:noFill/>
          <a:ln w="9525">
            <a:noFill/>
            <a:miter lim="800000"/>
            <a:headEnd/>
            <a:tailEnd/>
          </a:ln>
        </p:spPr>
        <p:txBody>
          <a:bodyPr>
            <a:spAutoFit/>
          </a:bodyPr>
          <a:lstStyle/>
          <a:p>
            <a:endParaRPr lang="fr-FR" sz="900"/>
          </a:p>
        </p:txBody>
      </p:sp>
      <p:sp>
        <p:nvSpPr>
          <p:cNvPr id="8" name="Content Placeholder 7"/>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228600"/>
            <a:ext cx="8229600" cy="788988"/>
          </a:xfrm>
        </p:spPr>
        <p:txBody>
          <a:bodyPr/>
          <a:lstStyle/>
          <a:p>
            <a:pPr eaLnBrk="1" hangingPunct="1"/>
            <a:r>
              <a:rPr lang="en-US" sz="4000" smtClean="0"/>
              <a:t> Fourbure et d'autres problèmes de pieds </a:t>
            </a:r>
          </a:p>
        </p:txBody>
      </p:sp>
      <p:sp>
        <p:nvSpPr>
          <p:cNvPr id="118793" name="Rectangle 9"/>
          <p:cNvSpPr>
            <a:spLocks noChangeArrowheads="1"/>
          </p:cNvSpPr>
          <p:nvPr/>
        </p:nvSpPr>
        <p:spPr bwMode="auto">
          <a:xfrm>
            <a:off x="4800600" y="5464175"/>
            <a:ext cx="3276600" cy="923925"/>
          </a:xfrm>
          <a:prstGeom prst="rect">
            <a:avLst/>
          </a:prstGeom>
          <a:noFill/>
          <a:ln w="9525">
            <a:noFill/>
            <a:miter lim="800000"/>
            <a:headEnd/>
            <a:tailEnd/>
          </a:ln>
          <a:effectLst/>
        </p:spPr>
        <p:txBody>
          <a:bodyPr>
            <a:spAutoFit/>
          </a:bodyPr>
          <a:lstStyle/>
          <a:p>
            <a:pPr algn="ctr"/>
            <a:r>
              <a:rPr lang="en-US" b="1">
                <a:solidFill>
                  <a:schemeClr val="tx2"/>
                </a:solidFill>
                <a:effectLst>
                  <a:outerShdw blurRad="38100" dist="38100" dir="2700000" algn="tl">
                    <a:srgbClr val="000000"/>
                  </a:outerShdw>
                </a:effectLst>
              </a:rPr>
              <a:t>Une loutre avec pododermatite, l'usure des plaquettes et une inflammation excessive. </a:t>
            </a:r>
          </a:p>
        </p:txBody>
      </p:sp>
      <p:pic>
        <p:nvPicPr>
          <p:cNvPr id="55299" name="Picture 11"/>
          <p:cNvPicPr>
            <a:picLocks noChangeAspect="1" noChangeArrowheads="1"/>
          </p:cNvPicPr>
          <p:nvPr/>
        </p:nvPicPr>
        <p:blipFill>
          <a:blip r:embed="rId3" cstate="email"/>
          <a:srcRect/>
          <a:stretch>
            <a:fillRect/>
          </a:stretch>
        </p:blipFill>
        <p:spPr bwMode="auto">
          <a:xfrm>
            <a:off x="3962400" y="1676400"/>
            <a:ext cx="4953000" cy="3714750"/>
          </a:xfrm>
          <a:prstGeom prst="rect">
            <a:avLst/>
          </a:prstGeom>
          <a:noFill/>
          <a:ln w="9525">
            <a:noFill/>
            <a:miter lim="800000"/>
            <a:headEnd/>
            <a:tailEnd/>
          </a:ln>
        </p:spPr>
      </p:pic>
      <p:pic>
        <p:nvPicPr>
          <p:cNvPr id="55300" name="Picture 13" descr="b1"/>
          <p:cNvPicPr>
            <a:picLocks noGrp="1" noChangeAspect="1" noChangeArrowheads="1"/>
          </p:cNvPicPr>
          <p:nvPr>
            <p:ph idx="1"/>
          </p:nvPr>
        </p:nvPicPr>
        <p:blipFill>
          <a:blip r:embed="rId4" cstate="email"/>
          <a:srcRect/>
          <a:stretch>
            <a:fillRect/>
          </a:stretch>
        </p:blipFill>
        <p:spPr>
          <a:xfrm>
            <a:off x="263525" y="1143000"/>
            <a:ext cx="3546475" cy="4724400"/>
          </a:xfrm>
          <a:noFill/>
        </p:spPr>
      </p:pic>
      <p:sp>
        <p:nvSpPr>
          <p:cNvPr id="55302" name="Rectangle 14"/>
          <p:cNvSpPr>
            <a:spLocks noChangeArrowheads="1"/>
          </p:cNvSpPr>
          <p:nvPr/>
        </p:nvSpPr>
        <p:spPr bwMode="auto">
          <a:xfrm>
            <a:off x="-76200" y="5867400"/>
            <a:ext cx="441642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en-US" b="1">
                <a:solidFill>
                  <a:schemeClr val="tx2"/>
                </a:solidFill>
                <a:effectLst>
                  <a:outerShdw blurRad="38100" dist="38100" dir="2700000" algn="tl">
                    <a:srgbClr val="000000"/>
                  </a:outerShdw>
                </a:effectLst>
              </a:rPr>
              <a:t>L</a:t>
            </a:r>
            <a:r>
              <a:rPr lang="en-US" altLang="fr-FR" b="1">
                <a:solidFill>
                  <a:schemeClr val="tx2"/>
                </a:solidFill>
                <a:effectLst>
                  <a:outerShdw blurRad="38100" dist="38100" dir="2700000" algn="tl">
                    <a:srgbClr val="000000"/>
                  </a:outerShdw>
                </a:effectLst>
              </a:rPr>
              <a:t>’</a:t>
            </a:r>
            <a:r>
              <a:rPr lang="en-US" b="1">
                <a:solidFill>
                  <a:schemeClr val="tx2"/>
                </a:solidFill>
                <a:effectLst>
                  <a:outerShdw blurRad="38100" dist="38100" dir="2700000" algn="tl">
                    <a:srgbClr val="000000"/>
                  </a:outerShdw>
                </a:effectLst>
              </a:rPr>
              <a:t>inflammation des couches sensibles de tissu (lames) à l</a:t>
            </a:r>
            <a:r>
              <a:rPr lang="en-US" altLang="fr-FR" b="1">
                <a:solidFill>
                  <a:schemeClr val="tx2"/>
                </a:solidFill>
                <a:effectLst>
                  <a:outerShdw blurRad="38100" dist="38100" dir="2700000" algn="tl">
                    <a:srgbClr val="000000"/>
                  </a:outerShdw>
                </a:effectLst>
              </a:rPr>
              <a:t>’</a:t>
            </a:r>
            <a:r>
              <a:rPr lang="en-US" b="1">
                <a:solidFill>
                  <a:schemeClr val="tx2"/>
                </a:solidFill>
                <a:effectLst>
                  <a:outerShdw blurRad="38100" dist="38100" dir="2700000" algn="tl">
                    <a:srgbClr val="000000"/>
                  </a:outerShdw>
                </a:effectLst>
              </a:rPr>
              <a:t>intérieur du sabot dans les chevaux et autres animaux.</a:t>
            </a:r>
          </a:p>
          <a:p>
            <a:pPr eaLnBrk="1" hangingPunct="1"/>
            <a:endParaRPr lang="en-US" b="1">
              <a:solidFill>
                <a:schemeClr val="tx2"/>
              </a:solidFill>
            </a:endParaRPr>
          </a:p>
        </p:txBody>
      </p:sp>
      <p:sp>
        <p:nvSpPr>
          <p:cNvPr id="7" name="Rectangle 6"/>
          <p:cNvSpPr/>
          <p:nvPr/>
        </p:nvSpPr>
        <p:spPr>
          <a:xfrm>
            <a:off x="6629400" y="6400800"/>
            <a:ext cx="2303195" cy="369332"/>
          </a:xfrm>
          <a:prstGeom prst="rect">
            <a:avLst/>
          </a:prstGeom>
        </p:spPr>
        <p:txBody>
          <a:bodyPr wrap="none">
            <a:spAutoFit/>
          </a:bodyPr>
          <a:lstStyle/>
          <a:p>
            <a:r>
              <a:rPr lang="en-US" b="1" dirty="0" smtClean="0">
                <a:solidFill>
                  <a:schemeClr val="tx2"/>
                </a:solidFill>
                <a:effectLst>
                  <a:outerShdw blurRad="38100" dist="38100" dir="2700000" algn="tl">
                    <a:srgbClr val="C0C0C0"/>
                  </a:outerShdw>
                </a:effectLst>
              </a:rPr>
              <a:t>Photo by Volker </a:t>
            </a:r>
            <a:r>
              <a:rPr lang="en-US" b="1" dirty="0" err="1" smtClean="0">
                <a:solidFill>
                  <a:schemeClr val="tx2"/>
                </a:solidFill>
                <a:effectLst>
                  <a:outerShdw blurRad="38100" dist="38100" dir="2700000" algn="tl">
                    <a:srgbClr val="C0C0C0"/>
                  </a:outerShdw>
                </a:effectLst>
              </a:rPr>
              <a:t>Gatz</a:t>
            </a:r>
            <a:endParaRPr lang="en-US" b="1" dirty="0" smtClean="0">
              <a:solidFill>
                <a:schemeClr val="tx2"/>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pPr eaLnBrk="1" hangingPunct="1"/>
            <a:r>
              <a:rPr lang="en-US" sz="4000" smtClean="0"/>
              <a:t>La peau sèche, les escarres, les callosités et la croissance du sinus</a:t>
            </a:r>
          </a:p>
        </p:txBody>
      </p:sp>
      <p:pic>
        <p:nvPicPr>
          <p:cNvPr id="57346" name="Picture 4" descr="Knee"/>
          <p:cNvPicPr>
            <a:picLocks noGrp="1" noChangeAspect="1" noChangeArrowheads="1"/>
          </p:cNvPicPr>
          <p:nvPr>
            <p:ph sz="half" idx="1"/>
          </p:nvPr>
        </p:nvPicPr>
        <p:blipFill>
          <a:blip r:embed="rId3" cstate="email"/>
          <a:srcRect/>
          <a:stretch>
            <a:fillRect/>
          </a:stretch>
        </p:blipFill>
        <p:spPr>
          <a:xfrm>
            <a:off x="76200" y="2514600"/>
            <a:ext cx="4419600" cy="2973388"/>
          </a:xfrm>
          <a:noFill/>
        </p:spPr>
      </p:pic>
      <p:pic>
        <p:nvPicPr>
          <p:cNvPr id="57347" name="Picture 7"/>
          <p:cNvPicPr>
            <a:picLocks noGrp="1" noChangeAspect="1" noChangeArrowheads="1"/>
          </p:cNvPicPr>
          <p:nvPr>
            <p:ph sz="half" idx="2"/>
          </p:nvPr>
        </p:nvPicPr>
        <p:blipFill>
          <a:blip r:embed="rId4" cstate="email"/>
          <a:srcRect/>
          <a:stretch>
            <a:fillRect/>
          </a:stretch>
        </p:blipFill>
        <p:spPr>
          <a:xfrm>
            <a:off x="4572000" y="1947863"/>
            <a:ext cx="4495800" cy="4224337"/>
          </a:xfrm>
          <a:noFill/>
        </p:spPr>
      </p:pic>
      <p:sp>
        <p:nvSpPr>
          <p:cNvPr id="348169" name="Rectangle 9"/>
          <p:cNvSpPr>
            <a:spLocks noChangeArrowheads="1"/>
          </p:cNvSpPr>
          <p:nvPr/>
        </p:nvSpPr>
        <p:spPr bwMode="auto">
          <a:xfrm>
            <a:off x="228600" y="6172200"/>
            <a:ext cx="4870450" cy="366713"/>
          </a:xfrm>
          <a:prstGeom prst="rect">
            <a:avLst/>
          </a:prstGeom>
          <a:noFill/>
          <a:ln w="9525">
            <a:noFill/>
            <a:miter lim="800000"/>
            <a:headEnd/>
            <a:tailEnd/>
          </a:ln>
          <a:effectLst/>
        </p:spPr>
        <p:txBody>
          <a:bodyPr>
            <a:spAutoFit/>
          </a:bodyPr>
          <a:lstStyle/>
          <a:p>
            <a:pPr>
              <a:defRPr/>
            </a:pPr>
            <a:endParaRPr lang="en-US" b="1">
              <a:solidFill>
                <a:schemeClr val="tx2"/>
              </a:solidFill>
              <a:effectLst>
                <a:outerShdw blurRad="38100" dist="38100" dir="2700000" algn="tl">
                  <a:srgbClr val="000000"/>
                </a:outerShdw>
              </a:effectLst>
              <a:ea typeface="+mn-ea"/>
            </a:endParaRPr>
          </a:p>
        </p:txBody>
      </p:sp>
      <p:sp>
        <p:nvSpPr>
          <p:cNvPr id="6" name="Rectangle 5"/>
          <p:cNvSpPr/>
          <p:nvPr/>
        </p:nvSpPr>
        <p:spPr>
          <a:xfrm>
            <a:off x="381000" y="6324600"/>
            <a:ext cx="3048655" cy="369332"/>
          </a:xfrm>
          <a:prstGeom prst="rect">
            <a:avLst/>
          </a:prstGeom>
        </p:spPr>
        <p:txBody>
          <a:bodyPr wrap="none">
            <a:spAutoFit/>
          </a:bodyPr>
          <a:lstStyle/>
          <a:p>
            <a:pPr>
              <a:defRPr/>
            </a:pPr>
            <a:r>
              <a:rPr lang="en-US" b="1" dirty="0" smtClean="0">
                <a:solidFill>
                  <a:schemeClr val="tx2"/>
                </a:solidFill>
                <a:effectLst>
                  <a:outerShdw blurRad="38100" dist="38100" dir="2700000" algn="tl">
                    <a:srgbClr val="DDDDDD"/>
                  </a:outerShdw>
                </a:effectLst>
                <a:latin typeface="Arial" charset="0"/>
                <a:ea typeface="ＭＳ Ｐゴシック" charset="0"/>
                <a:cs typeface="ＭＳ Ｐゴシック" charset="0"/>
              </a:rPr>
              <a:t>Courtesy of Alan </a:t>
            </a:r>
            <a:r>
              <a:rPr lang="en-US" b="1" dirty="0" err="1" smtClean="0">
                <a:solidFill>
                  <a:schemeClr val="tx2"/>
                </a:solidFill>
                <a:effectLst>
                  <a:outerShdw blurRad="38100" dist="38100" dir="2700000" algn="tl">
                    <a:srgbClr val="DDDDDD"/>
                  </a:outerShdw>
                </a:effectLst>
                <a:latin typeface="Arial" charset="0"/>
                <a:ea typeface="ＭＳ Ｐゴシック" charset="0"/>
                <a:cs typeface="ＭＳ Ｐゴシック" charset="0"/>
              </a:rPr>
              <a:t>Roocroft</a:t>
            </a:r>
            <a:endParaRPr lang="en-US" b="1" dirty="0">
              <a:solidFill>
                <a:schemeClr val="tx2"/>
              </a:solidFill>
              <a:effectLst>
                <a:outerShdw blurRad="38100" dist="38100" dir="2700000" algn="tl">
                  <a:srgbClr val="DDDDDD"/>
                </a:outerShdw>
              </a:effectLst>
              <a:latin typeface="Arial" charset="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76200"/>
            <a:ext cx="9144000" cy="1143000"/>
          </a:xfrm>
        </p:spPr>
        <p:txBody>
          <a:bodyPr/>
          <a:lstStyle/>
          <a:p>
            <a:pPr eaLnBrk="1" hangingPunct="1"/>
            <a:r>
              <a:rPr lang="fr-FR" smtClean="0">
                <a:latin typeface="Arial" pitchFamily="34" charset="0"/>
              </a:rPr>
              <a:t>Quel est le but de cette présentation?</a:t>
            </a:r>
          </a:p>
        </p:txBody>
      </p:sp>
      <p:sp>
        <p:nvSpPr>
          <p:cNvPr id="3075" name="Rectangle 3"/>
          <p:cNvSpPr>
            <a:spLocks noGrp="1" noChangeArrowheads="1"/>
          </p:cNvSpPr>
          <p:nvPr>
            <p:ph type="body" sz="half" idx="1"/>
          </p:nvPr>
        </p:nvSpPr>
        <p:spPr>
          <a:xfrm>
            <a:off x="152400" y="1371600"/>
            <a:ext cx="7315200" cy="5638800"/>
          </a:xfrm>
        </p:spPr>
        <p:txBody>
          <a:bodyPr/>
          <a:lstStyle/>
          <a:p>
            <a:pPr marL="0" indent="0" eaLnBrk="1" hangingPunct="1">
              <a:lnSpc>
                <a:spcPct val="90000"/>
              </a:lnSpc>
              <a:buFont typeface="Wingdings" pitchFamily="2" charset="2"/>
              <a:buNone/>
            </a:pPr>
            <a:r>
              <a:rPr lang="fr-FR" sz="2400" dirty="0" smtClean="0"/>
              <a:t>Le nombre de zoos et d'autres installations qui continuent à abriter leurs animaux sur les surfaces nues est </a:t>
            </a:r>
            <a:r>
              <a:rPr lang="fr-FR" sz="2400" dirty="0" smtClean="0">
                <a:solidFill>
                  <a:srgbClr val="FE2E04"/>
                </a:solidFill>
              </a:rPr>
              <a:t>alarmant</a:t>
            </a:r>
            <a:r>
              <a:rPr lang="fr-FR" sz="1800" dirty="0" smtClean="0">
                <a:solidFill>
                  <a:srgbClr val="FE2E04"/>
                </a:solidFill>
              </a:rPr>
              <a:t> </a:t>
            </a:r>
          </a:p>
          <a:p>
            <a:pPr marL="0" indent="0" eaLnBrk="1" hangingPunct="1">
              <a:lnSpc>
                <a:spcPct val="90000"/>
              </a:lnSpc>
            </a:pPr>
            <a:r>
              <a:rPr lang="fr-FR" sz="2400" dirty="0" smtClean="0"/>
              <a:t>Cages vides avec des animaux solitaires</a:t>
            </a:r>
          </a:p>
          <a:p>
            <a:pPr marL="0" indent="0" eaLnBrk="1" hangingPunct="1">
              <a:lnSpc>
                <a:spcPct val="90000"/>
              </a:lnSpc>
            </a:pPr>
            <a:r>
              <a:rPr lang="fr-FR" sz="2400" dirty="0" smtClean="0"/>
              <a:t>Les problèmes de santé</a:t>
            </a:r>
          </a:p>
          <a:p>
            <a:pPr marL="0" indent="0" eaLnBrk="1" hangingPunct="1">
              <a:lnSpc>
                <a:spcPct val="90000"/>
              </a:lnSpc>
            </a:pPr>
            <a:r>
              <a:rPr lang="fr-FR" sz="2400" dirty="0" smtClean="0"/>
              <a:t>Le manque de stimuli</a:t>
            </a:r>
          </a:p>
          <a:p>
            <a:pPr marL="0" indent="0" eaLnBrk="1" hangingPunct="1">
              <a:lnSpc>
                <a:spcPct val="90000"/>
              </a:lnSpc>
            </a:pPr>
            <a:endParaRPr lang="fr-FR" sz="2400" dirty="0" smtClean="0"/>
          </a:p>
          <a:p>
            <a:pPr marL="0" indent="0" eaLnBrk="1" hangingPunct="1">
              <a:lnSpc>
                <a:spcPct val="90000"/>
              </a:lnSpc>
              <a:buFont typeface="Wingdings" pitchFamily="2" charset="2"/>
              <a:buNone/>
            </a:pPr>
            <a:endParaRPr lang="fr-FR" sz="2400" dirty="0" smtClean="0"/>
          </a:p>
          <a:p>
            <a:pPr marL="0" indent="0" eaLnBrk="1" hangingPunct="1">
              <a:lnSpc>
                <a:spcPct val="90000"/>
              </a:lnSpc>
              <a:buFont typeface="Wingdings" pitchFamily="2" charset="2"/>
              <a:buNone/>
            </a:pPr>
            <a:endParaRPr lang="fr-FR" sz="2400" dirty="0" smtClean="0"/>
          </a:p>
          <a:p>
            <a:pPr marL="0" indent="0" eaLnBrk="1" hangingPunct="1">
              <a:lnSpc>
                <a:spcPct val="90000"/>
              </a:lnSpc>
              <a:buFont typeface="Wingdings" pitchFamily="2" charset="2"/>
              <a:buNone/>
            </a:pPr>
            <a:endParaRPr lang="fr-FR" sz="2400" dirty="0" smtClean="0"/>
          </a:p>
          <a:p>
            <a:pPr marL="0" indent="0" eaLnBrk="1" hangingPunct="1">
              <a:lnSpc>
                <a:spcPct val="90000"/>
              </a:lnSpc>
              <a:buFont typeface="Wingdings" pitchFamily="2" charset="2"/>
              <a:buNone/>
            </a:pPr>
            <a:r>
              <a:rPr lang="en-US" sz="2000" dirty="0" err="1" smtClean="0"/>
              <a:t>Cette</a:t>
            </a:r>
            <a:r>
              <a:rPr lang="en-US" sz="2000" dirty="0" smtClean="0"/>
              <a:t> </a:t>
            </a:r>
            <a:r>
              <a:rPr lang="en-US" sz="2000" dirty="0" err="1" smtClean="0"/>
              <a:t>présentation</a:t>
            </a:r>
            <a:r>
              <a:rPr lang="en-US" sz="2000" dirty="0" smtClean="0"/>
              <a:t> </a:t>
            </a:r>
            <a:r>
              <a:rPr lang="en-US" sz="2000" dirty="0" err="1" smtClean="0"/>
              <a:t>abordera</a:t>
            </a:r>
            <a:r>
              <a:rPr lang="fr-FR" sz="2000" dirty="0" smtClean="0"/>
              <a:t>:</a:t>
            </a:r>
          </a:p>
          <a:p>
            <a:pPr marL="0" indent="0" eaLnBrk="1" hangingPunct="1">
              <a:lnSpc>
                <a:spcPct val="90000"/>
              </a:lnSpc>
            </a:pPr>
            <a:r>
              <a:rPr lang="en-US" sz="2000" dirty="0" smtClean="0"/>
              <a:t>Les </a:t>
            </a:r>
            <a:r>
              <a:rPr lang="en-US" sz="2000" dirty="0" err="1" smtClean="0"/>
              <a:t>nombreux</a:t>
            </a:r>
            <a:r>
              <a:rPr lang="en-US" sz="2000" dirty="0" smtClean="0"/>
              <a:t> </a:t>
            </a:r>
            <a:r>
              <a:rPr lang="en-US" sz="2000" dirty="0" err="1" smtClean="0"/>
              <a:t>effets</a:t>
            </a:r>
            <a:r>
              <a:rPr lang="en-US" sz="2000" dirty="0" smtClean="0"/>
              <a:t> </a:t>
            </a:r>
            <a:r>
              <a:rPr lang="en-US" sz="2000" dirty="0" err="1" smtClean="0"/>
              <a:t>négatifs</a:t>
            </a:r>
            <a:r>
              <a:rPr lang="en-US" sz="2000" dirty="0" smtClean="0"/>
              <a:t> du </a:t>
            </a:r>
            <a:r>
              <a:rPr lang="en-US" sz="2000" dirty="0" err="1" smtClean="0"/>
              <a:t>manque</a:t>
            </a:r>
            <a:r>
              <a:rPr lang="en-US" sz="2000" dirty="0" smtClean="0"/>
              <a:t> de </a:t>
            </a:r>
            <a:r>
              <a:rPr lang="fr-FR" sz="2000" dirty="0" smtClean="0"/>
              <a:t>substrat</a:t>
            </a:r>
          </a:p>
          <a:p>
            <a:pPr marL="0" indent="0" eaLnBrk="1" hangingPunct="1">
              <a:lnSpc>
                <a:spcPct val="90000"/>
              </a:lnSpc>
            </a:pPr>
            <a:r>
              <a:rPr lang="en-US" sz="2000" dirty="0" smtClean="0"/>
              <a:t>La </a:t>
            </a:r>
            <a:r>
              <a:rPr lang="en-US" sz="2000" dirty="0" err="1" smtClean="0"/>
              <a:t>simplicité</a:t>
            </a:r>
            <a:r>
              <a:rPr lang="en-US" sz="2000" dirty="0" smtClean="0"/>
              <a:t> de </a:t>
            </a:r>
            <a:r>
              <a:rPr lang="en-US" sz="2000" dirty="0" err="1" smtClean="0"/>
              <a:t>fournir</a:t>
            </a:r>
            <a:r>
              <a:rPr lang="en-US" sz="2000" dirty="0" smtClean="0"/>
              <a:t> </a:t>
            </a:r>
            <a:r>
              <a:rPr lang="en-US" sz="2000" dirty="0" err="1" smtClean="0"/>
              <a:t>substrat</a:t>
            </a:r>
            <a:endParaRPr lang="fr-FR" sz="2000" dirty="0" smtClean="0"/>
          </a:p>
          <a:p>
            <a:pPr marL="0" indent="0" eaLnBrk="1" hangingPunct="1">
              <a:lnSpc>
                <a:spcPct val="90000"/>
              </a:lnSpc>
            </a:pPr>
            <a:r>
              <a:rPr lang="en-US" sz="2000" dirty="0" smtClean="0"/>
              <a:t>Les </a:t>
            </a:r>
            <a:r>
              <a:rPr lang="en-US" sz="2000" dirty="0" err="1" smtClean="0"/>
              <a:t>nombreux</a:t>
            </a:r>
            <a:r>
              <a:rPr lang="en-US" sz="2000" dirty="0" smtClean="0"/>
              <a:t> </a:t>
            </a:r>
            <a:r>
              <a:rPr lang="en-US" sz="2000" dirty="0" err="1" smtClean="0"/>
              <a:t>effets</a:t>
            </a:r>
            <a:r>
              <a:rPr lang="en-US" sz="2000" dirty="0" smtClean="0"/>
              <a:t> </a:t>
            </a:r>
            <a:r>
              <a:rPr lang="en-US" sz="2000" dirty="0" err="1" smtClean="0"/>
              <a:t>positifs</a:t>
            </a:r>
            <a:r>
              <a:rPr lang="en-US" sz="2000" dirty="0" smtClean="0"/>
              <a:t> </a:t>
            </a:r>
            <a:r>
              <a:rPr lang="en-US" sz="2000" dirty="0" err="1" smtClean="0"/>
              <a:t>fournissant</a:t>
            </a:r>
            <a:r>
              <a:rPr lang="en-US" sz="2000" dirty="0" smtClean="0"/>
              <a:t> </a:t>
            </a:r>
            <a:r>
              <a:rPr lang="en-US" sz="2000" dirty="0" err="1" smtClean="0"/>
              <a:t>substrat</a:t>
            </a:r>
            <a:r>
              <a:rPr lang="en-US" sz="2000" dirty="0" smtClean="0"/>
              <a:t> </a:t>
            </a:r>
            <a:r>
              <a:rPr lang="en-US" sz="2000" dirty="0" err="1" smtClean="0"/>
              <a:t>peut</a:t>
            </a:r>
            <a:r>
              <a:rPr lang="en-US" sz="2000" dirty="0" smtClean="0"/>
              <a:t> </a:t>
            </a:r>
            <a:r>
              <a:rPr lang="en-US" sz="2000" dirty="0" err="1" smtClean="0"/>
              <a:t>avoir</a:t>
            </a:r>
            <a:r>
              <a:rPr lang="en-US" sz="2000" dirty="0" smtClean="0"/>
              <a:t> </a:t>
            </a:r>
            <a:r>
              <a:rPr lang="en-US" sz="2000" dirty="0" err="1" smtClean="0"/>
              <a:t>sur</a:t>
            </a:r>
            <a:r>
              <a:rPr lang="en-US" sz="2000" dirty="0" smtClean="0"/>
              <a:t> les </a:t>
            </a:r>
            <a:r>
              <a:rPr lang="en-US" sz="2000" dirty="0" err="1" smtClean="0"/>
              <a:t>animaux</a:t>
            </a:r>
            <a:r>
              <a:rPr lang="en-US" sz="2000" dirty="0" smtClean="0"/>
              <a:t>.</a:t>
            </a:r>
            <a:endParaRPr lang="fr-FR" sz="2000" dirty="0" smtClean="0"/>
          </a:p>
        </p:txBody>
      </p:sp>
      <p:sp>
        <p:nvSpPr>
          <p:cNvPr id="19460" name="Rectangle 7"/>
          <p:cNvSpPr>
            <a:spLocks noChangeArrowheads="1"/>
          </p:cNvSpPr>
          <p:nvPr/>
        </p:nvSpPr>
        <p:spPr bwMode="auto">
          <a:xfrm>
            <a:off x="3429000" y="5943600"/>
            <a:ext cx="4876800" cy="214313"/>
          </a:xfrm>
          <a:prstGeom prst="rect">
            <a:avLst/>
          </a:prstGeom>
          <a:noFill/>
          <a:ln w="9525">
            <a:noFill/>
            <a:miter lim="800000"/>
            <a:headEnd/>
            <a:tailEnd/>
          </a:ln>
        </p:spPr>
        <p:txBody>
          <a:bodyPr>
            <a:spAutoFit/>
          </a:bodyPr>
          <a:lstStyle/>
          <a:p>
            <a:pPr eaLnBrk="1" hangingPunct="1"/>
            <a:endParaRPr lang="fr-FR" sz="800">
              <a:latin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a:xfrm>
            <a:off x="0" y="76200"/>
            <a:ext cx="9144000" cy="1447800"/>
          </a:xfrm>
        </p:spPr>
        <p:txBody>
          <a:bodyPr/>
          <a:lstStyle/>
          <a:p>
            <a:pPr eaLnBrk="1" hangingPunct="1"/>
            <a:r>
              <a:rPr lang="en-US" sz="4000" smtClean="0"/>
              <a:t>L'arthrite, le visage et les problèmes des hanches et l'enflure des articulations!!!!!!</a:t>
            </a:r>
          </a:p>
        </p:txBody>
      </p:sp>
      <p:sp>
        <p:nvSpPr>
          <p:cNvPr id="324615" name="Rectangle 7"/>
          <p:cNvSpPr>
            <a:spLocks noChangeArrowheads="1"/>
          </p:cNvSpPr>
          <p:nvPr/>
        </p:nvSpPr>
        <p:spPr bwMode="auto">
          <a:xfrm>
            <a:off x="228600" y="6172200"/>
            <a:ext cx="4870450" cy="366713"/>
          </a:xfrm>
          <a:prstGeom prst="rect">
            <a:avLst/>
          </a:prstGeom>
          <a:noFill/>
          <a:ln w="9525">
            <a:noFill/>
            <a:miter lim="800000"/>
            <a:headEnd/>
            <a:tailEnd/>
          </a:ln>
          <a:effectLst/>
        </p:spPr>
        <p:txBody>
          <a:bodyPr>
            <a:spAutoFit/>
          </a:bodyPr>
          <a:lstStyle/>
          <a:p>
            <a:pPr>
              <a:defRPr/>
            </a:pPr>
            <a:endParaRPr lang="en-US" b="1">
              <a:solidFill>
                <a:schemeClr val="tx2"/>
              </a:solidFill>
              <a:effectLst>
                <a:outerShdw blurRad="38100" dist="38100" dir="2700000" algn="tl">
                  <a:srgbClr val="000000"/>
                </a:outerShdw>
              </a:effectLst>
              <a:ea typeface="+mn-ea"/>
            </a:endParaRPr>
          </a:p>
        </p:txBody>
      </p:sp>
      <p:pic>
        <p:nvPicPr>
          <p:cNvPr id="59395" name="Picture 9" descr="PICT2971"/>
          <p:cNvPicPr>
            <a:picLocks noGrp="1" noChangeAspect="1" noChangeArrowheads="1"/>
          </p:cNvPicPr>
          <p:nvPr>
            <p:ph sz="half" idx="2"/>
          </p:nvPr>
        </p:nvPicPr>
        <p:blipFill>
          <a:blip r:embed="rId3" cstate="email"/>
          <a:srcRect/>
          <a:stretch>
            <a:fillRect/>
          </a:stretch>
        </p:blipFill>
        <p:spPr>
          <a:xfrm>
            <a:off x="1600200" y="1600200"/>
            <a:ext cx="6090422" cy="4572000"/>
          </a:xfrm>
          <a:noFill/>
        </p:spPr>
      </p:pic>
      <p:sp>
        <p:nvSpPr>
          <p:cNvPr id="5" name="Rectangle 4"/>
          <p:cNvSpPr/>
          <p:nvPr/>
        </p:nvSpPr>
        <p:spPr>
          <a:xfrm>
            <a:off x="5715000" y="6324600"/>
            <a:ext cx="3048655" cy="369332"/>
          </a:xfrm>
          <a:prstGeom prst="rect">
            <a:avLst/>
          </a:prstGeom>
        </p:spPr>
        <p:txBody>
          <a:bodyPr wrap="none">
            <a:spAutoFit/>
          </a:bodyPr>
          <a:lstStyle/>
          <a:p>
            <a:pPr>
              <a:defRPr/>
            </a:pPr>
            <a:r>
              <a:rPr lang="en-US" b="1" dirty="0" smtClean="0">
                <a:solidFill>
                  <a:schemeClr val="tx2"/>
                </a:solidFill>
                <a:effectLst>
                  <a:outerShdw blurRad="38100" dist="38100" dir="2700000" algn="tl">
                    <a:srgbClr val="DDDDDD"/>
                  </a:outerShdw>
                </a:effectLst>
                <a:latin typeface="Arial" charset="0"/>
                <a:ea typeface="ＭＳ Ｐゴシック" charset="0"/>
                <a:cs typeface="ＭＳ Ｐゴシック" charset="0"/>
              </a:rPr>
              <a:t>Courtesy of Alan </a:t>
            </a:r>
            <a:r>
              <a:rPr lang="en-US" b="1" dirty="0" err="1" smtClean="0">
                <a:solidFill>
                  <a:schemeClr val="tx2"/>
                </a:solidFill>
                <a:effectLst>
                  <a:outerShdw blurRad="38100" dist="38100" dir="2700000" algn="tl">
                    <a:srgbClr val="DDDDDD"/>
                  </a:outerShdw>
                </a:effectLst>
                <a:latin typeface="Arial" charset="0"/>
                <a:ea typeface="ＭＳ Ｐゴシック" charset="0"/>
                <a:cs typeface="ＭＳ Ｐゴシック" charset="0"/>
              </a:rPr>
              <a:t>Roocroft</a:t>
            </a:r>
            <a:endParaRPr lang="en-US" b="1" dirty="0">
              <a:solidFill>
                <a:schemeClr val="tx2"/>
              </a:solidFill>
              <a:effectLst>
                <a:outerShdw blurRad="38100" dist="38100" dir="2700000" algn="tl">
                  <a:srgbClr val="DDDDDD"/>
                </a:outerShdw>
              </a:effectLst>
              <a:latin typeface="Arial" charset="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algn="l" eaLnBrk="1" hangingPunct="1"/>
            <a:r>
              <a:rPr lang="en-US" sz="4000" smtClean="0"/>
              <a:t>L'effet magique des substrats!</a:t>
            </a:r>
          </a:p>
        </p:txBody>
      </p:sp>
      <p:pic>
        <p:nvPicPr>
          <p:cNvPr id="61442" name="Picture 6" descr="straw-bale-on-field"/>
          <p:cNvPicPr>
            <a:picLocks noGrp="1" noChangeAspect="1" noChangeArrowheads="1"/>
          </p:cNvPicPr>
          <p:nvPr>
            <p:ph sz="half" idx="4294967295"/>
          </p:nvPr>
        </p:nvPicPr>
        <p:blipFill>
          <a:blip r:embed="rId2" cstate="email"/>
          <a:srcRect/>
          <a:stretch>
            <a:fillRect/>
          </a:stretch>
        </p:blipFill>
        <p:spPr>
          <a:xfrm>
            <a:off x="685800" y="2424113"/>
            <a:ext cx="4572000" cy="3824287"/>
          </a:xfrm>
          <a:noFill/>
        </p:spPr>
      </p:pic>
      <p:sp>
        <p:nvSpPr>
          <p:cNvPr id="5" name="Content Placeholder 4"/>
          <p:cNvSpPr>
            <a:spLocks noGrp="1"/>
          </p:cNvSpPr>
          <p:nvPr>
            <p:ph sz="half" idx="1"/>
          </p:nvPr>
        </p:nvSpPr>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7"/>
          <p:cNvPicPr>
            <a:picLocks noGrp="1" noChangeAspect="1" noChangeArrowheads="1"/>
          </p:cNvPicPr>
          <p:nvPr>
            <p:ph sz="half" idx="2"/>
          </p:nvPr>
        </p:nvPicPr>
        <p:blipFill>
          <a:blip r:embed="rId3" cstate="email"/>
          <a:srcRect/>
          <a:stretch>
            <a:fillRect/>
          </a:stretch>
        </p:blipFill>
        <p:spPr>
          <a:xfrm>
            <a:off x="4724400" y="1295400"/>
            <a:ext cx="4049713" cy="5410200"/>
          </a:xfrm>
          <a:noFill/>
        </p:spPr>
      </p:pic>
      <p:sp>
        <p:nvSpPr>
          <p:cNvPr id="14348" name="Rectangle 12"/>
          <p:cNvSpPr>
            <a:spLocks noChangeArrowheads="1"/>
          </p:cNvSpPr>
          <p:nvPr/>
        </p:nvSpPr>
        <p:spPr bwMode="auto">
          <a:xfrm>
            <a:off x="0" y="193675"/>
            <a:ext cx="9144000" cy="1482725"/>
          </a:xfrm>
          <a:prstGeom prst="rect">
            <a:avLst/>
          </a:prstGeom>
          <a:noFill/>
          <a:ln w="9525">
            <a:noFill/>
            <a:miter lim="800000"/>
            <a:headEnd/>
            <a:tailEnd/>
          </a:ln>
          <a:effectLst/>
        </p:spPr>
        <p:txBody>
          <a:bodyPr>
            <a:spAutoFit/>
          </a:bodyPr>
          <a:lstStyle/>
          <a:p>
            <a:pPr algn="ctr" eaLnBrk="1" hangingPunct="1">
              <a:lnSpc>
                <a:spcPct val="80000"/>
              </a:lnSpc>
              <a:spcBef>
                <a:spcPct val="20000"/>
              </a:spcBef>
              <a:buClr>
                <a:schemeClr val="hlink"/>
              </a:buClr>
              <a:buSzPct val="60000"/>
              <a:buFont typeface="Wingdings" pitchFamily="2" charset="2"/>
              <a:buNone/>
            </a:pPr>
            <a:r>
              <a:rPr lang="en-US" sz="3400" b="1">
                <a:effectLst>
                  <a:outerShdw blurRad="38100" dist="38100" dir="2700000" algn="tl">
                    <a:srgbClr val="000000"/>
                  </a:outerShdw>
                </a:effectLst>
              </a:rPr>
              <a:t>  Les animaux sont immédiatement hors de la surface inflexible de chaud/froid/humide/sec</a:t>
            </a:r>
          </a:p>
          <a:p>
            <a:pPr algn="ctr"/>
            <a:endParaRPr lang="en-US" sz="3600" b="1">
              <a:solidFill>
                <a:schemeClr val="tx2"/>
              </a:solidFill>
              <a:effectLst>
                <a:outerShdw blurRad="38100" dist="38100" dir="2700000" algn="tl">
                  <a:srgbClr val="000000"/>
                </a:outerShdw>
              </a:effectLst>
            </a:endParaRPr>
          </a:p>
        </p:txBody>
      </p:sp>
      <p:pic>
        <p:nvPicPr>
          <p:cNvPr id="62467" name="Picture 14"/>
          <p:cNvPicPr>
            <a:picLocks noChangeAspect="1" noChangeArrowheads="1"/>
          </p:cNvPicPr>
          <p:nvPr/>
        </p:nvPicPr>
        <p:blipFill>
          <a:blip r:embed="rId4" cstate="email"/>
          <a:srcRect/>
          <a:stretch>
            <a:fillRect/>
          </a:stretch>
        </p:blipFill>
        <p:spPr bwMode="auto">
          <a:xfrm>
            <a:off x="381000" y="1447800"/>
            <a:ext cx="3849688" cy="5029200"/>
          </a:xfrm>
          <a:prstGeom prst="rect">
            <a:avLst/>
          </a:prstGeom>
          <a:noFill/>
          <a:ln w="9525">
            <a:noFill/>
            <a:miter lim="800000"/>
            <a:headEnd/>
            <a:tailEnd/>
          </a:ln>
        </p:spPr>
      </p:pic>
      <p:sp>
        <p:nvSpPr>
          <p:cNvPr id="5" name="Rectangle 4"/>
          <p:cNvSpPr/>
          <p:nvPr/>
        </p:nvSpPr>
        <p:spPr>
          <a:xfrm>
            <a:off x="2133600" y="6642556"/>
            <a:ext cx="1680268" cy="276999"/>
          </a:xfrm>
          <a:prstGeom prst="rect">
            <a:avLst/>
          </a:prstGeom>
        </p:spPr>
        <p:txBody>
          <a:bodyPr wrap="none">
            <a:spAutoFit/>
          </a:bodyPr>
          <a:lstStyle/>
          <a:p>
            <a:r>
              <a:rPr lang="en-US" sz="1200" dirty="0" smtClean="0"/>
              <a:t>Photo by Santiago Ricci</a:t>
            </a:r>
            <a:endParaRPr lang="en-US" sz="1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0"/>
            <a:ext cx="8229600" cy="914400"/>
          </a:xfrm>
        </p:spPr>
        <p:txBody>
          <a:bodyPr/>
          <a:lstStyle/>
          <a:p>
            <a:pPr eaLnBrk="1" hangingPunct="1"/>
            <a:r>
              <a:rPr lang="en-US" sz="4000" smtClean="0"/>
              <a:t>Augmentation de l</a:t>
            </a:r>
            <a:r>
              <a:rPr lang="ja-JP" altLang="en-US" sz="4000" smtClean="0"/>
              <a:t>’</a:t>
            </a:r>
            <a:r>
              <a:rPr lang="en-US" altLang="ja-JP" sz="4000" smtClean="0"/>
              <a:t>Activité</a:t>
            </a:r>
            <a:endParaRPr lang="en-US" sz="4000" smtClean="0"/>
          </a:p>
        </p:txBody>
      </p:sp>
      <p:sp>
        <p:nvSpPr>
          <p:cNvPr id="113674" name="Rectangle 10"/>
          <p:cNvSpPr>
            <a:spLocks noChangeArrowheads="1"/>
          </p:cNvSpPr>
          <p:nvPr/>
        </p:nvSpPr>
        <p:spPr bwMode="auto">
          <a:xfrm>
            <a:off x="228600" y="6400800"/>
            <a:ext cx="6584950" cy="274638"/>
          </a:xfrm>
          <a:prstGeom prst="rect">
            <a:avLst/>
          </a:prstGeom>
          <a:noFill/>
          <a:ln w="9525">
            <a:noFill/>
            <a:miter lim="800000"/>
            <a:headEnd/>
            <a:tailEnd/>
          </a:ln>
          <a:effectLst/>
        </p:spPr>
        <p:txBody>
          <a:bodyPr>
            <a:spAutoFit/>
          </a:bodyPr>
          <a:lstStyle/>
          <a:p>
            <a:pPr>
              <a:defRPr/>
            </a:pPr>
            <a:endParaRPr lang="en-US" sz="1200" b="1">
              <a:solidFill>
                <a:schemeClr val="tx2"/>
              </a:solidFill>
              <a:effectLst>
                <a:outerShdw blurRad="38100" dist="38100" dir="2700000" algn="tl">
                  <a:srgbClr val="000000"/>
                </a:outerShdw>
              </a:effectLst>
              <a:ea typeface="+mn-ea"/>
            </a:endParaRPr>
          </a:p>
        </p:txBody>
      </p:sp>
      <p:sp>
        <p:nvSpPr>
          <p:cNvPr id="113677" name="Rectangle 13"/>
          <p:cNvSpPr>
            <a:spLocks noChangeArrowheads="1"/>
          </p:cNvSpPr>
          <p:nvPr/>
        </p:nvSpPr>
        <p:spPr bwMode="auto">
          <a:xfrm>
            <a:off x="3676650" y="1600200"/>
            <a:ext cx="5010150" cy="457200"/>
          </a:xfrm>
          <a:prstGeom prst="rect">
            <a:avLst/>
          </a:prstGeom>
          <a:noFill/>
          <a:ln w="9525">
            <a:noFill/>
            <a:miter lim="800000"/>
            <a:headEnd/>
            <a:tailEnd/>
          </a:ln>
          <a:effectLst/>
        </p:spPr>
        <p:txBody>
          <a:bodyPr>
            <a:spAutoFit/>
          </a:bodyPr>
          <a:lstStyle/>
          <a:p>
            <a:r>
              <a:rPr lang="en-US" sz="2400" b="1">
                <a:solidFill>
                  <a:schemeClr val="tx2"/>
                </a:solidFill>
                <a:effectLst>
                  <a:outerShdw blurRad="38100" dist="38100" dir="2700000" algn="tl">
                    <a:srgbClr val="000000"/>
                  </a:outerShdw>
                </a:effectLst>
              </a:rPr>
              <a:t>Animaux inactifs vs. actif</a:t>
            </a:r>
          </a:p>
        </p:txBody>
      </p:sp>
      <p:pic>
        <p:nvPicPr>
          <p:cNvPr id="64516" name="Picture 15"/>
          <p:cNvPicPr>
            <a:picLocks noChangeAspect="1" noChangeArrowheads="1"/>
          </p:cNvPicPr>
          <p:nvPr/>
        </p:nvPicPr>
        <p:blipFill>
          <a:blip r:embed="rId3" cstate="email"/>
          <a:srcRect/>
          <a:stretch>
            <a:fillRect/>
          </a:stretch>
        </p:blipFill>
        <p:spPr bwMode="auto">
          <a:xfrm>
            <a:off x="3657600" y="2514600"/>
            <a:ext cx="5308600" cy="3981450"/>
          </a:xfrm>
          <a:prstGeom prst="rect">
            <a:avLst/>
          </a:prstGeom>
          <a:noFill/>
          <a:ln w="9525">
            <a:noFill/>
            <a:miter lim="800000"/>
            <a:headEnd/>
            <a:tailEnd/>
          </a:ln>
        </p:spPr>
      </p:pic>
      <p:pic>
        <p:nvPicPr>
          <p:cNvPr id="64517" name="Picture 16"/>
          <p:cNvPicPr>
            <a:picLocks noChangeAspect="1" noChangeArrowheads="1"/>
          </p:cNvPicPr>
          <p:nvPr/>
        </p:nvPicPr>
        <p:blipFill>
          <a:blip r:embed="rId4" cstate="email"/>
          <a:srcRect/>
          <a:stretch>
            <a:fillRect/>
          </a:stretch>
        </p:blipFill>
        <p:spPr bwMode="auto">
          <a:xfrm>
            <a:off x="152400" y="1143000"/>
            <a:ext cx="3276600" cy="2457450"/>
          </a:xfrm>
          <a:prstGeom prst="rect">
            <a:avLst/>
          </a:prstGeom>
          <a:noFill/>
          <a:ln w="9525">
            <a:noFill/>
            <a:miter lim="800000"/>
            <a:headEnd/>
            <a:tailEnd/>
          </a:ln>
        </p:spPr>
      </p:pic>
      <p:sp>
        <p:nvSpPr>
          <p:cNvPr id="7" name="Rectangle 6"/>
          <p:cNvSpPr/>
          <p:nvPr/>
        </p:nvSpPr>
        <p:spPr>
          <a:xfrm>
            <a:off x="152400" y="6488668"/>
            <a:ext cx="3967817" cy="369332"/>
          </a:xfrm>
          <a:prstGeom prst="rect">
            <a:avLst/>
          </a:prstGeom>
        </p:spPr>
        <p:txBody>
          <a:bodyPr wrap="none">
            <a:spAutoFit/>
          </a:bodyPr>
          <a:lstStyle/>
          <a:p>
            <a:pPr>
              <a:defRPr/>
            </a:pPr>
            <a:r>
              <a:rPr lang="en-US" b="1" dirty="0" smtClean="0">
                <a:solidFill>
                  <a:schemeClr val="tx2"/>
                </a:solidFill>
                <a:effectLst>
                  <a:outerShdw blurRad="38100" dist="38100" dir="2700000" algn="tl">
                    <a:srgbClr val="DDDDDD"/>
                  </a:outerShdw>
                </a:effectLst>
                <a:latin typeface="Arial" charset="0"/>
                <a:ea typeface="ＭＳ Ｐゴシック" charset="0"/>
                <a:cs typeface="ＭＳ Ｐゴシック" charset="0"/>
              </a:rPr>
              <a:t>Phoenix Zoo, Photo by Hilda Tresz</a:t>
            </a:r>
            <a:endParaRPr lang="en-US" b="1" dirty="0">
              <a:solidFill>
                <a:schemeClr val="tx2"/>
              </a:solidFill>
              <a:effectLst>
                <a:outerShdw blurRad="38100" dist="38100" dir="2700000" algn="tl">
                  <a:srgbClr val="DDDDDD"/>
                </a:outerShdw>
              </a:effectLst>
              <a:latin typeface="Arial" charset="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4" name="Rectangle 4"/>
          <p:cNvSpPr>
            <a:spLocks noGrp="1" noChangeArrowheads="1"/>
          </p:cNvSpPr>
          <p:nvPr>
            <p:ph type="title"/>
          </p:nvPr>
        </p:nvSpPr>
        <p:spPr>
          <a:xfrm>
            <a:off x="0" y="76200"/>
            <a:ext cx="9144000" cy="685800"/>
          </a:xfrm>
        </p:spPr>
        <p:txBody>
          <a:bodyPr/>
          <a:lstStyle/>
          <a:p>
            <a:pPr eaLnBrk="1" hangingPunct="1"/>
            <a:r>
              <a:rPr lang="en-US" sz="3400" smtClean="0"/>
              <a:t>Prolongation du temps de fouille de nourriture</a:t>
            </a:r>
          </a:p>
        </p:txBody>
      </p:sp>
      <p:sp>
        <p:nvSpPr>
          <p:cNvPr id="174086" name="Rectangle 6"/>
          <p:cNvSpPr>
            <a:spLocks noChangeArrowheads="1"/>
          </p:cNvSpPr>
          <p:nvPr/>
        </p:nvSpPr>
        <p:spPr bwMode="auto">
          <a:xfrm>
            <a:off x="4191000" y="6400800"/>
            <a:ext cx="4953000" cy="366713"/>
          </a:xfrm>
          <a:prstGeom prst="rect">
            <a:avLst/>
          </a:prstGeom>
          <a:noFill/>
          <a:ln w="9525">
            <a:noFill/>
            <a:miter lim="800000"/>
            <a:headEnd/>
            <a:tailEnd/>
          </a:ln>
          <a:effectLst/>
        </p:spPr>
        <p:txBody>
          <a:bodyPr>
            <a:spAutoFit/>
          </a:bodyPr>
          <a:lstStyle/>
          <a:p>
            <a:pPr>
              <a:defRPr/>
            </a:pPr>
            <a:endParaRPr lang="en-US" b="1">
              <a:solidFill>
                <a:schemeClr val="tx2"/>
              </a:solidFill>
              <a:effectLst>
                <a:outerShdw blurRad="38100" dist="38100" dir="2700000" algn="tl">
                  <a:srgbClr val="000000"/>
                </a:outerShdw>
              </a:effectLst>
              <a:ea typeface="+mn-ea"/>
            </a:endParaRPr>
          </a:p>
        </p:txBody>
      </p:sp>
      <p:pic>
        <p:nvPicPr>
          <p:cNvPr id="66563" name="Picture 7"/>
          <p:cNvPicPr>
            <a:picLocks noChangeAspect="1" noChangeArrowheads="1"/>
          </p:cNvPicPr>
          <p:nvPr/>
        </p:nvPicPr>
        <p:blipFill>
          <a:blip r:embed="rId3" cstate="email"/>
          <a:srcRect/>
          <a:stretch>
            <a:fillRect/>
          </a:stretch>
        </p:blipFill>
        <p:spPr bwMode="auto">
          <a:xfrm>
            <a:off x="990600" y="914400"/>
            <a:ext cx="6439354" cy="4849813"/>
          </a:xfrm>
          <a:prstGeom prst="rect">
            <a:avLst/>
          </a:prstGeom>
          <a:noFill/>
          <a:ln w="9525">
            <a:noFill/>
            <a:miter lim="800000"/>
            <a:headEnd/>
            <a:tailEnd/>
          </a:ln>
        </p:spPr>
      </p:pic>
      <p:sp>
        <p:nvSpPr>
          <p:cNvPr id="5" name="Rectangle 4"/>
          <p:cNvSpPr/>
          <p:nvPr/>
        </p:nvSpPr>
        <p:spPr>
          <a:xfrm>
            <a:off x="1828800" y="6019800"/>
            <a:ext cx="5334000" cy="369332"/>
          </a:xfrm>
          <a:prstGeom prst="rect">
            <a:avLst/>
          </a:prstGeom>
        </p:spPr>
        <p:txBody>
          <a:bodyPr wrap="square">
            <a:spAutoFit/>
          </a:bodyPr>
          <a:lstStyle/>
          <a:p>
            <a:pPr eaLnBrk="1" hangingPunct="1"/>
            <a:r>
              <a:rPr lang="en-US" b="1" dirty="0" smtClean="0">
                <a:solidFill>
                  <a:schemeClr val="tx2"/>
                </a:solidFill>
                <a:effectLst>
                  <a:outerShdw blurRad="38100" dist="38100" dir="2700000" algn="tl">
                    <a:srgbClr val="C0C0C0"/>
                  </a:outerShdw>
                </a:effectLst>
              </a:rPr>
              <a:t>Hay, courtesy of Smithsonian</a:t>
            </a:r>
            <a:r>
              <a:rPr lang="ja-JP" altLang="en-US" b="1" smtClean="0">
                <a:solidFill>
                  <a:schemeClr val="tx2"/>
                </a:solidFill>
                <a:effectLst>
                  <a:outerShdw blurRad="38100" dist="38100" dir="2700000" algn="tl">
                    <a:srgbClr val="C0C0C0"/>
                  </a:outerShdw>
                </a:effectLst>
              </a:rPr>
              <a:t>’</a:t>
            </a:r>
            <a:r>
              <a:rPr lang="en-US" altLang="ja-JP" b="1" dirty="0" smtClean="0">
                <a:solidFill>
                  <a:schemeClr val="tx2"/>
                </a:solidFill>
                <a:effectLst>
                  <a:outerShdw blurRad="38100" dist="38100" dir="2700000" algn="tl">
                    <a:srgbClr val="C0C0C0"/>
                  </a:outerShdw>
                </a:effectLst>
              </a:rPr>
              <a:t>s National Zoo</a:t>
            </a:r>
            <a:endParaRPr lang="en-US" b="1" dirty="0" smtClean="0">
              <a:solidFill>
                <a:schemeClr val="tx2"/>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6" name="Rectangle 4"/>
          <p:cNvSpPr>
            <a:spLocks noGrp="1" noChangeArrowheads="1"/>
          </p:cNvSpPr>
          <p:nvPr>
            <p:ph type="title"/>
          </p:nvPr>
        </p:nvSpPr>
        <p:spPr>
          <a:xfrm>
            <a:off x="0" y="152400"/>
            <a:ext cx="9144000" cy="1447800"/>
          </a:xfrm>
        </p:spPr>
        <p:txBody>
          <a:bodyPr/>
          <a:lstStyle/>
          <a:p>
            <a:pPr eaLnBrk="1" hangingPunct="1"/>
            <a:r>
              <a:rPr lang="en-US" sz="3000" b="0" smtClean="0"/>
              <a:t>L</a:t>
            </a:r>
            <a:r>
              <a:rPr lang="ja-JP" altLang="en-US" sz="3000" b="0" smtClean="0"/>
              <a:t>’</a:t>
            </a:r>
            <a:r>
              <a:rPr lang="en-US" altLang="ja-JP" sz="3000" b="0" smtClean="0"/>
              <a:t>amélioration de  la consomation alimentaire (articles moins désirables sont consommées à nouveau)</a:t>
            </a:r>
            <a:br>
              <a:rPr lang="en-US" altLang="ja-JP" sz="3000" b="0" smtClean="0"/>
            </a:br>
            <a:endParaRPr lang="en-US" sz="3000" b="0" smtClean="0"/>
          </a:p>
        </p:txBody>
      </p:sp>
      <p:sp>
        <p:nvSpPr>
          <p:cNvPr id="253958" name="Rectangle 6"/>
          <p:cNvSpPr>
            <a:spLocks noChangeArrowheads="1"/>
          </p:cNvSpPr>
          <p:nvPr/>
        </p:nvSpPr>
        <p:spPr bwMode="auto">
          <a:xfrm>
            <a:off x="0" y="6553200"/>
            <a:ext cx="6372225" cy="304800"/>
          </a:xfrm>
          <a:prstGeom prst="rect">
            <a:avLst/>
          </a:prstGeom>
          <a:noFill/>
          <a:ln w="9525">
            <a:noFill/>
            <a:miter lim="800000"/>
            <a:headEnd/>
            <a:tailEnd/>
          </a:ln>
          <a:effectLst/>
        </p:spPr>
        <p:txBody>
          <a:bodyPr>
            <a:spAutoFit/>
          </a:bodyPr>
          <a:lstStyle/>
          <a:p>
            <a:pPr>
              <a:defRPr/>
            </a:pPr>
            <a:endParaRPr lang="en-US" sz="1400" b="1">
              <a:solidFill>
                <a:srgbClr val="FFFF66"/>
              </a:solidFill>
              <a:effectLst>
                <a:outerShdw blurRad="38100" dist="38100" dir="2700000" algn="tl">
                  <a:srgbClr val="000000"/>
                </a:outerShdw>
              </a:effectLst>
              <a:ea typeface="+mn-ea"/>
            </a:endParaRPr>
          </a:p>
        </p:txBody>
      </p:sp>
      <p:pic>
        <p:nvPicPr>
          <p:cNvPr id="68611" name="Picture 8"/>
          <p:cNvPicPr>
            <a:picLocks noChangeAspect="1" noChangeArrowheads="1"/>
          </p:cNvPicPr>
          <p:nvPr/>
        </p:nvPicPr>
        <p:blipFill>
          <a:blip r:embed="rId3" cstate="email"/>
          <a:srcRect/>
          <a:stretch>
            <a:fillRect/>
          </a:stretch>
        </p:blipFill>
        <p:spPr bwMode="auto">
          <a:xfrm>
            <a:off x="1371600" y="1447800"/>
            <a:ext cx="5891096" cy="4419600"/>
          </a:xfrm>
          <a:prstGeom prst="rect">
            <a:avLst/>
          </a:prstGeom>
          <a:noFill/>
          <a:ln w="9525">
            <a:noFill/>
            <a:miter lim="800000"/>
            <a:headEnd/>
            <a:tailEnd/>
          </a:ln>
        </p:spPr>
      </p:pic>
      <p:sp>
        <p:nvSpPr>
          <p:cNvPr id="5" name="Rectangle 4"/>
          <p:cNvSpPr/>
          <p:nvPr/>
        </p:nvSpPr>
        <p:spPr>
          <a:xfrm>
            <a:off x="4495800" y="6248400"/>
            <a:ext cx="3967817" cy="369332"/>
          </a:xfrm>
          <a:prstGeom prst="rect">
            <a:avLst/>
          </a:prstGeom>
        </p:spPr>
        <p:txBody>
          <a:bodyPr wrap="none">
            <a:spAutoFit/>
          </a:bodyPr>
          <a:lstStyle/>
          <a:p>
            <a:pPr>
              <a:defRPr/>
            </a:pPr>
            <a:r>
              <a:rPr lang="en-US" b="1" dirty="0" smtClean="0">
                <a:solidFill>
                  <a:srgbClr val="FFFF66"/>
                </a:solidFill>
                <a:effectLst>
                  <a:outerShdw blurRad="38100" dist="38100" dir="2700000" algn="tl">
                    <a:srgbClr val="DDDDDD"/>
                  </a:outerShdw>
                </a:effectLst>
                <a:latin typeface="Arial" charset="0"/>
                <a:ea typeface="ＭＳ Ｐゴシック" charset="0"/>
                <a:cs typeface="ＭＳ Ｐゴシック" charset="0"/>
              </a:rPr>
              <a:t>Phoenix Zoo, Photo by Hilda Tresz</a:t>
            </a:r>
            <a:endParaRPr lang="en-US" b="1" dirty="0">
              <a:solidFill>
                <a:srgbClr val="FFFF66"/>
              </a:solidFill>
              <a:effectLst>
                <a:outerShdw blurRad="38100" dist="38100" dir="2700000" algn="tl">
                  <a:srgbClr val="DDDDDD"/>
                </a:outerShdw>
              </a:effectLst>
              <a:latin typeface="Arial" charset="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41" name="Rectangle 5"/>
          <p:cNvSpPr>
            <a:spLocks noGrp="1" noChangeArrowheads="1"/>
          </p:cNvSpPr>
          <p:nvPr>
            <p:ph type="title"/>
          </p:nvPr>
        </p:nvSpPr>
        <p:spPr>
          <a:xfrm>
            <a:off x="0" y="228600"/>
            <a:ext cx="9144000" cy="1219200"/>
          </a:xfrm>
        </p:spPr>
        <p:txBody>
          <a:bodyPr/>
          <a:lstStyle/>
          <a:p>
            <a:pPr eaLnBrk="1" hangingPunct="1"/>
            <a:r>
              <a:rPr lang="en-US" sz="4000" smtClean="0"/>
              <a:t>Manipulation, locomotion </a:t>
            </a:r>
            <a:br>
              <a:rPr lang="en-US" sz="4000" smtClean="0"/>
            </a:br>
            <a:r>
              <a:rPr lang="en-US" sz="4000" smtClean="0"/>
              <a:t>et contact social accrues </a:t>
            </a:r>
            <a:r>
              <a:rPr lang="en-US" sz="2800" smtClean="0"/>
              <a:t>[Tripp, 1985]</a:t>
            </a:r>
          </a:p>
        </p:txBody>
      </p:sp>
      <p:pic>
        <p:nvPicPr>
          <p:cNvPr id="70658" name="Picture 7"/>
          <p:cNvPicPr>
            <a:picLocks noChangeAspect="1" noChangeArrowheads="1"/>
          </p:cNvPicPr>
          <p:nvPr/>
        </p:nvPicPr>
        <p:blipFill>
          <a:blip r:embed="rId3" cstate="email"/>
          <a:srcRect/>
          <a:stretch>
            <a:fillRect/>
          </a:stretch>
        </p:blipFill>
        <p:spPr bwMode="auto">
          <a:xfrm>
            <a:off x="3505200" y="2044700"/>
            <a:ext cx="5410200" cy="4051300"/>
          </a:xfrm>
          <a:prstGeom prst="rect">
            <a:avLst/>
          </a:prstGeom>
          <a:noFill/>
          <a:ln w="9525">
            <a:noFill/>
            <a:miter lim="800000"/>
            <a:headEnd/>
            <a:tailEnd/>
          </a:ln>
        </p:spPr>
      </p:pic>
      <p:sp>
        <p:nvSpPr>
          <p:cNvPr id="70659" name="Rectangle 8"/>
          <p:cNvSpPr>
            <a:spLocks noChangeArrowheads="1"/>
          </p:cNvSpPr>
          <p:nvPr/>
        </p:nvSpPr>
        <p:spPr bwMode="auto">
          <a:xfrm>
            <a:off x="152400" y="1752600"/>
            <a:ext cx="3352800" cy="4616450"/>
          </a:xfrm>
          <a:prstGeom prst="rect">
            <a:avLst/>
          </a:prstGeom>
          <a:noFill/>
          <a:ln w="9525">
            <a:noFill/>
            <a:miter lim="800000"/>
            <a:headEnd/>
            <a:tailEnd/>
          </a:ln>
        </p:spPr>
        <p:txBody>
          <a:bodyPr>
            <a:spAutoFit/>
          </a:bodyPr>
          <a:lstStyle/>
          <a:p>
            <a:r>
              <a:rPr lang="en-US" sz="2000" b="1"/>
              <a:t>Objets de manipulation </a:t>
            </a:r>
            <a:r>
              <a:rPr lang="en-US" sz="2000" b="1" u="sng"/>
              <a:t>(substrat ) augment le niveau d'activité  plus que:</a:t>
            </a:r>
          </a:p>
          <a:p>
            <a:pPr>
              <a:buFontTx/>
              <a:buChar char="•"/>
            </a:pPr>
            <a:r>
              <a:rPr lang="en-US" sz="2000" b="1"/>
              <a:t>La Dimension d</a:t>
            </a:r>
            <a:r>
              <a:rPr lang="ja-JP" altLang="en-US" sz="2000" b="1"/>
              <a:t>’</a:t>
            </a:r>
            <a:r>
              <a:rPr lang="en-US" altLang="ja-JP" sz="2000" b="1"/>
              <a:t>enclos </a:t>
            </a:r>
          </a:p>
          <a:p>
            <a:pPr>
              <a:buFontTx/>
              <a:buChar char="•"/>
            </a:pPr>
            <a:r>
              <a:rPr lang="en-US" sz="2000" b="1"/>
              <a:t>Dimension de surface de plancher </a:t>
            </a:r>
          </a:p>
          <a:p>
            <a:pPr>
              <a:buFontTx/>
              <a:buChar char="•"/>
            </a:pPr>
            <a:r>
              <a:rPr lang="en-US" sz="2000" b="1"/>
              <a:t>Fréquence d'alimentation</a:t>
            </a:r>
          </a:p>
          <a:p>
            <a:endParaRPr lang="en-US" sz="1400" b="1"/>
          </a:p>
          <a:p>
            <a:r>
              <a:rPr lang="en-US" sz="2000" b="1"/>
              <a:t>Après une exposition prolongée les animaux continuaient de manipulation substrat, ce qui indique que </a:t>
            </a:r>
            <a:r>
              <a:rPr lang="en-US" sz="2000" b="1" u="sng"/>
              <a:t>la nouveauté n'est pas indispensable pour susciter l'intérêt. </a:t>
            </a:r>
          </a:p>
        </p:txBody>
      </p:sp>
      <p:sp>
        <p:nvSpPr>
          <p:cNvPr id="5" name="Rectangle 4"/>
          <p:cNvSpPr/>
          <p:nvPr/>
        </p:nvSpPr>
        <p:spPr>
          <a:xfrm>
            <a:off x="2590800" y="6488668"/>
            <a:ext cx="6705600" cy="369332"/>
          </a:xfrm>
          <a:prstGeom prst="rect">
            <a:avLst/>
          </a:prstGeom>
        </p:spPr>
        <p:txBody>
          <a:bodyPr wrap="square">
            <a:spAutoFit/>
          </a:bodyPr>
          <a:lstStyle/>
          <a:p>
            <a:pPr eaLnBrk="1" hangingPunct="1"/>
            <a:r>
              <a:rPr lang="en-US" dirty="0" err="1" smtClean="0"/>
              <a:t>Allwetterzoo</a:t>
            </a:r>
            <a:r>
              <a:rPr lang="en-US" dirty="0" smtClean="0"/>
              <a:t> </a:t>
            </a:r>
            <a:r>
              <a:rPr lang="en-US" dirty="0" err="1" smtClean="0"/>
              <a:t>Münster</a:t>
            </a:r>
            <a:r>
              <a:rPr lang="en-US" dirty="0" smtClean="0"/>
              <a:t> , photo by Martin </a:t>
            </a:r>
            <a:r>
              <a:rPr lang="en-US" dirty="0" err="1" smtClean="0"/>
              <a:t>Schuchert</a:t>
            </a:r>
            <a:endParaRPr lang="en-US"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4" name="Rectangle 8"/>
          <p:cNvSpPr>
            <a:spLocks noChangeArrowheads="1"/>
          </p:cNvSpPr>
          <p:nvPr/>
        </p:nvSpPr>
        <p:spPr bwMode="auto">
          <a:xfrm>
            <a:off x="0" y="438150"/>
            <a:ext cx="2819400" cy="336550"/>
          </a:xfrm>
          <a:prstGeom prst="rect">
            <a:avLst/>
          </a:prstGeom>
          <a:noFill/>
          <a:ln w="9525">
            <a:noFill/>
            <a:miter lim="800000"/>
            <a:headEnd/>
            <a:tailEnd/>
          </a:ln>
          <a:effectLst/>
        </p:spPr>
        <p:txBody>
          <a:bodyPr>
            <a:spAutoFit/>
          </a:bodyPr>
          <a:lstStyle/>
          <a:p>
            <a:pPr marL="342900" indent="-342900" eaLnBrk="1" hangingPunct="1">
              <a:lnSpc>
                <a:spcPct val="80000"/>
              </a:lnSpc>
              <a:spcBef>
                <a:spcPct val="50000"/>
              </a:spcBef>
              <a:buClr>
                <a:schemeClr val="hlink"/>
              </a:buClr>
              <a:buSzPct val="60000"/>
              <a:buFont typeface="Wingdings" pitchFamily="2" charset="2"/>
              <a:buAutoNum type="arabicPeriod"/>
              <a:defRPr/>
            </a:pPr>
            <a:endParaRPr lang="en-US" sz="2000" b="1">
              <a:effectLst>
                <a:outerShdw blurRad="38100" dist="38100" dir="2700000" algn="tl">
                  <a:srgbClr val="000000"/>
                </a:outerShdw>
              </a:effectLst>
              <a:ea typeface="+mn-ea"/>
            </a:endParaRPr>
          </a:p>
        </p:txBody>
      </p:sp>
      <p:sp>
        <p:nvSpPr>
          <p:cNvPr id="106505" name="Rectangle 9"/>
          <p:cNvSpPr>
            <a:spLocks noChangeArrowheads="1"/>
          </p:cNvSpPr>
          <p:nvPr/>
        </p:nvSpPr>
        <p:spPr bwMode="auto">
          <a:xfrm>
            <a:off x="0" y="0"/>
            <a:ext cx="9144000" cy="1754188"/>
          </a:xfrm>
          <a:prstGeom prst="rect">
            <a:avLst/>
          </a:prstGeom>
          <a:noFill/>
          <a:ln w="9525">
            <a:noFill/>
            <a:miter lim="800000"/>
            <a:headEnd/>
            <a:tailEnd/>
          </a:ln>
          <a:effectLst/>
        </p:spPr>
        <p:txBody>
          <a:bodyPr>
            <a:spAutoFit/>
          </a:bodyPr>
          <a:lstStyle/>
          <a:p>
            <a:pPr algn="ctr"/>
            <a:r>
              <a:rPr lang="en-US" sz="3600" b="1">
                <a:solidFill>
                  <a:schemeClr val="tx2"/>
                </a:solidFill>
                <a:effectLst>
                  <a:outerShdw blurRad="38100" dist="38100" dir="2700000" algn="tl">
                    <a:srgbClr val="000000"/>
                  </a:outerShdw>
                </a:effectLst>
              </a:rPr>
              <a:t>Diminution de la concurrence et une diminution de la proximité sociale</a:t>
            </a:r>
          </a:p>
          <a:p>
            <a:pPr algn="ctr"/>
            <a:r>
              <a:rPr lang="en-US" sz="3200" b="1">
                <a:solidFill>
                  <a:schemeClr val="tx2"/>
                </a:solidFill>
                <a:effectLst>
                  <a:outerShdw blurRad="38100" dist="38100" dir="2700000" algn="tl">
                    <a:srgbClr val="000000"/>
                  </a:outerShdw>
                </a:effectLst>
              </a:rPr>
              <a:t>[Lutz, Novak, 2005]</a:t>
            </a:r>
            <a:endParaRPr lang="en-US" sz="2400" b="1">
              <a:solidFill>
                <a:schemeClr val="tx2"/>
              </a:solidFill>
              <a:effectLst>
                <a:outerShdw blurRad="38100" dist="38100" dir="2700000" algn="tl">
                  <a:srgbClr val="000000"/>
                </a:outerShdw>
              </a:effectLst>
            </a:endParaRPr>
          </a:p>
        </p:txBody>
      </p:sp>
      <p:pic>
        <p:nvPicPr>
          <p:cNvPr id="72707" name="Picture 12"/>
          <p:cNvPicPr>
            <a:picLocks noChangeAspect="1" noChangeArrowheads="1"/>
          </p:cNvPicPr>
          <p:nvPr/>
        </p:nvPicPr>
        <p:blipFill>
          <a:blip r:embed="rId3" cstate="email"/>
          <a:srcRect/>
          <a:stretch>
            <a:fillRect/>
          </a:stretch>
        </p:blipFill>
        <p:spPr bwMode="auto">
          <a:xfrm>
            <a:off x="1905000" y="1676400"/>
            <a:ext cx="5562600" cy="4173237"/>
          </a:xfrm>
          <a:prstGeom prst="rect">
            <a:avLst/>
          </a:prstGeom>
          <a:noFill/>
          <a:ln w="9525">
            <a:noFill/>
            <a:miter lim="800000"/>
            <a:headEnd/>
            <a:tailEnd/>
          </a:ln>
        </p:spPr>
      </p:pic>
      <p:sp>
        <p:nvSpPr>
          <p:cNvPr id="5" name="Rectangle 4"/>
          <p:cNvSpPr/>
          <p:nvPr/>
        </p:nvSpPr>
        <p:spPr>
          <a:xfrm>
            <a:off x="2209800" y="6172200"/>
            <a:ext cx="5410200" cy="369332"/>
          </a:xfrm>
          <a:prstGeom prst="rect">
            <a:avLst/>
          </a:prstGeom>
        </p:spPr>
        <p:txBody>
          <a:bodyPr wrap="square">
            <a:spAutoFit/>
          </a:bodyPr>
          <a:lstStyle/>
          <a:p>
            <a:pPr eaLnBrk="1" hangingPunct="1"/>
            <a:r>
              <a:rPr lang="en-US" dirty="0" err="1" smtClean="0"/>
              <a:t>Allwetterzoo</a:t>
            </a:r>
            <a:r>
              <a:rPr lang="en-US" dirty="0" smtClean="0"/>
              <a:t> </a:t>
            </a:r>
            <a:r>
              <a:rPr lang="en-US" dirty="0" err="1" smtClean="0"/>
              <a:t>Münster</a:t>
            </a:r>
            <a:r>
              <a:rPr lang="en-US" dirty="0" smtClean="0"/>
              <a:t> , photo by Martin </a:t>
            </a:r>
            <a:r>
              <a:rPr lang="en-US" dirty="0" err="1" smtClean="0"/>
              <a:t>Schuchert</a:t>
            </a:r>
            <a:endParaRPr lang="en-US"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a:xfrm>
            <a:off x="0" y="304800"/>
            <a:ext cx="9144000" cy="887413"/>
          </a:xfrm>
        </p:spPr>
        <p:txBody>
          <a:bodyPr/>
          <a:lstStyle/>
          <a:p>
            <a:pPr eaLnBrk="1" hangingPunct="1"/>
            <a:r>
              <a:rPr lang="en-US" sz="3800" smtClean="0"/>
              <a:t>Diminution de Comportements Autogérés</a:t>
            </a:r>
            <a:br>
              <a:rPr lang="en-US" sz="3800" smtClean="0"/>
            </a:br>
            <a:r>
              <a:rPr lang="en-US" sz="2700" smtClean="0"/>
              <a:t>(l</a:t>
            </a:r>
            <a:r>
              <a:rPr lang="ja-JP" altLang="en-US" sz="2700" smtClean="0"/>
              <a:t>’</a:t>
            </a:r>
            <a:r>
              <a:rPr lang="en-US" altLang="ja-JP" sz="2700" smtClean="0"/>
              <a:t>auto toilettage , le jeu isolé, et la masturbation) </a:t>
            </a:r>
            <a:r>
              <a:rPr lang="en-US" altLang="ja-JP" sz="2000" smtClean="0"/>
              <a:t>[Tripp, 1985]</a:t>
            </a:r>
            <a:endParaRPr lang="en-US" sz="2000" smtClean="0"/>
          </a:p>
        </p:txBody>
      </p:sp>
      <p:sp>
        <p:nvSpPr>
          <p:cNvPr id="74755" name="Rectangle 9"/>
          <p:cNvSpPr>
            <a:spLocks noChangeArrowheads="1"/>
          </p:cNvSpPr>
          <p:nvPr/>
        </p:nvSpPr>
        <p:spPr bwMode="auto">
          <a:xfrm>
            <a:off x="0" y="6172200"/>
            <a:ext cx="9144000" cy="214313"/>
          </a:xfrm>
          <a:prstGeom prst="rect">
            <a:avLst/>
          </a:prstGeom>
          <a:noFill/>
          <a:ln w="9525">
            <a:noFill/>
            <a:miter lim="800000"/>
            <a:headEnd/>
            <a:tailEnd/>
          </a:ln>
        </p:spPr>
        <p:txBody>
          <a:bodyPr>
            <a:spAutoFit/>
          </a:bodyPr>
          <a:lstStyle/>
          <a:p>
            <a:endParaRPr lang="fr-FR" sz="800"/>
          </a:p>
        </p:txBody>
      </p:sp>
      <p:sp>
        <p:nvSpPr>
          <p:cNvPr id="74757" name="Rectangle 13"/>
          <p:cNvSpPr>
            <a:spLocks noChangeArrowheads="1"/>
          </p:cNvSpPr>
          <p:nvPr/>
        </p:nvSpPr>
        <p:spPr bwMode="auto">
          <a:xfrm>
            <a:off x="4648200" y="5640388"/>
            <a:ext cx="3733800" cy="214312"/>
          </a:xfrm>
          <a:prstGeom prst="rect">
            <a:avLst/>
          </a:prstGeom>
          <a:noFill/>
          <a:ln w="9525">
            <a:noFill/>
            <a:miter lim="800000"/>
            <a:headEnd/>
            <a:tailEnd/>
          </a:ln>
        </p:spPr>
        <p:txBody>
          <a:bodyPr>
            <a:spAutoFit/>
          </a:bodyPr>
          <a:lstStyle/>
          <a:p>
            <a:endParaRPr lang="fr-FR" sz="800"/>
          </a:p>
        </p:txBody>
      </p:sp>
      <p:sp>
        <p:nvSpPr>
          <p:cNvPr id="7" name="Content Placeholder 6"/>
          <p:cNvSpPr>
            <a:spLocks noGrp="1"/>
          </p:cNvSpPr>
          <p:nvPr>
            <p:ph sz="half" idx="2"/>
          </p:nvPr>
        </p:nvSpPr>
        <p:spPr/>
        <p:txBody>
          <a:bodyPr/>
          <a:lstStyle/>
          <a:p>
            <a:endParaRPr lang="en-US"/>
          </a:p>
        </p:txBody>
      </p:sp>
      <p:sp>
        <p:nvSpPr>
          <p:cNvPr id="8" name="Content Placeholder 7"/>
          <p:cNvSpPr>
            <a:spLocks noGrp="1"/>
          </p:cNvSpPr>
          <p:nvPr>
            <p:ph sz="half" idx="1"/>
          </p:nvPr>
        </p:nvSpPr>
        <p:spPr/>
        <p:txBody>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6" name="Rectangle 4"/>
          <p:cNvSpPr>
            <a:spLocks noGrp="1" noChangeArrowheads="1"/>
          </p:cNvSpPr>
          <p:nvPr>
            <p:ph type="title"/>
          </p:nvPr>
        </p:nvSpPr>
        <p:spPr>
          <a:xfrm>
            <a:off x="0" y="0"/>
            <a:ext cx="9144000" cy="762000"/>
          </a:xfrm>
        </p:spPr>
        <p:txBody>
          <a:bodyPr/>
          <a:lstStyle/>
          <a:p>
            <a:pPr eaLnBrk="1" hangingPunct="1"/>
            <a:r>
              <a:rPr lang="en-US" smtClean="0"/>
              <a:t>Encourager nidification</a:t>
            </a:r>
          </a:p>
        </p:txBody>
      </p:sp>
      <p:sp>
        <p:nvSpPr>
          <p:cNvPr id="228358" name="Rectangle 6"/>
          <p:cNvSpPr>
            <a:spLocks noChangeArrowheads="1"/>
          </p:cNvSpPr>
          <p:nvPr/>
        </p:nvSpPr>
        <p:spPr bwMode="auto">
          <a:xfrm>
            <a:off x="3962400" y="6324600"/>
            <a:ext cx="4800600" cy="366713"/>
          </a:xfrm>
          <a:prstGeom prst="rect">
            <a:avLst/>
          </a:prstGeom>
          <a:noFill/>
          <a:ln w="9525">
            <a:noFill/>
            <a:miter lim="800000"/>
            <a:headEnd/>
            <a:tailEnd/>
          </a:ln>
          <a:effectLst/>
        </p:spPr>
        <p:txBody>
          <a:bodyPr>
            <a:spAutoFit/>
          </a:bodyPr>
          <a:lstStyle/>
          <a:p>
            <a:pPr>
              <a:defRPr/>
            </a:pPr>
            <a:endParaRPr lang="en-US" b="1">
              <a:solidFill>
                <a:schemeClr val="tx2"/>
              </a:solidFill>
              <a:effectLst>
                <a:outerShdw blurRad="38100" dist="38100" dir="2700000" algn="tl">
                  <a:srgbClr val="000000"/>
                </a:outerShdw>
              </a:effectLst>
              <a:ea typeface="+mn-ea"/>
            </a:endParaRPr>
          </a:p>
        </p:txBody>
      </p:sp>
      <p:pic>
        <p:nvPicPr>
          <p:cNvPr id="76803" name="Picture 7"/>
          <p:cNvPicPr>
            <a:picLocks noChangeAspect="1" noChangeArrowheads="1"/>
          </p:cNvPicPr>
          <p:nvPr/>
        </p:nvPicPr>
        <p:blipFill>
          <a:blip r:embed="rId3" cstate="email"/>
          <a:srcRect/>
          <a:stretch>
            <a:fillRect/>
          </a:stretch>
        </p:blipFill>
        <p:spPr bwMode="auto">
          <a:xfrm>
            <a:off x="1371600" y="685800"/>
            <a:ext cx="6770139" cy="4519612"/>
          </a:xfrm>
          <a:prstGeom prst="rect">
            <a:avLst/>
          </a:prstGeom>
          <a:noFill/>
          <a:ln w="9525">
            <a:noFill/>
            <a:miter lim="800000"/>
            <a:headEnd/>
            <a:tailEnd/>
          </a:ln>
        </p:spPr>
      </p:pic>
      <p:sp>
        <p:nvSpPr>
          <p:cNvPr id="5" name="Rectangle 4"/>
          <p:cNvSpPr/>
          <p:nvPr/>
        </p:nvSpPr>
        <p:spPr>
          <a:xfrm>
            <a:off x="1524000" y="5638800"/>
            <a:ext cx="6248400" cy="369332"/>
          </a:xfrm>
          <a:prstGeom prst="rect">
            <a:avLst/>
          </a:prstGeom>
          <a:noFill/>
          <a:ln>
            <a:noFill/>
          </a:ln>
        </p:spPr>
        <p:txBody>
          <a:bodyPr wrap="square">
            <a:spAutoFit/>
          </a:bodyPr>
          <a:lstStyle/>
          <a:p>
            <a:r>
              <a:rPr lang="en-US" b="1" dirty="0" smtClean="0">
                <a:solidFill>
                  <a:srgbClr val="000000"/>
                </a:solidFill>
                <a:effectLst>
                  <a:outerShdw blurRad="38100" dist="38100" dir="2700000" algn="tl">
                    <a:srgbClr val="C0C0C0"/>
                  </a:outerShdw>
                </a:effectLst>
              </a:rPr>
              <a:t>Straw, Como Zoo, Photo by Allison </a:t>
            </a:r>
            <a:r>
              <a:rPr lang="en-US" b="1" dirty="0" err="1" smtClean="0">
                <a:solidFill>
                  <a:srgbClr val="000000"/>
                </a:solidFill>
                <a:effectLst>
                  <a:outerShdw blurRad="38100" dist="38100" dir="2700000" algn="tl">
                    <a:srgbClr val="C0C0C0"/>
                  </a:outerShdw>
                </a:effectLst>
              </a:rPr>
              <a:t>Jungheim</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0" y="152400"/>
            <a:ext cx="9144000" cy="1447800"/>
          </a:xfrm>
        </p:spPr>
        <p:txBody>
          <a:bodyPr/>
          <a:lstStyle/>
          <a:p>
            <a:pPr eaLnBrk="1" hangingPunct="1"/>
            <a:r>
              <a:rPr lang="en-US" sz="2400" smtClean="0"/>
              <a:t>Pour plus de 2000 ans les zoos ont detenu des animaux en captivité encore moins dans une certaine mesure l'image d'aujourd'hui pourrait être la même qur celle de 1870 et 1906s.</a:t>
            </a:r>
          </a:p>
        </p:txBody>
      </p:sp>
      <p:sp>
        <p:nvSpPr>
          <p:cNvPr id="21507" name="Rectangle 8"/>
          <p:cNvSpPr>
            <a:spLocks noChangeArrowheads="1"/>
          </p:cNvSpPr>
          <p:nvPr/>
        </p:nvSpPr>
        <p:spPr bwMode="auto">
          <a:xfrm>
            <a:off x="228600" y="6324600"/>
            <a:ext cx="8915400" cy="366713"/>
          </a:xfrm>
          <a:prstGeom prst="rect">
            <a:avLst/>
          </a:prstGeom>
          <a:noFill/>
          <a:ln w="9525">
            <a:noFill/>
            <a:miter lim="800000"/>
            <a:headEnd/>
            <a:tailEnd/>
          </a:ln>
        </p:spPr>
        <p:txBody>
          <a:bodyPr>
            <a:spAutoFit/>
          </a:bodyPr>
          <a:lstStyle/>
          <a:p>
            <a:endParaRPr lang="fr-FR"/>
          </a:p>
        </p:txBody>
      </p:sp>
      <p:sp>
        <p:nvSpPr>
          <p:cNvPr id="6" name="Content Placeholder 5"/>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0" y="0"/>
            <a:ext cx="9144000" cy="1066800"/>
          </a:xfrm>
        </p:spPr>
        <p:txBody>
          <a:bodyPr/>
          <a:lstStyle/>
          <a:p>
            <a:pPr eaLnBrk="1" hangingPunct="1"/>
            <a:r>
              <a:rPr lang="en-US" sz="4000" smtClean="0">
                <a:cs typeface="Times New Roman" pitchFamily="18" charset="0"/>
              </a:rPr>
              <a:t>Succès de la Reproduction Encouragé</a:t>
            </a:r>
          </a:p>
        </p:txBody>
      </p:sp>
      <p:sp>
        <p:nvSpPr>
          <p:cNvPr id="251908" name="Rectangle 4"/>
          <p:cNvSpPr>
            <a:spLocks noChangeArrowheads="1"/>
          </p:cNvSpPr>
          <p:nvPr/>
        </p:nvSpPr>
        <p:spPr bwMode="auto">
          <a:xfrm>
            <a:off x="3886200" y="6477000"/>
            <a:ext cx="5257800" cy="366713"/>
          </a:xfrm>
          <a:prstGeom prst="rect">
            <a:avLst/>
          </a:prstGeom>
          <a:noFill/>
          <a:ln w="9525">
            <a:noFill/>
            <a:miter lim="800000"/>
            <a:headEnd/>
            <a:tailEnd/>
          </a:ln>
          <a:effectLst/>
        </p:spPr>
        <p:txBody>
          <a:bodyPr>
            <a:spAutoFit/>
          </a:bodyPr>
          <a:lstStyle/>
          <a:p>
            <a:pPr>
              <a:defRPr/>
            </a:pPr>
            <a:endParaRPr lang="en-US" b="1">
              <a:solidFill>
                <a:srgbClr val="000000"/>
              </a:solidFill>
              <a:effectLst>
                <a:outerShdw blurRad="38100" dist="38100" dir="2700000" algn="tl">
                  <a:srgbClr val="FFFFFF"/>
                </a:outerShdw>
              </a:effectLst>
              <a:ea typeface="+mn-ea"/>
            </a:endParaRPr>
          </a:p>
        </p:txBody>
      </p:sp>
      <p:pic>
        <p:nvPicPr>
          <p:cNvPr id="78851" name="Picture 5"/>
          <p:cNvPicPr>
            <a:picLocks noChangeAspect="1" noChangeArrowheads="1"/>
          </p:cNvPicPr>
          <p:nvPr/>
        </p:nvPicPr>
        <p:blipFill>
          <a:blip r:embed="rId3" cstate="email"/>
          <a:srcRect/>
          <a:stretch>
            <a:fillRect/>
          </a:stretch>
        </p:blipFill>
        <p:spPr bwMode="auto">
          <a:xfrm>
            <a:off x="1828800" y="990600"/>
            <a:ext cx="5969950" cy="4479925"/>
          </a:xfrm>
          <a:prstGeom prst="rect">
            <a:avLst/>
          </a:prstGeom>
          <a:noFill/>
          <a:ln w="9525">
            <a:noFill/>
            <a:miter lim="800000"/>
            <a:headEnd/>
            <a:tailEnd/>
          </a:ln>
        </p:spPr>
      </p:pic>
      <p:sp>
        <p:nvSpPr>
          <p:cNvPr id="5" name="Rectangle 4"/>
          <p:cNvSpPr/>
          <p:nvPr/>
        </p:nvSpPr>
        <p:spPr>
          <a:xfrm>
            <a:off x="2133600" y="6096000"/>
            <a:ext cx="5562600" cy="369332"/>
          </a:xfrm>
          <a:prstGeom prst="rect">
            <a:avLst/>
          </a:prstGeom>
        </p:spPr>
        <p:txBody>
          <a:bodyPr wrap="square">
            <a:spAutoFit/>
          </a:bodyPr>
          <a:lstStyle/>
          <a:p>
            <a:pPr eaLnBrk="1" hangingPunct="1"/>
            <a:r>
              <a:rPr lang="en-US" b="1" dirty="0" smtClean="0">
                <a:solidFill>
                  <a:srgbClr val="000000"/>
                </a:solidFill>
                <a:effectLst>
                  <a:outerShdw blurRad="38100" dist="38100" dir="2700000" algn="tl">
                    <a:srgbClr val="C0C0C0"/>
                  </a:outerShdw>
                </a:effectLst>
              </a:rPr>
              <a:t>Red </a:t>
            </a:r>
            <a:r>
              <a:rPr lang="en-US" b="1" dirty="0" err="1" smtClean="0">
                <a:solidFill>
                  <a:srgbClr val="000000"/>
                </a:solidFill>
                <a:effectLst>
                  <a:outerShdw blurRad="38100" dist="38100" dir="2700000" algn="tl">
                    <a:srgbClr val="C0C0C0"/>
                  </a:outerShdw>
                </a:effectLst>
              </a:rPr>
              <a:t>laterit</a:t>
            </a:r>
            <a:r>
              <a:rPr lang="en-US" b="1" dirty="0" smtClean="0">
                <a:solidFill>
                  <a:srgbClr val="000000"/>
                </a:solidFill>
                <a:effectLst>
                  <a:outerShdw blurRad="38100" dist="38100" dir="2700000" algn="tl">
                    <a:srgbClr val="C0C0C0"/>
                  </a:outerShdw>
                </a:effectLst>
              </a:rPr>
              <a:t> sand Brasilia Zoo, Photo by Volker </a:t>
            </a:r>
            <a:r>
              <a:rPr lang="en-US" b="1" dirty="0" err="1" smtClean="0">
                <a:solidFill>
                  <a:srgbClr val="000000"/>
                </a:solidFill>
                <a:effectLst>
                  <a:outerShdw blurRad="38100" dist="38100" dir="2700000" algn="tl">
                    <a:srgbClr val="C0C0C0"/>
                  </a:outerShdw>
                </a:effectLst>
              </a:rPr>
              <a:t>Gatz</a:t>
            </a:r>
            <a:endParaRPr lang="en-US" b="1" dirty="0" smtClean="0">
              <a:solidFill>
                <a:srgbClr val="000000"/>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a:xfrm>
            <a:off x="0" y="0"/>
            <a:ext cx="9144000" cy="1066800"/>
          </a:xfrm>
        </p:spPr>
        <p:txBody>
          <a:bodyPr/>
          <a:lstStyle/>
          <a:p>
            <a:pPr eaLnBrk="1" hangingPunct="1"/>
            <a:r>
              <a:rPr lang="en-US" sz="4000" smtClean="0"/>
              <a:t>Les Oeufs Pondus Induites </a:t>
            </a:r>
            <a:r>
              <a:rPr lang="en-US" sz="3600" smtClean="0"/>
              <a:t>[Hughes, 1976]</a:t>
            </a:r>
          </a:p>
        </p:txBody>
      </p:sp>
      <p:sp>
        <p:nvSpPr>
          <p:cNvPr id="80898" name="Rectangle 9"/>
          <p:cNvSpPr>
            <a:spLocks noChangeArrowheads="1"/>
          </p:cNvSpPr>
          <p:nvPr/>
        </p:nvSpPr>
        <p:spPr bwMode="auto">
          <a:xfrm>
            <a:off x="457200" y="4648200"/>
            <a:ext cx="3962400" cy="1568450"/>
          </a:xfrm>
          <a:prstGeom prst="rect">
            <a:avLst/>
          </a:prstGeom>
          <a:noFill/>
          <a:ln w="9525">
            <a:noFill/>
            <a:miter lim="800000"/>
            <a:headEnd/>
            <a:tailEnd/>
          </a:ln>
        </p:spPr>
        <p:txBody>
          <a:bodyPr anchor="ctr">
            <a:spAutoFit/>
          </a:bodyPr>
          <a:lstStyle/>
          <a:p>
            <a:pPr algn="ctr" eaLnBrk="1" hangingPunct="1"/>
            <a:r>
              <a:rPr lang="en-US" sz="2400" b="1">
                <a:effectLst>
                  <a:outerShdw blurRad="38100" dist="38100" dir="2700000" algn="tl">
                    <a:srgbClr val="000000"/>
                  </a:outerShdw>
                </a:effectLst>
              </a:rPr>
              <a:t>Six a huit poules de litière préféréent au plancher de la batterie et 88% des oeufs ont été pondus dans la litière.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5" name="Rectangle 7"/>
          <p:cNvSpPr>
            <a:spLocks noChangeArrowheads="1"/>
          </p:cNvSpPr>
          <p:nvPr/>
        </p:nvSpPr>
        <p:spPr bwMode="auto">
          <a:xfrm>
            <a:off x="914400" y="0"/>
            <a:ext cx="7620000" cy="641350"/>
          </a:xfrm>
          <a:prstGeom prst="rect">
            <a:avLst/>
          </a:prstGeom>
          <a:noFill/>
          <a:ln w="9525">
            <a:noFill/>
            <a:miter lim="800000"/>
            <a:headEnd/>
            <a:tailEnd/>
          </a:ln>
          <a:effectLst/>
        </p:spPr>
        <p:txBody>
          <a:bodyPr>
            <a:spAutoFit/>
          </a:bodyPr>
          <a:lstStyle/>
          <a:p>
            <a:pPr algn="ctr"/>
            <a:r>
              <a:rPr lang="en-US" sz="3600" b="1">
                <a:solidFill>
                  <a:schemeClr val="tx2"/>
                </a:solidFill>
                <a:effectLst>
                  <a:outerShdw blurRad="38100" dist="38100" dir="2700000" algn="tl">
                    <a:srgbClr val="000000"/>
                  </a:outerShdw>
                </a:effectLst>
              </a:rPr>
              <a:t>Accouchement Aide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5" name="Rectangle 5"/>
          <p:cNvSpPr>
            <a:spLocks noGrp="1" noChangeArrowheads="1"/>
          </p:cNvSpPr>
          <p:nvPr>
            <p:ph type="title"/>
          </p:nvPr>
        </p:nvSpPr>
        <p:spPr>
          <a:xfrm>
            <a:off x="0" y="152400"/>
            <a:ext cx="9144000" cy="762000"/>
          </a:xfrm>
        </p:spPr>
        <p:txBody>
          <a:bodyPr/>
          <a:lstStyle/>
          <a:p>
            <a:pPr eaLnBrk="1" hangingPunct="1"/>
            <a:r>
              <a:rPr lang="en-US" sz="3200" smtClean="0"/>
              <a:t>Le stress réduit par l'ajout des </a:t>
            </a:r>
            <a:br>
              <a:rPr lang="en-US" sz="3200" smtClean="0"/>
            </a:br>
            <a:r>
              <a:rPr lang="en-US" sz="3200" smtClean="0"/>
              <a:t>routes d'évacuation et des cachettes</a:t>
            </a:r>
            <a:endParaRPr lang="en-US" sz="3600" smtClean="0"/>
          </a:p>
        </p:txBody>
      </p:sp>
      <p:pic>
        <p:nvPicPr>
          <p:cNvPr id="84994" name="Picture 4" descr="DSC09244"/>
          <p:cNvPicPr>
            <a:picLocks noGrp="1" noChangeAspect="1" noChangeArrowheads="1"/>
          </p:cNvPicPr>
          <p:nvPr>
            <p:ph idx="1"/>
          </p:nvPr>
        </p:nvPicPr>
        <p:blipFill>
          <a:blip r:embed="rId3" cstate="email"/>
          <a:srcRect/>
          <a:stretch>
            <a:fillRect/>
          </a:stretch>
        </p:blipFill>
        <p:spPr>
          <a:xfrm>
            <a:off x="1600200" y="1219200"/>
            <a:ext cx="6195908" cy="4648200"/>
          </a:xfrm>
          <a:noFill/>
        </p:spPr>
      </p:pic>
      <p:sp>
        <p:nvSpPr>
          <p:cNvPr id="4" name="Rectangle 3"/>
          <p:cNvSpPr/>
          <p:nvPr/>
        </p:nvSpPr>
        <p:spPr>
          <a:xfrm>
            <a:off x="4724400" y="6488668"/>
            <a:ext cx="4172937" cy="369332"/>
          </a:xfrm>
          <a:prstGeom prst="rect">
            <a:avLst/>
          </a:prstGeom>
        </p:spPr>
        <p:txBody>
          <a:bodyPr wrap="none">
            <a:spAutoFit/>
          </a:bodyPr>
          <a:lstStyle/>
          <a:p>
            <a:pPr eaLnBrk="1" hangingPunct="1"/>
            <a:r>
              <a:rPr lang="en-US" b="1" dirty="0" smtClean="0">
                <a:solidFill>
                  <a:schemeClr val="tx2"/>
                </a:solidFill>
                <a:effectLst>
                  <a:outerShdw blurRad="38100" dist="38100" dir="2700000" algn="tl">
                    <a:srgbClr val="C0C0C0"/>
                  </a:outerShdw>
                </a:effectLst>
              </a:rPr>
              <a:t>Dirt  Phoenix Zoo, Photo by Jim Hughes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Grp="1" noChangeArrowheads="1"/>
          </p:cNvSpPr>
          <p:nvPr>
            <p:ph type="title"/>
          </p:nvPr>
        </p:nvSpPr>
        <p:spPr>
          <a:xfrm>
            <a:off x="-7938" y="0"/>
            <a:ext cx="9144001" cy="838200"/>
          </a:xfrm>
        </p:spPr>
        <p:txBody>
          <a:bodyPr/>
          <a:lstStyle/>
          <a:p>
            <a:pPr eaLnBrk="1" hangingPunct="1"/>
            <a:r>
              <a:rPr lang="fr-FR" sz="2800" smtClean="0"/>
              <a:t>L</a:t>
            </a:r>
            <a:r>
              <a:rPr lang="fr-FR" altLang="ja-JP" sz="2800" smtClean="0"/>
              <a:t>’Amélioration des Habitudes </a:t>
            </a:r>
            <a:br>
              <a:rPr lang="fr-FR" altLang="ja-JP" sz="2800" smtClean="0"/>
            </a:br>
            <a:r>
              <a:rPr lang="fr-FR" altLang="ja-JP" sz="2800" smtClean="0"/>
              <a:t>de Dormir/Préventions Usure Défense</a:t>
            </a:r>
            <a:endParaRPr lang="fr-FR" sz="2800" smtClean="0"/>
          </a:p>
        </p:txBody>
      </p:sp>
      <p:sp>
        <p:nvSpPr>
          <p:cNvPr id="36871" name="Rectangle 7"/>
          <p:cNvSpPr>
            <a:spLocks noChangeArrowheads="1"/>
          </p:cNvSpPr>
          <p:nvPr/>
        </p:nvSpPr>
        <p:spPr bwMode="auto">
          <a:xfrm>
            <a:off x="5334000" y="6553200"/>
            <a:ext cx="3810000" cy="336550"/>
          </a:xfrm>
          <a:prstGeom prst="rect">
            <a:avLst/>
          </a:prstGeom>
          <a:noFill/>
          <a:ln w="9525">
            <a:noFill/>
            <a:miter lim="800000"/>
            <a:headEnd/>
            <a:tailEnd/>
          </a:ln>
          <a:effectLst/>
        </p:spPr>
        <p:txBody>
          <a:bodyPr>
            <a:spAutoFit/>
          </a:bodyPr>
          <a:lstStyle/>
          <a:p>
            <a:pPr eaLnBrk="1" hangingPunct="1">
              <a:spcBef>
                <a:spcPct val="20000"/>
              </a:spcBef>
              <a:buClr>
                <a:schemeClr val="hlink"/>
              </a:buClr>
              <a:buSzPct val="60000"/>
              <a:buFont typeface="Wingdings" charset="0"/>
              <a:buNone/>
              <a:defRPr/>
            </a:pPr>
            <a:r>
              <a:rPr lang="en-US" sz="1600">
                <a:effectLst>
                  <a:outerShdw blurRad="38100" dist="38100" dir="2700000" algn="tl">
                    <a:srgbClr val="000000"/>
                  </a:outerShdw>
                </a:effectLst>
                <a:latin typeface="Times New Roman" charset="0"/>
                <a:ea typeface="ＭＳ Ｐゴシック" charset="0"/>
                <a:cs typeface="ＭＳ Ｐゴシック" charset="0"/>
              </a:rPr>
              <a:t> </a:t>
            </a:r>
            <a:endParaRPr lang="en-US" sz="1600" b="1">
              <a:effectLst>
                <a:outerShdw blurRad="38100" dist="38100" dir="2700000" algn="tl">
                  <a:srgbClr val="000000"/>
                </a:outerShdw>
              </a:effectLst>
              <a:latin typeface="Times New Roman" charset="0"/>
              <a:ea typeface="ＭＳ Ｐゴシック" charset="0"/>
              <a:cs typeface="ＭＳ Ｐゴシック" charset="0"/>
            </a:endParaRPr>
          </a:p>
        </p:txBody>
      </p:sp>
      <p:pic>
        <p:nvPicPr>
          <p:cNvPr id="87043" name="Picture 8"/>
          <p:cNvPicPr>
            <a:picLocks noChangeAspect="1" noChangeArrowheads="1"/>
          </p:cNvPicPr>
          <p:nvPr/>
        </p:nvPicPr>
        <p:blipFill>
          <a:blip r:embed="rId4" cstate="email"/>
          <a:srcRect/>
          <a:stretch>
            <a:fillRect/>
          </a:stretch>
        </p:blipFill>
        <p:spPr bwMode="auto">
          <a:xfrm>
            <a:off x="228600" y="927100"/>
            <a:ext cx="5105400" cy="4178300"/>
          </a:xfrm>
          <a:prstGeom prst="rect">
            <a:avLst/>
          </a:prstGeom>
          <a:noFill/>
          <a:ln w="9525">
            <a:noFill/>
            <a:miter lim="800000"/>
            <a:headEnd/>
            <a:tailEnd/>
          </a:ln>
        </p:spPr>
      </p:pic>
      <p:graphicFrame>
        <p:nvGraphicFramePr>
          <p:cNvPr id="87044" name="Object 6"/>
          <p:cNvGraphicFramePr>
            <a:graphicFrameLocks noChangeAspect="1"/>
          </p:cNvGraphicFramePr>
          <p:nvPr/>
        </p:nvGraphicFramePr>
        <p:xfrm>
          <a:off x="5105400" y="3200400"/>
          <a:ext cx="3810000" cy="2851150"/>
        </p:xfrm>
        <a:graphic>
          <a:graphicData uri="http://schemas.openxmlformats.org/presentationml/2006/ole">
            <p:oleObj spid="_x0000_s87044" name="Photo Editor Photo" r:id="rId5" imgW="6095238" imgH="4563112" progId="">
              <p:embed/>
            </p:oleObj>
          </a:graphicData>
        </a:graphic>
      </p:graphicFrame>
      <p:sp>
        <p:nvSpPr>
          <p:cNvPr id="39943" name="Rectangle 7"/>
          <p:cNvSpPr>
            <a:spLocks noChangeArrowheads="1"/>
          </p:cNvSpPr>
          <p:nvPr/>
        </p:nvSpPr>
        <p:spPr bwMode="auto">
          <a:xfrm>
            <a:off x="0" y="6400800"/>
            <a:ext cx="8077200" cy="369332"/>
          </a:xfrm>
          <a:prstGeom prst="rect">
            <a:avLst/>
          </a:prstGeom>
          <a:noFill/>
          <a:ln w="9525">
            <a:noFill/>
            <a:miter lim="800000"/>
            <a:headEnd/>
            <a:tailEnd/>
          </a:ln>
          <a:effectLst/>
        </p:spPr>
        <p:txBody>
          <a:bodyPr wrap="square">
            <a:spAutoFit/>
          </a:bodyPr>
          <a:lstStyle/>
          <a:p>
            <a:pPr eaLnBrk="1" hangingPunct="1">
              <a:spcBef>
                <a:spcPct val="20000"/>
              </a:spcBef>
              <a:buClr>
                <a:schemeClr val="hlink"/>
              </a:buClr>
              <a:buSzPct val="60000"/>
              <a:buFont typeface="Wingdings" pitchFamily="2" charset="2"/>
              <a:buNone/>
            </a:pPr>
            <a:r>
              <a:rPr lang="en-US" b="1" dirty="0" smtClean="0">
                <a:effectLst>
                  <a:outerShdw blurRad="38100" dist="38100" dir="2700000" algn="tl">
                    <a:srgbClr val="C0C0C0"/>
                  </a:outerShdw>
                </a:effectLst>
              </a:rPr>
              <a:t>Dublin Zoo,  Photo by Gerry </a:t>
            </a:r>
            <a:r>
              <a:rPr lang="en-US" b="1" dirty="0" smtClean="0">
                <a:effectLst>
                  <a:outerShdw blurRad="38100" dist="38100" dir="2700000" algn="tl">
                    <a:srgbClr val="C0C0C0"/>
                  </a:outerShdw>
                </a:effectLst>
              </a:rPr>
              <a:t>Creighton, Alan </a:t>
            </a:r>
            <a:r>
              <a:rPr lang="en-US" b="1" dirty="0" err="1" smtClean="0">
                <a:effectLst>
                  <a:outerShdw blurRad="38100" dist="38100" dir="2700000" algn="tl">
                    <a:srgbClr val="C0C0C0"/>
                  </a:outerShdw>
                </a:effectLst>
              </a:rPr>
              <a:t>Roocroft</a:t>
            </a:r>
            <a:r>
              <a:rPr lang="en-US" b="1" dirty="0" smtClean="0">
                <a:effectLst>
                  <a:outerShdw blurRad="38100" dist="38100" dir="2700000" algn="tl">
                    <a:srgbClr val="C0C0C0"/>
                  </a:outerShdw>
                </a:effectLst>
              </a:rPr>
              <a:t>-</a:t>
            </a:r>
            <a:endParaRPr lang="en-US" dirty="0">
              <a:effectLst>
                <a:outerShdw blurRad="38100" dist="38100" dir="2700000" algn="tl">
                  <a:srgbClr val="000000"/>
                </a:outerShdw>
              </a:effectLst>
              <a:ea typeface="+mn-ea"/>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3" name="Rectangle 5"/>
          <p:cNvSpPr>
            <a:spLocks noGrp="1" noChangeArrowheads="1"/>
          </p:cNvSpPr>
          <p:nvPr>
            <p:ph type="title"/>
          </p:nvPr>
        </p:nvSpPr>
        <p:spPr>
          <a:xfrm>
            <a:off x="457200" y="0"/>
            <a:ext cx="8229600" cy="990600"/>
          </a:xfrm>
        </p:spPr>
        <p:txBody>
          <a:bodyPr/>
          <a:lstStyle/>
          <a:p>
            <a:pPr eaLnBrk="1" hangingPunct="1"/>
            <a:r>
              <a:rPr lang="en-US" smtClean="0"/>
              <a:t>Des Jouets matériaux</a:t>
            </a:r>
          </a:p>
        </p:txBody>
      </p:sp>
      <p:sp>
        <p:nvSpPr>
          <p:cNvPr id="258055" name="Rectangle 7"/>
          <p:cNvSpPr>
            <a:spLocks noChangeArrowheads="1"/>
          </p:cNvSpPr>
          <p:nvPr/>
        </p:nvSpPr>
        <p:spPr bwMode="auto">
          <a:xfrm>
            <a:off x="5410200" y="6553200"/>
            <a:ext cx="3733800" cy="366713"/>
          </a:xfrm>
          <a:prstGeom prst="rect">
            <a:avLst/>
          </a:prstGeom>
          <a:noFill/>
          <a:ln w="9525">
            <a:noFill/>
            <a:miter lim="800000"/>
            <a:headEnd/>
            <a:tailEnd/>
          </a:ln>
          <a:effectLst/>
        </p:spPr>
        <p:txBody>
          <a:bodyPr>
            <a:spAutoFit/>
          </a:bodyPr>
          <a:lstStyle/>
          <a:p>
            <a:pPr>
              <a:defRPr/>
            </a:pPr>
            <a:endParaRPr lang="en-US" b="1">
              <a:solidFill>
                <a:srgbClr val="FFFF66"/>
              </a:solidFill>
              <a:effectLst>
                <a:outerShdw blurRad="38100" dist="38100" dir="2700000" algn="tl">
                  <a:srgbClr val="000000"/>
                </a:outerShdw>
              </a:effectLst>
              <a:ea typeface="+mn-ea"/>
            </a:endParaRPr>
          </a:p>
        </p:txBody>
      </p:sp>
      <p:pic>
        <p:nvPicPr>
          <p:cNvPr id="89091" name="Picture 8"/>
          <p:cNvPicPr>
            <a:picLocks noChangeAspect="1" noChangeArrowheads="1"/>
          </p:cNvPicPr>
          <p:nvPr/>
        </p:nvPicPr>
        <p:blipFill>
          <a:blip r:embed="rId3" cstate="email"/>
          <a:srcRect/>
          <a:stretch>
            <a:fillRect/>
          </a:stretch>
        </p:blipFill>
        <p:spPr bwMode="auto">
          <a:xfrm>
            <a:off x="914400" y="914400"/>
            <a:ext cx="7213790" cy="5411788"/>
          </a:xfrm>
          <a:prstGeom prst="rect">
            <a:avLst/>
          </a:prstGeom>
          <a:noFill/>
          <a:ln w="9525">
            <a:noFill/>
            <a:miter lim="800000"/>
            <a:headEnd/>
            <a:tailEnd/>
          </a:ln>
        </p:spPr>
      </p:pic>
      <p:sp>
        <p:nvSpPr>
          <p:cNvPr id="5" name="Rectangle 4"/>
          <p:cNvSpPr/>
          <p:nvPr/>
        </p:nvSpPr>
        <p:spPr>
          <a:xfrm>
            <a:off x="4724400" y="6488668"/>
            <a:ext cx="3608873" cy="369332"/>
          </a:xfrm>
          <a:prstGeom prst="rect">
            <a:avLst/>
          </a:prstGeom>
        </p:spPr>
        <p:txBody>
          <a:bodyPr wrap="none">
            <a:spAutoFit/>
          </a:bodyPr>
          <a:lstStyle/>
          <a:p>
            <a:pPr eaLnBrk="1" hangingPunct="1"/>
            <a:r>
              <a:rPr lang="en-US" b="1" dirty="0" smtClean="0">
                <a:solidFill>
                  <a:srgbClr val="FFFF66"/>
                </a:solidFill>
                <a:effectLst>
                  <a:outerShdw blurRad="38100" dist="38100" dir="2700000" algn="tl">
                    <a:srgbClr val="C0C0C0"/>
                  </a:outerShdw>
                </a:effectLst>
              </a:rPr>
              <a:t>Phoenix Zoo, Photo by Hilda Tresz</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8" name="Rectangle 4"/>
          <p:cNvSpPr>
            <a:spLocks noGrp="1" noChangeArrowheads="1"/>
          </p:cNvSpPr>
          <p:nvPr>
            <p:ph type="title"/>
          </p:nvPr>
        </p:nvSpPr>
        <p:spPr>
          <a:xfrm>
            <a:off x="457200" y="582613"/>
            <a:ext cx="8229600" cy="636587"/>
          </a:xfrm>
        </p:spPr>
        <p:txBody>
          <a:bodyPr/>
          <a:lstStyle/>
          <a:p>
            <a:pPr eaLnBrk="1" hangingPunct="1"/>
            <a:r>
              <a:rPr lang="en-US" sz="4000" smtClean="0"/>
              <a:t>Esthétique/Expositions Naturalistes</a:t>
            </a:r>
          </a:p>
        </p:txBody>
      </p:sp>
      <p:sp>
        <p:nvSpPr>
          <p:cNvPr id="91139" name="Rectangle 9"/>
          <p:cNvSpPr>
            <a:spLocks noChangeArrowheads="1"/>
          </p:cNvSpPr>
          <p:nvPr/>
        </p:nvSpPr>
        <p:spPr bwMode="auto">
          <a:xfrm>
            <a:off x="381000" y="6583363"/>
            <a:ext cx="7686675" cy="274637"/>
          </a:xfrm>
          <a:prstGeom prst="rect">
            <a:avLst/>
          </a:prstGeom>
          <a:noFill/>
          <a:ln w="9525">
            <a:noFill/>
            <a:miter lim="800000"/>
            <a:headEnd/>
            <a:tailEnd/>
          </a:ln>
        </p:spPr>
        <p:txBody>
          <a:bodyPr>
            <a:spAutoFit/>
          </a:bodyPr>
          <a:lstStyle/>
          <a:p>
            <a:endParaRPr lang="fr-FR" sz="1200"/>
          </a:p>
        </p:txBody>
      </p:sp>
      <p:pic>
        <p:nvPicPr>
          <p:cNvPr id="91140" name="Picture 10"/>
          <p:cNvPicPr>
            <a:picLocks noChangeAspect="1" noChangeArrowheads="1"/>
          </p:cNvPicPr>
          <p:nvPr/>
        </p:nvPicPr>
        <p:blipFill>
          <a:blip r:embed="rId3" cstate="email"/>
          <a:srcRect/>
          <a:stretch>
            <a:fillRect/>
          </a:stretch>
        </p:blipFill>
        <p:spPr bwMode="auto">
          <a:xfrm>
            <a:off x="2286000" y="1219200"/>
            <a:ext cx="5410200" cy="4057650"/>
          </a:xfrm>
          <a:prstGeom prst="rect">
            <a:avLst/>
          </a:prstGeom>
          <a:noFill/>
          <a:ln w="9525">
            <a:noFill/>
            <a:miter lim="800000"/>
            <a:headEnd/>
            <a:tailEnd/>
          </a:ln>
        </p:spPr>
      </p:pic>
      <p:sp>
        <p:nvSpPr>
          <p:cNvPr id="6" name="Content Placeholder 5"/>
          <p:cNvSpPr>
            <a:spLocks noGrp="1"/>
          </p:cNvSpPr>
          <p:nvPr>
            <p:ph sz="half" idx="2"/>
          </p:nvPr>
        </p:nvSpPr>
        <p:spPr/>
        <p:txBody>
          <a:bodyPr/>
          <a:lstStyle/>
          <a:p>
            <a:endParaRPr lang="en-US" dirty="0"/>
          </a:p>
        </p:txBody>
      </p:sp>
      <p:sp>
        <p:nvSpPr>
          <p:cNvPr id="7" name="Rectangle 6"/>
          <p:cNvSpPr/>
          <p:nvPr/>
        </p:nvSpPr>
        <p:spPr>
          <a:xfrm>
            <a:off x="990600" y="6019800"/>
            <a:ext cx="6019800" cy="369332"/>
          </a:xfrm>
          <a:prstGeom prst="rect">
            <a:avLst/>
          </a:prstGeom>
        </p:spPr>
        <p:txBody>
          <a:bodyPr wrap="square">
            <a:spAutoFit/>
          </a:bodyPr>
          <a:lstStyle/>
          <a:p>
            <a:r>
              <a:rPr lang="en-US" dirty="0" smtClean="0"/>
              <a:t>Grass at the Phoenix  Zoo, photo by Hilda Tresz</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0" y="0"/>
            <a:ext cx="9144000" cy="1752600"/>
          </a:xfrm>
        </p:spPr>
        <p:txBody>
          <a:bodyPr/>
          <a:lstStyle/>
          <a:p>
            <a:pPr eaLnBrk="1" hangingPunct="1"/>
            <a:r>
              <a:rPr lang="en-US" altLang="ja-JP" sz="4000" smtClean="0"/>
              <a:t>L</a:t>
            </a:r>
            <a:r>
              <a:rPr lang="ja-JP" altLang="en-US" sz="4000" smtClean="0"/>
              <a:t>’</a:t>
            </a:r>
            <a:r>
              <a:rPr lang="en-US" altLang="ja-JP" sz="4000" smtClean="0"/>
              <a:t>Enrichissement Keeper- Nettoyage est trop facile, n</a:t>
            </a:r>
            <a:r>
              <a:rPr lang="en-US" altLang="fr-FR" sz="4000" smtClean="0"/>
              <a:t>’</a:t>
            </a:r>
            <a:r>
              <a:rPr lang="en-US" altLang="ja-JP" sz="4000" smtClean="0"/>
              <a:t>importe qui peut le faire!</a:t>
            </a:r>
            <a:endParaRPr lang="en-US" sz="4000" smtClean="0"/>
          </a:p>
        </p:txBody>
      </p:sp>
      <p:sp>
        <p:nvSpPr>
          <p:cNvPr id="250883" name="Rectangle 3"/>
          <p:cNvSpPr>
            <a:spLocks noGrp="1" noChangeArrowheads="1"/>
          </p:cNvSpPr>
          <p:nvPr>
            <p:ph type="body" sz="half" idx="1"/>
          </p:nvPr>
        </p:nvSpPr>
        <p:spPr>
          <a:xfrm>
            <a:off x="0" y="1905000"/>
            <a:ext cx="2590800" cy="5029200"/>
          </a:xfrm>
        </p:spPr>
        <p:txBody>
          <a:bodyPr/>
          <a:lstStyle/>
          <a:p>
            <a:pPr marL="609600" indent="-609600" eaLnBrk="1" hangingPunct="1"/>
            <a:endParaRPr lang="en-US" sz="2400" b="1" smtClean="0"/>
          </a:p>
          <a:p>
            <a:pPr marL="609600" indent="-609600" eaLnBrk="1" hangingPunct="1"/>
            <a:r>
              <a:rPr lang="en-US" sz="2400" b="1" smtClean="0"/>
              <a:t>Réduit les mauvaises odeurs</a:t>
            </a:r>
          </a:p>
          <a:p>
            <a:pPr marL="609600" indent="-609600" eaLnBrk="1" hangingPunct="1"/>
            <a:r>
              <a:rPr lang="en-US" sz="2400" b="1" smtClean="0"/>
              <a:t>Moins de nettoyage (le nettoyage des taches vs. tous les jours l</a:t>
            </a:r>
            <a:r>
              <a:rPr lang="ja-JP" altLang="en-US" sz="2400" b="1" smtClean="0"/>
              <a:t>’</a:t>
            </a:r>
            <a:r>
              <a:rPr lang="en-US" altLang="ja-JP" sz="2400" b="1" smtClean="0"/>
              <a:t>arrosage)</a:t>
            </a:r>
          </a:p>
          <a:p>
            <a:pPr marL="609600" indent="-609600" eaLnBrk="1" hangingPunct="1">
              <a:buFont typeface="Wingdings" pitchFamily="2" charset="2"/>
              <a:buNone/>
            </a:pPr>
            <a:endParaRPr lang="en-US" sz="2400" smtClean="0"/>
          </a:p>
        </p:txBody>
      </p:sp>
      <p:pic>
        <p:nvPicPr>
          <p:cNvPr id="93187" name="Picture 4" descr="C:\Documents and Settings\UHamblin\Local Settings\Temporary Internet Files\OLK6\Pedro.jpg"/>
          <p:cNvPicPr>
            <a:picLocks noGrp="1" noChangeAspect="1" noChangeArrowheads="1"/>
          </p:cNvPicPr>
          <p:nvPr>
            <p:ph sz="half" idx="2"/>
          </p:nvPr>
        </p:nvPicPr>
        <p:blipFill>
          <a:blip r:embed="rId3" cstate="email"/>
          <a:srcRect/>
          <a:stretch>
            <a:fillRect/>
          </a:stretch>
        </p:blipFill>
        <p:spPr>
          <a:xfrm>
            <a:off x="2667000" y="1828800"/>
            <a:ext cx="5994400" cy="4495800"/>
          </a:xfrm>
          <a:noFill/>
        </p:spPr>
      </p:pic>
      <p:sp>
        <p:nvSpPr>
          <p:cNvPr id="250886" name="Rectangle 6"/>
          <p:cNvSpPr>
            <a:spLocks noChangeArrowheads="1"/>
          </p:cNvSpPr>
          <p:nvPr/>
        </p:nvSpPr>
        <p:spPr bwMode="auto">
          <a:xfrm>
            <a:off x="3810000" y="6477000"/>
            <a:ext cx="5334000" cy="366713"/>
          </a:xfrm>
          <a:prstGeom prst="rect">
            <a:avLst/>
          </a:prstGeom>
          <a:noFill/>
          <a:ln w="9525">
            <a:noFill/>
            <a:miter lim="800000"/>
            <a:headEnd/>
            <a:tailEnd/>
          </a:ln>
          <a:effectLst/>
        </p:spPr>
        <p:txBody>
          <a:bodyPr>
            <a:spAutoFit/>
          </a:bodyPr>
          <a:lstStyle/>
          <a:p>
            <a:pPr>
              <a:defRPr/>
            </a:pPr>
            <a:endParaRPr lang="en-US" b="1">
              <a:solidFill>
                <a:schemeClr val="tx2"/>
              </a:solidFill>
              <a:effectLst>
                <a:outerShdw blurRad="38100" dist="38100" dir="2700000" algn="tl">
                  <a:srgbClr val="000000"/>
                </a:outerShdw>
              </a:effectLst>
              <a:ea typeface="+mn-ea"/>
            </a:endParaRPr>
          </a:p>
        </p:txBody>
      </p:sp>
      <p:sp>
        <p:nvSpPr>
          <p:cNvPr id="6" name="Rectangle 5"/>
          <p:cNvSpPr/>
          <p:nvPr/>
        </p:nvSpPr>
        <p:spPr>
          <a:xfrm>
            <a:off x="609600" y="6488668"/>
            <a:ext cx="3820277" cy="369332"/>
          </a:xfrm>
          <a:prstGeom prst="rect">
            <a:avLst/>
          </a:prstGeom>
        </p:spPr>
        <p:txBody>
          <a:bodyPr wrap="none">
            <a:spAutoFit/>
          </a:bodyPr>
          <a:lstStyle/>
          <a:p>
            <a:pPr eaLnBrk="1" hangingPunct="1"/>
            <a:r>
              <a:rPr lang="en-US" dirty="0" smtClean="0"/>
              <a:t>Pedro raking, courtesy of Phoenix Zoo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0" y="0"/>
            <a:ext cx="9144000" cy="990600"/>
          </a:xfrm>
        </p:spPr>
        <p:txBody>
          <a:bodyPr/>
          <a:lstStyle/>
          <a:p>
            <a:pPr eaLnBrk="1" hangingPunct="1"/>
            <a:r>
              <a:rPr lang="en-US" smtClean="0"/>
              <a:t>Liste des Substrats</a:t>
            </a:r>
          </a:p>
        </p:txBody>
      </p:sp>
      <p:sp>
        <p:nvSpPr>
          <p:cNvPr id="150531" name="Rectangle 3"/>
          <p:cNvSpPr>
            <a:spLocks noGrp="1" noChangeArrowheads="1"/>
          </p:cNvSpPr>
          <p:nvPr>
            <p:ph type="body" sz="half" idx="1"/>
          </p:nvPr>
        </p:nvSpPr>
        <p:spPr>
          <a:xfrm>
            <a:off x="762000" y="1219200"/>
            <a:ext cx="4038600" cy="5334000"/>
          </a:xfrm>
        </p:spPr>
        <p:txBody>
          <a:bodyPr/>
          <a:lstStyle/>
          <a:p>
            <a:pPr eaLnBrk="1" hangingPunct="1">
              <a:lnSpc>
                <a:spcPct val="90000"/>
              </a:lnSpc>
              <a:buFont typeface="Wingdings" pitchFamily="2" charset="2"/>
              <a:buNone/>
            </a:pPr>
            <a:r>
              <a:rPr lang="en-US" sz="2000" b="1" smtClean="0"/>
              <a:t>Paille (orge, l'avoine, le riz, le seigle et le blé) </a:t>
            </a:r>
          </a:p>
          <a:p>
            <a:pPr eaLnBrk="1" hangingPunct="1">
              <a:lnSpc>
                <a:spcPct val="90000"/>
              </a:lnSpc>
              <a:buFont typeface="Wingdings" pitchFamily="2" charset="2"/>
              <a:buNone/>
            </a:pPr>
            <a:r>
              <a:rPr lang="en-US" sz="2000" b="1" smtClean="0"/>
              <a:t>Foins (seigle, fléole des prés, brome, la fétuque, les Bermudes, le verger, la luzerne, trèfles, plantes herbacées, etc.)</a:t>
            </a:r>
          </a:p>
          <a:p>
            <a:pPr eaLnBrk="1" hangingPunct="1">
              <a:lnSpc>
                <a:spcPct val="90000"/>
              </a:lnSpc>
              <a:buFont typeface="Wingdings" pitchFamily="2" charset="2"/>
              <a:buNone/>
            </a:pPr>
            <a:r>
              <a:rPr lang="en-US" sz="2000" b="1" smtClean="0"/>
              <a:t>Excelsior (laine de bois)</a:t>
            </a:r>
          </a:p>
          <a:p>
            <a:pPr eaLnBrk="1" hangingPunct="1">
              <a:lnSpc>
                <a:spcPct val="90000"/>
              </a:lnSpc>
              <a:buFont typeface="Wingdings" pitchFamily="2" charset="2"/>
              <a:buNone/>
            </a:pPr>
            <a:r>
              <a:rPr lang="en-US" sz="2000" b="1" smtClean="0"/>
              <a:t>Papier (déchiqueté, annuaire journal, papier d'emballage, etc.)</a:t>
            </a:r>
          </a:p>
          <a:p>
            <a:pPr eaLnBrk="1" hangingPunct="1">
              <a:lnSpc>
                <a:spcPct val="90000"/>
              </a:lnSpc>
              <a:buFont typeface="Wingdings" pitchFamily="2" charset="2"/>
              <a:buNone/>
            </a:pPr>
            <a:r>
              <a:rPr lang="en-US" sz="2000" b="1" smtClean="0"/>
              <a:t>Vêtements</a:t>
            </a:r>
          </a:p>
          <a:p>
            <a:pPr eaLnBrk="1" hangingPunct="1">
              <a:lnSpc>
                <a:spcPct val="90000"/>
              </a:lnSpc>
              <a:buFont typeface="Wingdings" pitchFamily="2" charset="2"/>
              <a:buNone/>
            </a:pPr>
            <a:r>
              <a:rPr lang="en-US" sz="2000" b="1" smtClean="0"/>
              <a:t>Emballage arachides (comestible)</a:t>
            </a:r>
          </a:p>
          <a:p>
            <a:pPr eaLnBrk="1" hangingPunct="1">
              <a:lnSpc>
                <a:spcPct val="90000"/>
              </a:lnSpc>
              <a:buFont typeface="Wingdings" pitchFamily="2" charset="2"/>
              <a:buNone/>
            </a:pPr>
            <a:r>
              <a:rPr lang="en-US" sz="2000" b="1" smtClean="0"/>
              <a:t>Burlap sac</a:t>
            </a:r>
          </a:p>
          <a:p>
            <a:pPr eaLnBrk="1" hangingPunct="1">
              <a:lnSpc>
                <a:spcPct val="90000"/>
              </a:lnSpc>
              <a:buFont typeface="Wingdings" pitchFamily="2" charset="2"/>
              <a:buNone/>
            </a:pPr>
            <a:r>
              <a:rPr lang="en-US" sz="2000" b="1" smtClean="0"/>
              <a:t>Les feuilles sèches</a:t>
            </a:r>
          </a:p>
          <a:p>
            <a:pPr eaLnBrk="1" hangingPunct="1">
              <a:lnSpc>
                <a:spcPct val="90000"/>
              </a:lnSpc>
              <a:buFont typeface="Wingdings" pitchFamily="2" charset="2"/>
              <a:buNone/>
            </a:pPr>
            <a:r>
              <a:rPr lang="en-US" sz="2000" b="1" smtClean="0"/>
              <a:t>Pa</a:t>
            </a:r>
            <a:r>
              <a:rPr lang="en-US" sz="2000" smtClean="0"/>
              <a:t>î</a:t>
            </a:r>
            <a:r>
              <a:rPr lang="en-US" sz="2000" b="1" smtClean="0"/>
              <a:t>tre</a:t>
            </a:r>
          </a:p>
          <a:p>
            <a:pPr eaLnBrk="1" hangingPunct="1">
              <a:lnSpc>
                <a:spcPct val="90000"/>
              </a:lnSpc>
              <a:buFont typeface="Wingdings" pitchFamily="2" charset="2"/>
              <a:buNone/>
            </a:pPr>
            <a:endParaRPr lang="en-US" sz="2000" b="1" smtClean="0"/>
          </a:p>
          <a:p>
            <a:pPr eaLnBrk="1" hangingPunct="1">
              <a:lnSpc>
                <a:spcPct val="90000"/>
              </a:lnSpc>
              <a:buFont typeface="Wingdings" pitchFamily="2" charset="2"/>
              <a:buNone/>
            </a:pPr>
            <a:endParaRPr lang="en-US" sz="1600" smtClean="0"/>
          </a:p>
          <a:p>
            <a:pPr eaLnBrk="1" hangingPunct="1">
              <a:lnSpc>
                <a:spcPct val="90000"/>
              </a:lnSpc>
              <a:buFont typeface="Wingdings" pitchFamily="2" charset="2"/>
              <a:buNone/>
            </a:pPr>
            <a:endParaRPr lang="en-US" sz="1600" smtClean="0"/>
          </a:p>
        </p:txBody>
      </p:sp>
      <p:sp>
        <p:nvSpPr>
          <p:cNvPr id="150532" name="Rectangle 4"/>
          <p:cNvSpPr>
            <a:spLocks noGrp="1" noChangeArrowheads="1"/>
          </p:cNvSpPr>
          <p:nvPr>
            <p:ph type="body" sz="half" idx="2"/>
          </p:nvPr>
        </p:nvSpPr>
        <p:spPr>
          <a:xfrm>
            <a:off x="5334000" y="1295400"/>
            <a:ext cx="4038600" cy="5562600"/>
          </a:xfrm>
        </p:spPr>
        <p:txBody>
          <a:bodyPr/>
          <a:lstStyle/>
          <a:p>
            <a:pPr eaLnBrk="1" hangingPunct="1">
              <a:lnSpc>
                <a:spcPct val="90000"/>
              </a:lnSpc>
              <a:buFont typeface="Wingdings" pitchFamily="2" charset="2"/>
              <a:buNone/>
            </a:pPr>
            <a:r>
              <a:rPr lang="en-US" sz="2000" b="1" smtClean="0"/>
              <a:t>Épi de mais</a:t>
            </a:r>
          </a:p>
          <a:p>
            <a:pPr eaLnBrk="1" hangingPunct="1">
              <a:lnSpc>
                <a:spcPct val="90000"/>
              </a:lnSpc>
              <a:buFont typeface="Wingdings" pitchFamily="2" charset="2"/>
              <a:buNone/>
            </a:pPr>
            <a:r>
              <a:rPr lang="en-US" sz="2000" b="1" smtClean="0"/>
              <a:t>Paillis</a:t>
            </a:r>
          </a:p>
          <a:p>
            <a:pPr eaLnBrk="1" hangingPunct="1">
              <a:lnSpc>
                <a:spcPct val="80000"/>
              </a:lnSpc>
              <a:buFont typeface="Wingdings" pitchFamily="2" charset="2"/>
              <a:buNone/>
            </a:pPr>
            <a:r>
              <a:rPr lang="en-US" sz="2000" b="1" smtClean="0"/>
              <a:t>Tourbe </a:t>
            </a:r>
          </a:p>
          <a:p>
            <a:pPr eaLnBrk="1" hangingPunct="1">
              <a:lnSpc>
                <a:spcPct val="80000"/>
              </a:lnSpc>
              <a:buFont typeface="Wingdings" pitchFamily="2" charset="2"/>
              <a:buNone/>
            </a:pPr>
            <a:r>
              <a:rPr lang="en-US" sz="2000" b="1" smtClean="0"/>
              <a:t>Copeaux de bois</a:t>
            </a:r>
          </a:p>
          <a:p>
            <a:pPr eaLnBrk="1" hangingPunct="1">
              <a:lnSpc>
                <a:spcPct val="80000"/>
              </a:lnSpc>
              <a:buFont typeface="Wingdings" pitchFamily="2" charset="2"/>
              <a:buNone/>
            </a:pPr>
            <a:r>
              <a:rPr lang="en-US" sz="2000" b="1" smtClean="0"/>
              <a:t>Sciure</a:t>
            </a:r>
          </a:p>
          <a:p>
            <a:pPr eaLnBrk="1" hangingPunct="1">
              <a:lnSpc>
                <a:spcPct val="80000"/>
              </a:lnSpc>
              <a:buFont typeface="Wingdings" pitchFamily="2" charset="2"/>
              <a:buNone/>
            </a:pPr>
            <a:r>
              <a:rPr lang="en-US" sz="2000" b="1" smtClean="0"/>
              <a:t>Terrain de coco</a:t>
            </a:r>
          </a:p>
          <a:p>
            <a:pPr eaLnBrk="1" hangingPunct="1">
              <a:lnSpc>
                <a:spcPct val="80000"/>
              </a:lnSpc>
              <a:buFont typeface="Wingdings" pitchFamily="2" charset="2"/>
              <a:buNone/>
            </a:pPr>
            <a:r>
              <a:rPr lang="en-US" sz="2000" b="1" smtClean="0"/>
              <a:t>Herbe/Gazon</a:t>
            </a:r>
          </a:p>
          <a:p>
            <a:pPr eaLnBrk="1" hangingPunct="1">
              <a:lnSpc>
                <a:spcPct val="80000"/>
              </a:lnSpc>
              <a:buFont typeface="Wingdings" pitchFamily="2" charset="2"/>
              <a:buNone/>
            </a:pPr>
            <a:r>
              <a:rPr lang="en-US" sz="2000" b="1" smtClean="0"/>
              <a:t>Tapis en caoutchouc</a:t>
            </a:r>
          </a:p>
          <a:p>
            <a:pPr eaLnBrk="1" hangingPunct="1">
              <a:lnSpc>
                <a:spcPct val="80000"/>
              </a:lnSpc>
              <a:buFont typeface="Wingdings" pitchFamily="2" charset="2"/>
              <a:buNone/>
            </a:pPr>
            <a:r>
              <a:rPr lang="en-US" sz="2000" b="1" smtClean="0"/>
              <a:t>Sol en caoutchoucDust</a:t>
            </a:r>
          </a:p>
          <a:p>
            <a:pPr eaLnBrk="1" hangingPunct="1">
              <a:lnSpc>
                <a:spcPct val="80000"/>
              </a:lnSpc>
              <a:buFont typeface="Wingdings" pitchFamily="2" charset="2"/>
              <a:buNone/>
            </a:pPr>
            <a:r>
              <a:rPr lang="en-US" sz="2000" b="1" smtClean="0"/>
              <a:t>Sable</a:t>
            </a:r>
          </a:p>
          <a:p>
            <a:pPr eaLnBrk="1" hangingPunct="1">
              <a:lnSpc>
                <a:spcPct val="80000"/>
              </a:lnSpc>
              <a:buFont typeface="Wingdings" pitchFamily="2" charset="2"/>
              <a:buNone/>
            </a:pPr>
            <a:r>
              <a:rPr lang="en-US" sz="2000" b="1" smtClean="0"/>
              <a:t>Argile</a:t>
            </a:r>
          </a:p>
          <a:p>
            <a:pPr eaLnBrk="1" hangingPunct="1">
              <a:lnSpc>
                <a:spcPct val="80000"/>
              </a:lnSpc>
              <a:buFont typeface="Wingdings" pitchFamily="2" charset="2"/>
              <a:buNone/>
            </a:pPr>
            <a:r>
              <a:rPr lang="en-US" sz="2000" b="1" smtClean="0"/>
              <a:t>Terre/Crotte/Gravier</a:t>
            </a:r>
          </a:p>
          <a:p>
            <a:pPr eaLnBrk="1" hangingPunct="1">
              <a:lnSpc>
                <a:spcPct val="80000"/>
              </a:lnSpc>
              <a:buFont typeface="Wingdings" pitchFamily="2" charset="2"/>
              <a:buNone/>
            </a:pPr>
            <a:r>
              <a:rPr lang="en-US" sz="2000" b="1" smtClean="0"/>
              <a:t>Sol en Bio</a:t>
            </a:r>
          </a:p>
          <a:p>
            <a:pPr eaLnBrk="1" hangingPunct="1">
              <a:lnSpc>
                <a:spcPct val="80000"/>
              </a:lnSpc>
              <a:buFont typeface="Wingdings" pitchFamily="2" charset="2"/>
              <a:buNone/>
            </a:pPr>
            <a:r>
              <a:rPr lang="en-US" sz="2000" b="1" smtClean="0"/>
              <a:t>Et beaucoup plus…….</a:t>
            </a:r>
          </a:p>
          <a:p>
            <a:pPr eaLnBrk="1" hangingPunct="1">
              <a:lnSpc>
                <a:spcPct val="80000"/>
              </a:lnSpc>
              <a:buFont typeface="Wingdings" pitchFamily="2" charset="2"/>
              <a:buNone/>
            </a:pPr>
            <a:endParaRPr lang="en-US" sz="2000" smtClean="0"/>
          </a:p>
          <a:p>
            <a:pPr eaLnBrk="1" hangingPunct="1">
              <a:lnSpc>
                <a:spcPct val="80000"/>
              </a:lnSpc>
              <a:buFont typeface="Wingdings" pitchFamily="2" charset="2"/>
              <a:buNone/>
            </a:pPr>
            <a:endParaRPr lang="en-US" sz="2000" smtClean="0"/>
          </a:p>
          <a:p>
            <a:pPr eaLnBrk="1" hangingPunct="1">
              <a:lnSpc>
                <a:spcPct val="80000"/>
              </a:lnSpc>
              <a:buFont typeface="Wingdings" pitchFamily="2" charset="2"/>
              <a:buNone/>
            </a:pPr>
            <a:endParaRPr lang="en-US" sz="200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0" y="152400"/>
            <a:ext cx="9144000" cy="1143000"/>
          </a:xfrm>
        </p:spPr>
        <p:txBody>
          <a:bodyPr/>
          <a:lstStyle/>
          <a:p>
            <a:pPr eaLnBrk="1" hangingPunct="1"/>
            <a:r>
              <a:rPr lang="en-US" sz="4000" smtClean="0"/>
              <a:t>Je sais (Je sais!) vous </a:t>
            </a:r>
            <a:br>
              <a:rPr lang="en-US" sz="4000" smtClean="0"/>
            </a:br>
            <a:r>
              <a:rPr lang="en-US" sz="4000" smtClean="0"/>
              <a:t>avez vos </a:t>
            </a:r>
            <a:r>
              <a:rPr lang="en-US" sz="4000" smtClean="0">
                <a:solidFill>
                  <a:srgbClr val="FE2E04"/>
                </a:solidFill>
              </a:rPr>
              <a:t>préoccupations!</a:t>
            </a:r>
          </a:p>
        </p:txBody>
      </p:sp>
      <p:sp>
        <p:nvSpPr>
          <p:cNvPr id="278534" name="Rectangle 6"/>
          <p:cNvSpPr>
            <a:spLocks noChangeArrowheads="1"/>
          </p:cNvSpPr>
          <p:nvPr/>
        </p:nvSpPr>
        <p:spPr bwMode="auto">
          <a:xfrm>
            <a:off x="3276600" y="3657600"/>
            <a:ext cx="6248400" cy="646113"/>
          </a:xfrm>
          <a:prstGeom prst="rect">
            <a:avLst/>
          </a:prstGeom>
          <a:noFill/>
          <a:ln w="9525">
            <a:noFill/>
            <a:miter lim="800000"/>
            <a:headEnd/>
            <a:tailEnd/>
          </a:ln>
          <a:effectLst/>
        </p:spPr>
        <p:txBody>
          <a:bodyPr>
            <a:spAutoFit/>
          </a:bodyPr>
          <a:lstStyle/>
          <a:p>
            <a:r>
              <a:rPr lang="en-US" sz="3600" b="1">
                <a:solidFill>
                  <a:schemeClr val="tx2"/>
                </a:solidFill>
                <a:effectLst>
                  <a:outerShdw blurRad="38100" dist="38100" dir="2700000" algn="tl">
                    <a:srgbClr val="000000"/>
                  </a:outerShdw>
                </a:effectLst>
              </a:rPr>
              <a:t>J'ai quelques réponses!!!!!!!!</a:t>
            </a:r>
          </a:p>
        </p:txBody>
      </p:sp>
      <p:sp>
        <p:nvSpPr>
          <p:cNvPr id="6" name="Content Placeholder 5"/>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eaLnBrk="1" hangingPunct="1"/>
            <a:r>
              <a:rPr lang="en-US" smtClean="0"/>
              <a:t>1957-58</a:t>
            </a:r>
          </a:p>
        </p:txBody>
      </p:sp>
      <p:sp>
        <p:nvSpPr>
          <p:cNvPr id="23555" name="Rectangle 10"/>
          <p:cNvSpPr>
            <a:spLocks noChangeArrowheads="1"/>
          </p:cNvSpPr>
          <p:nvPr/>
        </p:nvSpPr>
        <p:spPr bwMode="auto">
          <a:xfrm>
            <a:off x="381000" y="6554788"/>
            <a:ext cx="8763000" cy="274637"/>
          </a:xfrm>
          <a:prstGeom prst="rect">
            <a:avLst/>
          </a:prstGeom>
          <a:noFill/>
          <a:ln w="9525">
            <a:noFill/>
            <a:miter lim="800000"/>
            <a:headEnd/>
            <a:tailEnd/>
          </a:ln>
        </p:spPr>
        <p:txBody>
          <a:bodyPr>
            <a:spAutoFit/>
          </a:bodyPr>
          <a:lstStyle/>
          <a:p>
            <a:endParaRPr lang="fr-FR" sz="1200"/>
          </a:p>
        </p:txBody>
      </p:sp>
      <p:sp>
        <p:nvSpPr>
          <p:cNvPr id="6" name="Content Placeholder 5"/>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0" y="0"/>
            <a:ext cx="9144000" cy="1905000"/>
          </a:xfrm>
        </p:spPr>
        <p:txBody>
          <a:bodyPr/>
          <a:lstStyle/>
          <a:p>
            <a:pPr eaLnBrk="1" hangingPunct="1"/>
            <a:r>
              <a:rPr lang="en-US" sz="3600" b="0" smtClean="0"/>
              <a:t>Maintien de la propreté </a:t>
            </a:r>
            <a:br>
              <a:rPr lang="en-US" sz="3600" b="0" smtClean="0"/>
            </a:br>
            <a:r>
              <a:rPr lang="en-US" sz="3600" b="0" smtClean="0"/>
              <a:t>et problème du drainage?!</a:t>
            </a:r>
            <a:br>
              <a:rPr lang="en-US" sz="3600" b="0" smtClean="0"/>
            </a:br>
            <a:r>
              <a:rPr lang="en-US" sz="3600" b="0" smtClean="0"/>
              <a:t>Créer des plancher naturels</a:t>
            </a:r>
          </a:p>
        </p:txBody>
      </p:sp>
      <p:sp>
        <p:nvSpPr>
          <p:cNvPr id="249859" name="Rectangle 3"/>
          <p:cNvSpPr>
            <a:spLocks noGrp="1" noChangeArrowheads="1"/>
          </p:cNvSpPr>
          <p:nvPr>
            <p:ph type="body" sz="half" idx="1"/>
          </p:nvPr>
        </p:nvSpPr>
        <p:spPr>
          <a:xfrm>
            <a:off x="457200" y="1676400"/>
            <a:ext cx="8077200" cy="5181600"/>
          </a:xfrm>
        </p:spPr>
        <p:txBody>
          <a:bodyPr/>
          <a:lstStyle/>
          <a:p>
            <a:pPr marL="609600" indent="-609600" eaLnBrk="1" hangingPunct="1">
              <a:buFont typeface="Wingdings" pitchFamily="2" charset="2"/>
              <a:buNone/>
            </a:pPr>
            <a:endParaRPr lang="en-US" sz="1800" b="1" smtClean="0"/>
          </a:p>
          <a:p>
            <a:pPr marL="609600" indent="-609600" eaLnBrk="1" hangingPunct="1"/>
            <a:r>
              <a:rPr lang="en-US" smtClean="0"/>
              <a:t>12</a:t>
            </a:r>
            <a:r>
              <a:rPr lang="ja-JP" altLang="en-US" smtClean="0"/>
              <a:t>”</a:t>
            </a:r>
            <a:r>
              <a:rPr lang="en-US" altLang="ja-JP" smtClean="0"/>
              <a:t> de la pierre concassée pour le drainage</a:t>
            </a:r>
          </a:p>
          <a:p>
            <a:pPr marL="609600" indent="-609600" eaLnBrk="1" hangingPunct="1"/>
            <a:r>
              <a:rPr lang="en-US" smtClean="0"/>
              <a:t>18</a:t>
            </a:r>
            <a:r>
              <a:rPr lang="ja-JP" altLang="en-US" smtClean="0"/>
              <a:t>”</a:t>
            </a:r>
            <a:r>
              <a:rPr lang="en-US" altLang="ja-JP" smtClean="0"/>
              <a:t> de sable sur le dessus</a:t>
            </a:r>
          </a:p>
          <a:p>
            <a:pPr marL="609600" indent="-609600" eaLnBrk="1" hangingPunct="1">
              <a:buFont typeface="Wingdings" pitchFamily="2" charset="2"/>
              <a:buNone/>
            </a:pPr>
            <a:endParaRPr lang="en-US" sz="1800" smtClean="0"/>
          </a:p>
          <a:p>
            <a:pPr marL="609600" indent="-609600" eaLnBrk="1" hangingPunct="1"/>
            <a:r>
              <a:rPr lang="en-US" smtClean="0"/>
              <a:t>Le sable est nettoyé tous les jours, des taches d'urine sont trempés que les lavages à travers la couche de roche</a:t>
            </a:r>
          </a:p>
          <a:p>
            <a:pPr marL="609600" indent="-609600" eaLnBrk="1" hangingPunct="1"/>
            <a:r>
              <a:rPr lang="en-US" smtClean="0"/>
              <a:t>Système d'air et d'arrosage</a:t>
            </a:r>
          </a:p>
          <a:p>
            <a:pPr marL="609600" indent="-609600" eaLnBrk="1" hangingPunct="1"/>
            <a:r>
              <a:rPr lang="en-US" smtClean="0"/>
              <a:t>Le sable est allumé tous les 6-9 mois</a:t>
            </a:r>
            <a:r>
              <a:rPr lang="en-US" sz="2800" smtClean="0"/>
              <a:t>                                                                                                      </a:t>
            </a:r>
            <a:endParaRPr lang="en-US" sz="2000" smtClean="0"/>
          </a:p>
          <a:p>
            <a:pPr marL="609600" indent="-609600" eaLnBrk="1" hangingPunct="1">
              <a:buFont typeface="Wingdings" pitchFamily="2" charset="2"/>
              <a:buNone/>
            </a:pPr>
            <a:endParaRPr lang="en-US" sz="200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8" name="Rectangle 6"/>
          <p:cNvSpPr>
            <a:spLocks noGrp="1" noChangeArrowheads="1"/>
          </p:cNvSpPr>
          <p:nvPr>
            <p:ph type="title"/>
          </p:nvPr>
        </p:nvSpPr>
        <p:spPr>
          <a:xfrm>
            <a:off x="0" y="0"/>
            <a:ext cx="9144000" cy="1066800"/>
          </a:xfrm>
        </p:spPr>
        <p:txBody>
          <a:bodyPr/>
          <a:lstStyle/>
          <a:p>
            <a:pPr eaLnBrk="1" hangingPunct="1"/>
            <a:r>
              <a:rPr lang="en-US" sz="3600" b="0" smtClean="0"/>
              <a:t>Maintien de la propreté et problème de drainage</a:t>
            </a:r>
            <a:br>
              <a:rPr lang="en-US" sz="3600" b="0" smtClean="0"/>
            </a:br>
            <a:r>
              <a:rPr lang="en-US" sz="3600" b="0" smtClean="0"/>
              <a:t>Bac à Sable à l</a:t>
            </a:r>
            <a:r>
              <a:rPr lang="ja-JP" altLang="en-US" sz="3600" b="0" smtClean="0"/>
              <a:t>’</a:t>
            </a:r>
            <a:r>
              <a:rPr lang="en-US" altLang="ja-JP" sz="3600" b="0" smtClean="0"/>
              <a:t>Accouchement</a:t>
            </a:r>
            <a:endParaRPr lang="en-US" sz="3600" b="0" smtClean="0"/>
          </a:p>
        </p:txBody>
      </p:sp>
      <p:sp>
        <p:nvSpPr>
          <p:cNvPr id="233475" name="Rectangle 3"/>
          <p:cNvSpPr>
            <a:spLocks noGrp="1" noChangeArrowheads="1"/>
          </p:cNvSpPr>
          <p:nvPr>
            <p:ph type="body" sz="half" idx="1"/>
          </p:nvPr>
        </p:nvSpPr>
        <p:spPr>
          <a:xfrm>
            <a:off x="304800" y="1295400"/>
            <a:ext cx="4572000" cy="5334000"/>
          </a:xfrm>
        </p:spPr>
        <p:txBody>
          <a:bodyPr/>
          <a:lstStyle/>
          <a:p>
            <a:pPr eaLnBrk="1" hangingPunct="1"/>
            <a:r>
              <a:rPr lang="en-US" sz="2400" b="1" dirty="0" smtClean="0">
                <a:solidFill>
                  <a:srgbClr val="82FB57"/>
                </a:solidFill>
              </a:rPr>
              <a:t>Le bois</a:t>
            </a:r>
            <a:r>
              <a:rPr lang="en-US" sz="2400" b="1" dirty="0" smtClean="0"/>
              <a:t> </a:t>
            </a:r>
            <a:r>
              <a:rPr lang="en-US" sz="2400" dirty="0" smtClean="0"/>
              <a:t>Le bois </a:t>
            </a:r>
            <a:r>
              <a:rPr lang="en-US" sz="2400" dirty="0" err="1" smtClean="0"/>
              <a:t>autour</a:t>
            </a:r>
            <a:r>
              <a:rPr lang="en-US" sz="2400" dirty="0" smtClean="0"/>
              <a:t> du </a:t>
            </a:r>
            <a:r>
              <a:rPr lang="en-US" sz="2400" dirty="0" err="1" smtClean="0"/>
              <a:t>périmètre</a:t>
            </a:r>
            <a:r>
              <a:rPr lang="en-US" sz="2400" dirty="0" smtClean="0"/>
              <a:t> de la </a:t>
            </a:r>
            <a:r>
              <a:rPr lang="en-US" sz="2400" dirty="0" err="1" smtClean="0"/>
              <a:t>stalle</a:t>
            </a:r>
            <a:r>
              <a:rPr lang="en-US" sz="2400" dirty="0" smtClean="0"/>
              <a:t> </a:t>
            </a:r>
            <a:r>
              <a:rPr lang="en-US" sz="2400" dirty="0" err="1" smtClean="0"/>
              <a:t>doit</a:t>
            </a:r>
            <a:r>
              <a:rPr lang="en-US" sz="2400" dirty="0" smtClean="0"/>
              <a:t> </a:t>
            </a:r>
            <a:r>
              <a:rPr lang="en-US" sz="2400" dirty="0" err="1" smtClean="0"/>
              <a:t>maintenir</a:t>
            </a:r>
            <a:r>
              <a:rPr lang="en-US" sz="2400" dirty="0" smtClean="0"/>
              <a:t> </a:t>
            </a:r>
            <a:r>
              <a:rPr lang="en-US" sz="2400" dirty="0" err="1" smtClean="0"/>
              <a:t>une</a:t>
            </a:r>
            <a:r>
              <a:rPr lang="en-US" sz="2400" dirty="0" smtClean="0"/>
              <a:t> </a:t>
            </a:r>
            <a:r>
              <a:rPr lang="en-US" sz="2400" dirty="0" err="1" smtClean="0"/>
              <a:t>profondeur</a:t>
            </a:r>
            <a:r>
              <a:rPr lang="en-US" sz="2400" dirty="0" smtClean="0"/>
              <a:t> de 4-6 cm.</a:t>
            </a:r>
          </a:p>
          <a:p>
            <a:pPr eaLnBrk="1" hangingPunct="1"/>
            <a:r>
              <a:rPr lang="en-US" sz="2400" b="1" dirty="0" err="1" smtClean="0">
                <a:solidFill>
                  <a:srgbClr val="82FB57"/>
                </a:solidFill>
              </a:rPr>
              <a:t>Nettoyer</a:t>
            </a:r>
            <a:r>
              <a:rPr lang="en-US" sz="2400" b="1" dirty="0" smtClean="0">
                <a:solidFill>
                  <a:srgbClr val="82FB57"/>
                </a:solidFill>
              </a:rPr>
              <a:t> les </a:t>
            </a:r>
            <a:r>
              <a:rPr lang="en-US" sz="2400" b="1" dirty="0" err="1" smtClean="0">
                <a:solidFill>
                  <a:srgbClr val="82FB57"/>
                </a:solidFill>
              </a:rPr>
              <a:t>saltees</a:t>
            </a:r>
            <a:r>
              <a:rPr lang="en-US" sz="2400" b="1" dirty="0" smtClean="0"/>
              <a:t>, </a:t>
            </a:r>
            <a:r>
              <a:rPr lang="en-US" sz="2400" dirty="0" err="1" smtClean="0">
                <a:solidFill>
                  <a:srgbClr val="82FB57"/>
                </a:solidFill>
              </a:rPr>
              <a:t>éviter</a:t>
            </a:r>
            <a:r>
              <a:rPr lang="en-US" sz="2400" dirty="0" smtClean="0">
                <a:solidFill>
                  <a:srgbClr val="82FB57"/>
                </a:solidFill>
              </a:rPr>
              <a:t> d</a:t>
            </a:r>
            <a:r>
              <a:rPr lang="ja-JP" altLang="en-US" sz="2400" smtClean="0">
                <a:solidFill>
                  <a:srgbClr val="82FB57"/>
                </a:solidFill>
              </a:rPr>
              <a:t>’</a:t>
            </a:r>
            <a:r>
              <a:rPr lang="en-US" altLang="ja-JP" sz="2400" dirty="0" smtClean="0">
                <a:solidFill>
                  <a:srgbClr val="82FB57"/>
                </a:solidFill>
              </a:rPr>
              <a:t> </a:t>
            </a:r>
            <a:r>
              <a:rPr lang="en-US" altLang="ja-JP" sz="2400" dirty="0" err="1" smtClean="0">
                <a:solidFill>
                  <a:srgbClr val="82FB57"/>
                </a:solidFill>
              </a:rPr>
              <a:t>arroser</a:t>
            </a:r>
            <a:r>
              <a:rPr lang="en-US" altLang="ja-JP" sz="2400" dirty="0" smtClean="0"/>
              <a:t>. le </a:t>
            </a:r>
            <a:r>
              <a:rPr lang="en-US" altLang="ja-JP" sz="2400" dirty="0" err="1" smtClean="0">
                <a:solidFill>
                  <a:srgbClr val="82FB57"/>
                </a:solidFill>
              </a:rPr>
              <a:t>Balayage</a:t>
            </a:r>
            <a:r>
              <a:rPr lang="en-US" altLang="ja-JP" sz="2400" dirty="0" smtClean="0"/>
              <a:t>, </a:t>
            </a:r>
            <a:r>
              <a:rPr lang="en-US" altLang="ja-JP" sz="2400" dirty="0" err="1" smtClean="0"/>
              <a:t>utiliser</a:t>
            </a:r>
            <a:r>
              <a:rPr lang="en-US" altLang="ja-JP" sz="2400" dirty="0" smtClean="0"/>
              <a:t> des </a:t>
            </a:r>
            <a:r>
              <a:rPr lang="en-US" altLang="ja-JP" sz="2400" dirty="0" err="1" smtClean="0">
                <a:solidFill>
                  <a:srgbClr val="82FB57"/>
                </a:solidFill>
              </a:rPr>
              <a:t>souffleuses</a:t>
            </a:r>
            <a:r>
              <a:rPr lang="en-US" altLang="ja-JP" sz="2400" dirty="0" smtClean="0">
                <a:solidFill>
                  <a:srgbClr val="82FB57"/>
                </a:solidFill>
              </a:rPr>
              <a:t> à </a:t>
            </a:r>
            <a:r>
              <a:rPr lang="en-US" altLang="ja-JP" sz="2400" dirty="0" err="1" smtClean="0">
                <a:solidFill>
                  <a:srgbClr val="82FB57"/>
                </a:solidFill>
              </a:rPr>
              <a:t>feuilles</a:t>
            </a:r>
            <a:r>
              <a:rPr lang="en-US" altLang="ja-JP" sz="2400" dirty="0" smtClean="0">
                <a:solidFill>
                  <a:srgbClr val="82FB57"/>
                </a:solidFill>
              </a:rPr>
              <a:t> </a:t>
            </a:r>
            <a:r>
              <a:rPr lang="en-US" altLang="ja-JP" sz="2400" dirty="0" err="1" smtClean="0"/>
              <a:t>avant</a:t>
            </a:r>
            <a:r>
              <a:rPr lang="en-US" altLang="ja-JP" sz="2400" dirty="0" smtClean="0"/>
              <a:t> d</a:t>
            </a:r>
            <a:r>
              <a:rPr lang="ja-JP" altLang="en-US" sz="2400" smtClean="0"/>
              <a:t>’</a:t>
            </a:r>
            <a:r>
              <a:rPr lang="en-US" altLang="ja-JP" sz="2400" dirty="0" smtClean="0"/>
              <a:t> </a:t>
            </a:r>
            <a:r>
              <a:rPr lang="en-US" altLang="ja-JP" sz="2400" dirty="0" err="1" smtClean="0"/>
              <a:t>arrosage</a:t>
            </a:r>
            <a:r>
              <a:rPr lang="en-US" altLang="ja-JP" sz="2400" dirty="0" smtClean="0"/>
              <a:t>.</a:t>
            </a:r>
          </a:p>
          <a:p>
            <a:pPr eaLnBrk="1" hangingPunct="1"/>
            <a:r>
              <a:rPr lang="en-US" sz="2400" b="1" dirty="0" smtClean="0">
                <a:solidFill>
                  <a:srgbClr val="82FB57"/>
                </a:solidFill>
              </a:rPr>
              <a:t>Installer des </a:t>
            </a:r>
            <a:r>
              <a:rPr lang="en-US" sz="2400" b="1" dirty="0" err="1" smtClean="0">
                <a:solidFill>
                  <a:srgbClr val="82FB57"/>
                </a:solidFill>
              </a:rPr>
              <a:t>Pièges</a:t>
            </a:r>
            <a:r>
              <a:rPr lang="en-US" sz="2400" b="1" dirty="0" smtClean="0">
                <a:solidFill>
                  <a:srgbClr val="82FB57"/>
                </a:solidFill>
              </a:rPr>
              <a:t> </a:t>
            </a:r>
            <a:r>
              <a:rPr lang="en-US" sz="2400" b="1" dirty="0" err="1" smtClean="0">
                <a:solidFill>
                  <a:srgbClr val="82FB57"/>
                </a:solidFill>
              </a:rPr>
              <a:t>secondaires</a:t>
            </a:r>
            <a:r>
              <a:rPr lang="en-US" sz="2400" b="1" dirty="0" smtClean="0">
                <a:solidFill>
                  <a:srgbClr val="82FB57"/>
                </a:solidFill>
              </a:rPr>
              <a:t> </a:t>
            </a:r>
            <a:r>
              <a:rPr lang="en-US" sz="2400" dirty="0" err="1" smtClean="0"/>
              <a:t>dans</a:t>
            </a:r>
            <a:r>
              <a:rPr lang="en-US" sz="2400" dirty="0" smtClean="0"/>
              <a:t> les drains pour </a:t>
            </a:r>
            <a:r>
              <a:rPr lang="en-US" sz="2400" dirty="0" err="1" smtClean="0"/>
              <a:t>attraper</a:t>
            </a:r>
            <a:r>
              <a:rPr lang="en-US" sz="2400" dirty="0" smtClean="0"/>
              <a:t> les petites </a:t>
            </a:r>
            <a:r>
              <a:rPr lang="en-US" sz="2400" dirty="0" err="1" smtClean="0"/>
              <a:t>particules</a:t>
            </a:r>
            <a:r>
              <a:rPr lang="en-US" sz="2400" dirty="0" smtClean="0"/>
              <a:t> </a:t>
            </a:r>
            <a:r>
              <a:rPr lang="en-US" sz="2400" dirty="0" err="1" smtClean="0"/>
              <a:t>ou</a:t>
            </a:r>
            <a:r>
              <a:rPr lang="en-US" sz="2400" b="1" dirty="0" smtClean="0">
                <a:solidFill>
                  <a:srgbClr val="82FB57"/>
                </a:solidFill>
              </a:rPr>
              <a:t> les </a:t>
            </a:r>
            <a:r>
              <a:rPr lang="en-US" sz="2400" b="1" dirty="0" err="1" smtClean="0">
                <a:solidFill>
                  <a:srgbClr val="82FB57"/>
                </a:solidFill>
              </a:rPr>
              <a:t>tronions</a:t>
            </a:r>
            <a:r>
              <a:rPr lang="en-US" sz="2400" b="1" dirty="0" smtClean="0"/>
              <a:t> </a:t>
            </a:r>
            <a:r>
              <a:rPr lang="en-US" sz="2400" dirty="0" err="1" smtClean="0"/>
              <a:t>que</a:t>
            </a:r>
            <a:r>
              <a:rPr lang="en-US" sz="2400" dirty="0" smtClean="0"/>
              <a:t> de multiples drains </a:t>
            </a:r>
            <a:r>
              <a:rPr lang="en-US" sz="2400" dirty="0" err="1" smtClean="0"/>
              <a:t>aller</a:t>
            </a:r>
            <a:r>
              <a:rPr lang="en-US" sz="2400" dirty="0" smtClean="0"/>
              <a:t> </a:t>
            </a:r>
            <a:r>
              <a:rPr lang="en-US" sz="2400" dirty="0" err="1" smtClean="0"/>
              <a:t>dans</a:t>
            </a:r>
            <a:r>
              <a:rPr lang="en-US" sz="2400" dirty="0" smtClean="0"/>
              <a:t> les </a:t>
            </a:r>
            <a:r>
              <a:rPr lang="en-US" sz="2400" dirty="0" err="1" smtClean="0"/>
              <a:t>grandes</a:t>
            </a:r>
            <a:r>
              <a:rPr lang="en-US" sz="2400" dirty="0" smtClean="0"/>
              <a:t> qui </a:t>
            </a:r>
            <a:r>
              <a:rPr lang="en-US" sz="2400" dirty="0" err="1" smtClean="0"/>
              <a:t>ont</a:t>
            </a:r>
            <a:r>
              <a:rPr lang="en-US" sz="2400" dirty="0" smtClean="0"/>
              <a:t> des </a:t>
            </a:r>
            <a:r>
              <a:rPr lang="en-US" sz="2400" dirty="0" err="1" smtClean="0"/>
              <a:t>pièges</a:t>
            </a:r>
            <a:endParaRPr lang="en-US" sz="2400" b="1" dirty="0" smtClean="0"/>
          </a:p>
          <a:p>
            <a:pPr eaLnBrk="1" hangingPunct="1">
              <a:buFont typeface="Wingdings" pitchFamily="2" charset="2"/>
              <a:buNone/>
            </a:pPr>
            <a:r>
              <a:rPr lang="en-US" sz="1800" dirty="0" smtClean="0"/>
              <a:t>                                 </a:t>
            </a:r>
            <a:endParaRPr lang="en-US" sz="2400" dirty="0" smtClean="0"/>
          </a:p>
        </p:txBody>
      </p:sp>
      <p:pic>
        <p:nvPicPr>
          <p:cNvPr id="99331" name="Picture 5"/>
          <p:cNvPicPr>
            <a:picLocks noGrp="1" noChangeAspect="1" noChangeArrowheads="1"/>
          </p:cNvPicPr>
          <p:nvPr>
            <p:ph sz="half" idx="2"/>
          </p:nvPr>
        </p:nvPicPr>
        <p:blipFill>
          <a:blip r:embed="rId3" cstate="email"/>
          <a:srcRect/>
          <a:stretch>
            <a:fillRect/>
          </a:stretch>
        </p:blipFill>
        <p:spPr>
          <a:xfrm>
            <a:off x="5105400" y="1295400"/>
            <a:ext cx="3621088" cy="5257800"/>
          </a:xfrm>
          <a:noFill/>
        </p:spPr>
      </p:pic>
      <p:sp>
        <p:nvSpPr>
          <p:cNvPr id="5" name="Rectangle 4"/>
          <p:cNvSpPr/>
          <p:nvPr/>
        </p:nvSpPr>
        <p:spPr>
          <a:xfrm>
            <a:off x="5257800" y="6248400"/>
            <a:ext cx="3703321" cy="769441"/>
          </a:xfrm>
          <a:prstGeom prst="rect">
            <a:avLst/>
          </a:prstGeom>
        </p:spPr>
        <p:txBody>
          <a:bodyPr wrap="none">
            <a:spAutoFit/>
          </a:bodyPr>
          <a:lstStyle/>
          <a:p>
            <a:pPr eaLnBrk="1" hangingPunct="1"/>
            <a:r>
              <a:rPr lang="en-US" sz="1600" dirty="0" smtClean="0"/>
              <a:t>Como Zoo</a:t>
            </a:r>
            <a:r>
              <a:rPr lang="en-US" sz="4400" dirty="0" smtClean="0"/>
              <a:t> </a:t>
            </a:r>
            <a:r>
              <a:rPr lang="en-US" dirty="0" smtClean="0"/>
              <a:t>photo </a:t>
            </a:r>
            <a:r>
              <a:rPr lang="en-US" dirty="0" smtClean="0"/>
              <a:t>by Allison </a:t>
            </a:r>
            <a:r>
              <a:rPr lang="en-US" dirty="0" err="1" smtClean="0"/>
              <a:t>Jungheim</a:t>
            </a:r>
            <a:endParaRPr lang="en-US"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0" y="-152400"/>
            <a:ext cx="9144000" cy="1420813"/>
          </a:xfrm>
        </p:spPr>
        <p:txBody>
          <a:bodyPr/>
          <a:lstStyle/>
          <a:p>
            <a:pPr eaLnBrk="1" hangingPunct="1"/>
            <a:r>
              <a:rPr lang="en-US" sz="4000" smtClean="0"/>
              <a:t/>
            </a:r>
            <a:br>
              <a:rPr lang="en-US" sz="4000" smtClean="0"/>
            </a:br>
            <a:r>
              <a:rPr lang="en-US" sz="4000" smtClean="0"/>
              <a:t>Solutions pour les problèmes </a:t>
            </a:r>
            <a:br>
              <a:rPr lang="en-US" sz="4000" smtClean="0"/>
            </a:br>
            <a:r>
              <a:rPr lang="en-US" sz="4000" smtClean="0"/>
              <a:t>de drain Anneaux de piscine</a:t>
            </a:r>
            <a:br>
              <a:rPr lang="en-US" sz="4000" smtClean="0"/>
            </a:br>
            <a:endParaRPr lang="en-US" sz="4000" smtClean="0"/>
          </a:p>
        </p:txBody>
      </p:sp>
      <p:sp>
        <p:nvSpPr>
          <p:cNvPr id="230403" name="Rectangle 3"/>
          <p:cNvSpPr>
            <a:spLocks noGrp="1" noChangeArrowheads="1"/>
          </p:cNvSpPr>
          <p:nvPr>
            <p:ph type="body" sz="half" idx="1"/>
          </p:nvPr>
        </p:nvSpPr>
        <p:spPr>
          <a:xfrm>
            <a:off x="0" y="1447800"/>
            <a:ext cx="4572000" cy="5867400"/>
          </a:xfrm>
        </p:spPr>
        <p:txBody>
          <a:bodyPr/>
          <a:lstStyle/>
          <a:p>
            <a:pPr eaLnBrk="1" hangingPunct="1"/>
            <a:r>
              <a:rPr lang="en-US" sz="2400" b="1" smtClean="0">
                <a:solidFill>
                  <a:srgbClr val="00FFFF"/>
                </a:solidFill>
              </a:rPr>
              <a:t>Métal ou des anneaux en plastique </a:t>
            </a:r>
            <a:r>
              <a:rPr lang="en-US" sz="2400" b="1" smtClean="0"/>
              <a:t>sur la piscine drains. 10cm (3,9 ") de haut et environ 15 cm (5,9") de diamètre.</a:t>
            </a:r>
            <a:endParaRPr lang="en-US" altLang="ja-JP" sz="2400" b="1" smtClean="0"/>
          </a:p>
          <a:p>
            <a:pPr eaLnBrk="1" hangingPunct="1"/>
            <a:r>
              <a:rPr lang="en-US" sz="2400" b="1" smtClean="0">
                <a:solidFill>
                  <a:srgbClr val="00FFFF"/>
                </a:solidFill>
              </a:rPr>
              <a:t>Débordements à mailles supplémentaires </a:t>
            </a:r>
            <a:r>
              <a:rPr lang="en-US" sz="2400" b="1" smtClean="0"/>
              <a:t>fil sur le dessus</a:t>
            </a:r>
          </a:p>
          <a:p>
            <a:pPr eaLnBrk="1" hangingPunct="1"/>
            <a:r>
              <a:rPr lang="en-US" sz="2400" b="1" smtClean="0"/>
              <a:t>Drains sur des terres couvert de </a:t>
            </a:r>
            <a:r>
              <a:rPr lang="en-US" sz="2400" b="1" smtClean="0">
                <a:solidFill>
                  <a:srgbClr val="00FFFF"/>
                </a:solidFill>
              </a:rPr>
              <a:t>des plaques d'acier </a:t>
            </a:r>
            <a:r>
              <a:rPr lang="en-US" sz="2400" b="1" smtClean="0"/>
              <a:t>avec ~ 1/2 cm (0,6 ") des trous percés à travers le plateau.</a:t>
            </a:r>
            <a:endParaRPr lang="en-US" altLang="ja-JP" sz="2400" b="1" smtClean="0"/>
          </a:p>
          <a:p>
            <a:pPr eaLnBrk="1" hangingPunct="1"/>
            <a:r>
              <a:rPr lang="en-US" sz="2400" b="1" smtClean="0"/>
              <a:t>Drains avec </a:t>
            </a:r>
            <a:r>
              <a:rPr lang="en-US" sz="2400" b="1" smtClean="0">
                <a:solidFill>
                  <a:srgbClr val="00FFFF"/>
                </a:solidFill>
              </a:rPr>
              <a:t>standardisés paniers en plastique</a:t>
            </a:r>
            <a:endParaRPr lang="en-US" sz="2400" smtClean="0"/>
          </a:p>
          <a:p>
            <a:pPr eaLnBrk="1" hangingPunct="1">
              <a:buFont typeface="Wingdings" pitchFamily="2" charset="2"/>
              <a:buNone/>
            </a:pPr>
            <a:endParaRPr lang="en-US" sz="2400" smtClean="0"/>
          </a:p>
          <a:p>
            <a:pPr eaLnBrk="1" hangingPunct="1">
              <a:buFont typeface="Wingdings" pitchFamily="2" charset="2"/>
              <a:buNone/>
            </a:pPr>
            <a:endParaRPr lang="en-US" sz="2400" smtClean="0"/>
          </a:p>
          <a:p>
            <a:pPr eaLnBrk="1" hangingPunct="1">
              <a:buFont typeface="Wingdings" pitchFamily="2" charset="2"/>
              <a:buNone/>
            </a:pPr>
            <a:endParaRPr lang="en-US" sz="1600" smtClean="0"/>
          </a:p>
        </p:txBody>
      </p:sp>
      <p:pic>
        <p:nvPicPr>
          <p:cNvPr id="101379" name="Picture 5"/>
          <p:cNvPicPr>
            <a:picLocks noGrp="1" noChangeAspect="1" noChangeArrowheads="1"/>
          </p:cNvPicPr>
          <p:nvPr>
            <p:ph sz="quarter" idx="2"/>
          </p:nvPr>
        </p:nvPicPr>
        <p:blipFill>
          <a:blip r:embed="rId3" cstate="email"/>
          <a:srcRect/>
          <a:stretch>
            <a:fillRect/>
          </a:stretch>
        </p:blipFill>
        <p:spPr>
          <a:xfrm>
            <a:off x="4572000" y="1328738"/>
            <a:ext cx="4419600" cy="2643187"/>
          </a:xfrm>
          <a:noFill/>
        </p:spPr>
      </p:pic>
      <p:pic>
        <p:nvPicPr>
          <p:cNvPr id="101380" name="Picture 8"/>
          <p:cNvPicPr>
            <a:picLocks noGrp="1" noChangeAspect="1" noChangeArrowheads="1"/>
          </p:cNvPicPr>
          <p:nvPr>
            <p:ph sz="quarter" idx="3"/>
          </p:nvPr>
        </p:nvPicPr>
        <p:blipFill>
          <a:blip r:embed="rId4" cstate="email"/>
          <a:srcRect/>
          <a:stretch>
            <a:fillRect/>
          </a:stretch>
        </p:blipFill>
        <p:spPr>
          <a:xfrm>
            <a:off x="4572000" y="4214813"/>
            <a:ext cx="4419600" cy="2643187"/>
          </a:xfrm>
          <a:noFill/>
        </p:spPr>
      </p:pic>
      <p:sp>
        <p:nvSpPr>
          <p:cNvPr id="6" name="Rectangle 5"/>
          <p:cNvSpPr/>
          <p:nvPr/>
        </p:nvSpPr>
        <p:spPr>
          <a:xfrm>
            <a:off x="1676400" y="6488668"/>
            <a:ext cx="2841547" cy="369332"/>
          </a:xfrm>
          <a:prstGeom prst="rect">
            <a:avLst/>
          </a:prstGeom>
        </p:spPr>
        <p:txBody>
          <a:bodyPr wrap="none">
            <a:spAutoFit/>
          </a:bodyPr>
          <a:lstStyle/>
          <a:p>
            <a:r>
              <a:rPr lang="en-US" dirty="0" smtClean="0"/>
              <a:t>Volker </a:t>
            </a:r>
            <a:r>
              <a:rPr lang="en-US" dirty="0" err="1" smtClean="0"/>
              <a:t>Gatz</a:t>
            </a:r>
            <a:r>
              <a:rPr lang="en-US" dirty="0" smtClean="0"/>
              <a:t> , Zoo Dortmund</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6" name="Rectangle 4"/>
          <p:cNvSpPr>
            <a:spLocks noGrp="1" noChangeArrowheads="1"/>
          </p:cNvSpPr>
          <p:nvPr>
            <p:ph type="title"/>
          </p:nvPr>
        </p:nvSpPr>
        <p:spPr>
          <a:xfrm>
            <a:off x="0" y="0"/>
            <a:ext cx="9144000" cy="1219200"/>
          </a:xfrm>
        </p:spPr>
        <p:txBody>
          <a:bodyPr/>
          <a:lstStyle/>
          <a:p>
            <a:pPr eaLnBrk="1" hangingPunct="1"/>
            <a:r>
              <a:rPr lang="en-US" sz="4000" smtClean="0"/>
              <a:t> </a:t>
            </a:r>
            <a:br>
              <a:rPr lang="en-US" sz="4000" smtClean="0"/>
            </a:br>
            <a:r>
              <a:rPr lang="en-US" sz="4000" smtClean="0"/>
              <a:t>Solutions pour les problèmes de drain</a:t>
            </a:r>
            <a:br>
              <a:rPr lang="en-US" sz="4000" smtClean="0"/>
            </a:br>
            <a:r>
              <a:rPr lang="en-US" sz="4000" smtClean="0"/>
              <a:t>Frontières de Grumes</a:t>
            </a:r>
            <a:r>
              <a:rPr lang="en-US" sz="2000" smtClean="0"/>
              <a:t/>
            </a:r>
            <a:br>
              <a:rPr lang="en-US" sz="2000" smtClean="0"/>
            </a:br>
            <a:endParaRPr lang="en-US" sz="2000" smtClean="0"/>
          </a:p>
        </p:txBody>
      </p:sp>
      <p:pic>
        <p:nvPicPr>
          <p:cNvPr id="103426" name="Picture 7"/>
          <p:cNvPicPr>
            <a:picLocks noChangeAspect="1" noChangeArrowheads="1"/>
          </p:cNvPicPr>
          <p:nvPr/>
        </p:nvPicPr>
        <p:blipFill>
          <a:blip r:embed="rId3" cstate="email"/>
          <a:srcRect/>
          <a:stretch>
            <a:fillRect/>
          </a:stretch>
        </p:blipFill>
        <p:spPr bwMode="auto">
          <a:xfrm>
            <a:off x="1752600" y="1371600"/>
            <a:ext cx="5791200" cy="4343400"/>
          </a:xfrm>
          <a:prstGeom prst="rect">
            <a:avLst/>
          </a:prstGeom>
          <a:noFill/>
          <a:ln w="9525">
            <a:noFill/>
            <a:miter lim="800000"/>
            <a:headEnd/>
            <a:tailEnd/>
          </a:ln>
        </p:spPr>
      </p:pic>
      <p:sp>
        <p:nvSpPr>
          <p:cNvPr id="4" name="Rectangle 3"/>
          <p:cNvSpPr/>
          <p:nvPr/>
        </p:nvSpPr>
        <p:spPr>
          <a:xfrm>
            <a:off x="5715000" y="6324600"/>
            <a:ext cx="2841547" cy="369332"/>
          </a:xfrm>
          <a:prstGeom prst="rect">
            <a:avLst/>
          </a:prstGeom>
        </p:spPr>
        <p:txBody>
          <a:bodyPr wrap="none">
            <a:spAutoFit/>
          </a:bodyPr>
          <a:lstStyle/>
          <a:p>
            <a:r>
              <a:rPr lang="en-US" dirty="0" smtClean="0"/>
              <a:t>Volker </a:t>
            </a:r>
            <a:r>
              <a:rPr lang="en-US" dirty="0" err="1" smtClean="0"/>
              <a:t>Gatz</a:t>
            </a:r>
            <a:r>
              <a:rPr lang="en-US" dirty="0" smtClean="0"/>
              <a:t> , Zoo Dortmund</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457200" y="0"/>
            <a:ext cx="8229600" cy="1295400"/>
          </a:xfrm>
        </p:spPr>
        <p:txBody>
          <a:bodyPr/>
          <a:lstStyle/>
          <a:p>
            <a:pPr eaLnBrk="1" hangingPunct="1"/>
            <a:r>
              <a:rPr lang="en-US" sz="4000" smtClean="0"/>
              <a:t>Prévenir l'ingestion de substrat</a:t>
            </a:r>
            <a:br>
              <a:rPr lang="en-US" sz="4000" smtClean="0"/>
            </a:br>
            <a:r>
              <a:rPr lang="en-US" sz="4000" smtClean="0"/>
              <a:t> Baignoires et Tapis en Caoutchouc</a:t>
            </a:r>
          </a:p>
        </p:txBody>
      </p:sp>
      <p:sp>
        <p:nvSpPr>
          <p:cNvPr id="267267" name="Rectangle 3"/>
          <p:cNvSpPr>
            <a:spLocks noGrp="1" noChangeArrowheads="1"/>
          </p:cNvSpPr>
          <p:nvPr>
            <p:ph type="body" sz="half" idx="1"/>
          </p:nvPr>
        </p:nvSpPr>
        <p:spPr>
          <a:xfrm>
            <a:off x="4800600" y="1295400"/>
            <a:ext cx="3657600" cy="4835525"/>
          </a:xfrm>
        </p:spPr>
        <p:txBody>
          <a:bodyPr/>
          <a:lstStyle/>
          <a:p>
            <a:pPr eaLnBrk="1" hangingPunct="1"/>
            <a:r>
              <a:rPr lang="en-US" sz="2400" smtClean="0"/>
              <a:t>Chèque régulier fécale</a:t>
            </a:r>
          </a:p>
          <a:p>
            <a:pPr eaLnBrk="1" hangingPunct="1"/>
            <a:r>
              <a:rPr lang="en-US" sz="2400" smtClean="0"/>
              <a:t>Offrant alimentation dans des bacs ou de placer des tapis sous les mangeoires</a:t>
            </a:r>
          </a:p>
        </p:txBody>
      </p:sp>
      <p:pic>
        <p:nvPicPr>
          <p:cNvPr id="105475" name="Picture 8"/>
          <p:cNvPicPr>
            <a:picLocks noChangeAspect="1" noChangeArrowheads="1"/>
          </p:cNvPicPr>
          <p:nvPr/>
        </p:nvPicPr>
        <p:blipFill>
          <a:blip r:embed="rId3" cstate="email"/>
          <a:srcRect/>
          <a:stretch>
            <a:fillRect/>
          </a:stretch>
        </p:blipFill>
        <p:spPr bwMode="auto">
          <a:xfrm>
            <a:off x="4343400" y="3124200"/>
            <a:ext cx="4572000" cy="3429000"/>
          </a:xfrm>
          <a:prstGeom prst="rect">
            <a:avLst/>
          </a:prstGeom>
          <a:noFill/>
          <a:ln w="9525">
            <a:noFill/>
            <a:miter lim="800000"/>
            <a:headEnd/>
            <a:tailEnd/>
          </a:ln>
        </p:spPr>
      </p:pic>
      <p:pic>
        <p:nvPicPr>
          <p:cNvPr id="105476" name="Picture 9"/>
          <p:cNvPicPr>
            <a:picLocks noChangeAspect="1" noChangeArrowheads="1"/>
          </p:cNvPicPr>
          <p:nvPr/>
        </p:nvPicPr>
        <p:blipFill>
          <a:blip r:embed="rId4" cstate="email"/>
          <a:srcRect/>
          <a:stretch>
            <a:fillRect/>
          </a:stretch>
        </p:blipFill>
        <p:spPr bwMode="auto">
          <a:xfrm>
            <a:off x="304800" y="1447800"/>
            <a:ext cx="3813175" cy="5084763"/>
          </a:xfrm>
          <a:prstGeom prst="rect">
            <a:avLst/>
          </a:prstGeom>
          <a:noFill/>
          <a:ln w="9525">
            <a:noFill/>
            <a:miter lim="800000"/>
            <a:headEnd/>
            <a:tailEnd/>
          </a:ln>
        </p:spPr>
      </p:pic>
      <p:sp>
        <p:nvSpPr>
          <p:cNvPr id="6" name="Rectangle 5"/>
          <p:cNvSpPr/>
          <p:nvPr/>
        </p:nvSpPr>
        <p:spPr>
          <a:xfrm>
            <a:off x="2590800" y="6488668"/>
            <a:ext cx="2140842" cy="369332"/>
          </a:xfrm>
          <a:prstGeom prst="rect">
            <a:avLst/>
          </a:prstGeom>
        </p:spPr>
        <p:txBody>
          <a:bodyPr wrap="none">
            <a:spAutoFit/>
          </a:bodyPr>
          <a:lstStyle/>
          <a:p>
            <a:pPr eaLnBrk="1" hangingPunct="1"/>
            <a:r>
              <a:rPr lang="en-US" dirty="0" smtClean="0"/>
              <a:t>Photo by Hilda Tresz</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sz="quarter"/>
          </p:nvPr>
        </p:nvSpPr>
        <p:spPr>
          <a:xfrm>
            <a:off x="0" y="0"/>
            <a:ext cx="9144000" cy="1420813"/>
          </a:xfrm>
        </p:spPr>
        <p:txBody>
          <a:bodyPr/>
          <a:lstStyle/>
          <a:p>
            <a:pPr eaLnBrk="1" hangingPunct="1">
              <a:defRPr/>
            </a:pPr>
            <a:r>
              <a:rPr lang="en-US" sz="3600" dirty="0" err="1">
                <a:ea typeface="ＭＳ Ｐゴシック" charset="0"/>
                <a:cs typeface="ＭＳ Ｐゴシック" charset="0"/>
              </a:rPr>
              <a:t>Inutiles</a:t>
            </a:r>
            <a:r>
              <a:rPr lang="en-US" sz="3600" dirty="0">
                <a:ea typeface="ＭＳ Ｐゴシック" charset="0"/>
                <a:cs typeface="ＭＳ Ｐゴシック" charset="0"/>
              </a:rPr>
              <a:t> aux </a:t>
            </a:r>
            <a:r>
              <a:rPr lang="en-US" sz="3600" dirty="0" err="1">
                <a:ea typeface="ＭＳ Ｐゴシック" charset="0"/>
                <a:cs typeface="ＭＳ Ｐゴシック" charset="0"/>
              </a:rPr>
              <a:t>animaux</a:t>
            </a:r>
            <a:r>
              <a:rPr lang="en-US" sz="3600" dirty="0">
                <a:ea typeface="ＭＳ Ｐゴシック" charset="0"/>
                <a:cs typeface="ＭＳ Ｐゴシック" charset="0"/>
              </a:rPr>
              <a:t> </a:t>
            </a:r>
            <a:r>
              <a:rPr lang="en-US" sz="3600" dirty="0" err="1">
                <a:ea typeface="ＭＳ Ｐゴシック" charset="0"/>
                <a:cs typeface="ＭＳ Ｐゴシック" charset="0"/>
              </a:rPr>
              <a:t>arboricoles</a:t>
            </a:r>
            <a:r>
              <a:rPr lang="en-US" sz="3600" dirty="0">
                <a:ea typeface="ＭＳ Ｐゴシック" charset="0"/>
                <a:cs typeface="ＭＳ Ｐゴシック" charset="0"/>
              </a:rPr>
              <a:t>, </a:t>
            </a:r>
            <a:r>
              <a:rPr lang="en-US" sz="3600" dirty="0" smtClean="0">
                <a:ea typeface="ＭＳ Ｐゴシック" charset="0"/>
                <a:cs typeface="ＭＳ Ｐゴシック" charset="0"/>
              </a:rPr>
              <a:t/>
            </a:r>
            <a:br>
              <a:rPr lang="en-US" sz="3600" dirty="0" smtClean="0">
                <a:ea typeface="ＭＳ Ｐゴシック" charset="0"/>
                <a:cs typeface="ＭＳ Ｐゴシック" charset="0"/>
              </a:rPr>
            </a:br>
            <a:r>
              <a:rPr lang="en-US" sz="3600" dirty="0" err="1" smtClean="0">
                <a:ea typeface="ＭＳ Ｐゴシック" charset="0"/>
                <a:cs typeface="ＭＳ Ｐゴシック" charset="0"/>
              </a:rPr>
              <a:t>ils</a:t>
            </a:r>
            <a:r>
              <a:rPr lang="en-US" sz="3600" dirty="0" smtClean="0">
                <a:ea typeface="ＭＳ Ｐゴシック" charset="0"/>
                <a:cs typeface="ＭＳ Ｐゴシック" charset="0"/>
              </a:rPr>
              <a:t> </a:t>
            </a:r>
            <a:r>
              <a:rPr lang="en-US" sz="3600" dirty="0">
                <a:ea typeface="ＭＳ Ｐゴシック" charset="0"/>
                <a:cs typeface="ＭＳ Ｐゴシック" charset="0"/>
              </a:rPr>
              <a:t>ne </a:t>
            </a:r>
            <a:r>
              <a:rPr lang="en-US" sz="3600" dirty="0" err="1">
                <a:ea typeface="ＭＳ Ｐゴシック" charset="0"/>
                <a:cs typeface="ＭＳ Ｐゴシック" charset="0"/>
              </a:rPr>
              <a:t>viendront</a:t>
            </a:r>
            <a:r>
              <a:rPr lang="en-US" sz="3600" dirty="0">
                <a:ea typeface="ＭＳ Ｐゴシック" charset="0"/>
                <a:cs typeface="ＭＳ Ｐゴシック" charset="0"/>
              </a:rPr>
              <a:t> pas </a:t>
            </a:r>
            <a:r>
              <a:rPr lang="en-US" sz="3600" dirty="0" err="1">
                <a:ea typeface="ＭＳ Ｐゴシック" charset="0"/>
                <a:cs typeface="ＭＳ Ｐゴシック" charset="0"/>
              </a:rPr>
              <a:t>vers</a:t>
            </a:r>
            <a:r>
              <a:rPr lang="en-US" sz="3600" dirty="0">
                <a:ea typeface="ＭＳ Ｐゴシック" charset="0"/>
                <a:cs typeface="ＭＳ Ｐゴシック" charset="0"/>
              </a:rPr>
              <a:t> le sol</a:t>
            </a:r>
            <a:r>
              <a:rPr lang="en-US" altLang="ja-JP" sz="3600" dirty="0">
                <a:ea typeface="ＭＳ Ｐゴシック" charset="0"/>
                <a:cs typeface="ＭＳ Ｐゴシック" charset="0"/>
              </a:rPr>
              <a:t>.               </a:t>
            </a:r>
            <a:endParaRPr lang="en-US" dirty="0">
              <a:ea typeface="ＭＳ Ｐゴシック" charset="0"/>
              <a:cs typeface="ＭＳ Ｐゴシック" charset="0"/>
            </a:endParaRPr>
          </a:p>
        </p:txBody>
      </p:sp>
      <p:sp>
        <p:nvSpPr>
          <p:cNvPr id="270347" name="Rectangle 11"/>
          <p:cNvSpPr>
            <a:spLocks noChangeArrowheads="1"/>
          </p:cNvSpPr>
          <p:nvPr/>
        </p:nvSpPr>
        <p:spPr bwMode="auto">
          <a:xfrm>
            <a:off x="3810000" y="3846513"/>
            <a:ext cx="1905000" cy="523875"/>
          </a:xfrm>
          <a:prstGeom prst="rect">
            <a:avLst/>
          </a:prstGeom>
          <a:noFill/>
          <a:ln w="9525">
            <a:noFill/>
            <a:miter lim="800000"/>
            <a:headEnd/>
            <a:tailEnd/>
          </a:ln>
          <a:effectLst/>
        </p:spPr>
        <p:txBody>
          <a:bodyPr>
            <a:spAutoFit/>
          </a:bodyPr>
          <a:lstStyle/>
          <a:p>
            <a:r>
              <a:rPr lang="en-US" sz="2800" b="1">
                <a:solidFill>
                  <a:schemeClr val="tx2"/>
                </a:solidFill>
                <a:effectLst>
                  <a:outerShdw blurRad="38100" dist="38100" dir="2700000" algn="tl">
                    <a:srgbClr val="000000"/>
                  </a:outerShdw>
                </a:effectLst>
              </a:rPr>
              <a:t>Vraiment?</a:t>
            </a:r>
          </a:p>
        </p:txBody>
      </p:sp>
      <p:sp>
        <p:nvSpPr>
          <p:cNvPr id="270350" name="Rectangle 14"/>
          <p:cNvSpPr>
            <a:spLocks noChangeArrowheads="1"/>
          </p:cNvSpPr>
          <p:nvPr/>
        </p:nvSpPr>
        <p:spPr bwMode="auto">
          <a:xfrm>
            <a:off x="5334000" y="6629400"/>
            <a:ext cx="3810000" cy="366713"/>
          </a:xfrm>
          <a:prstGeom prst="rect">
            <a:avLst/>
          </a:prstGeom>
          <a:noFill/>
          <a:ln w="9525">
            <a:noFill/>
            <a:miter lim="800000"/>
            <a:headEnd/>
            <a:tailEnd/>
          </a:ln>
          <a:effectLst/>
        </p:spPr>
        <p:txBody>
          <a:bodyPr>
            <a:spAutoFit/>
          </a:bodyPr>
          <a:lstStyle/>
          <a:p>
            <a:pPr>
              <a:defRPr/>
            </a:pPr>
            <a:endParaRPr lang="en-US" b="1">
              <a:solidFill>
                <a:srgbClr val="FFFF66"/>
              </a:solidFill>
              <a:effectLst>
                <a:outerShdw blurRad="38100" dist="38100" dir="2700000" algn="tl">
                  <a:srgbClr val="000000"/>
                </a:outerShdw>
              </a:effectLst>
              <a:ea typeface="+mn-ea"/>
            </a:endParaRPr>
          </a:p>
        </p:txBody>
      </p:sp>
      <p:pic>
        <p:nvPicPr>
          <p:cNvPr id="107524" name="Picture 15"/>
          <p:cNvPicPr>
            <a:picLocks noChangeAspect="1" noChangeArrowheads="1"/>
          </p:cNvPicPr>
          <p:nvPr/>
        </p:nvPicPr>
        <p:blipFill>
          <a:blip r:embed="rId3" cstate="email"/>
          <a:srcRect/>
          <a:stretch>
            <a:fillRect/>
          </a:stretch>
        </p:blipFill>
        <p:spPr bwMode="auto">
          <a:xfrm>
            <a:off x="5257800" y="1390650"/>
            <a:ext cx="3300413" cy="2474913"/>
          </a:xfrm>
          <a:prstGeom prst="rect">
            <a:avLst/>
          </a:prstGeom>
          <a:noFill/>
          <a:ln w="9525">
            <a:noFill/>
            <a:miter lim="800000"/>
            <a:headEnd/>
            <a:tailEnd/>
          </a:ln>
        </p:spPr>
      </p:pic>
      <p:pic>
        <p:nvPicPr>
          <p:cNvPr id="107525" name="Picture 16"/>
          <p:cNvPicPr>
            <a:picLocks noChangeAspect="1" noChangeArrowheads="1"/>
          </p:cNvPicPr>
          <p:nvPr/>
        </p:nvPicPr>
        <p:blipFill>
          <a:blip r:embed="rId4" cstate="email"/>
          <a:srcRect/>
          <a:stretch>
            <a:fillRect/>
          </a:stretch>
        </p:blipFill>
        <p:spPr bwMode="auto">
          <a:xfrm>
            <a:off x="533400" y="1371600"/>
            <a:ext cx="2971800" cy="2228850"/>
          </a:xfrm>
          <a:prstGeom prst="rect">
            <a:avLst/>
          </a:prstGeom>
          <a:noFill/>
          <a:ln w="9525">
            <a:noFill/>
            <a:miter lim="800000"/>
            <a:headEnd/>
            <a:tailEnd/>
          </a:ln>
        </p:spPr>
      </p:pic>
      <p:pic>
        <p:nvPicPr>
          <p:cNvPr id="107526" name="Picture 17"/>
          <p:cNvPicPr>
            <a:picLocks noChangeAspect="1" noChangeArrowheads="1"/>
          </p:cNvPicPr>
          <p:nvPr/>
        </p:nvPicPr>
        <p:blipFill>
          <a:blip r:embed="rId5" cstate="email"/>
          <a:srcRect/>
          <a:stretch>
            <a:fillRect/>
          </a:stretch>
        </p:blipFill>
        <p:spPr bwMode="auto">
          <a:xfrm>
            <a:off x="457200" y="3886200"/>
            <a:ext cx="3429000" cy="2400300"/>
          </a:xfrm>
          <a:prstGeom prst="rect">
            <a:avLst/>
          </a:prstGeom>
          <a:noFill/>
          <a:ln w="9525">
            <a:noFill/>
            <a:miter lim="800000"/>
            <a:headEnd/>
            <a:tailEnd/>
          </a:ln>
        </p:spPr>
      </p:pic>
      <p:pic>
        <p:nvPicPr>
          <p:cNvPr id="107527" name="Picture 18"/>
          <p:cNvPicPr>
            <a:picLocks noChangeAspect="1" noChangeArrowheads="1"/>
          </p:cNvPicPr>
          <p:nvPr/>
        </p:nvPicPr>
        <p:blipFill>
          <a:blip r:embed="rId6" cstate="email"/>
          <a:srcRect/>
          <a:stretch>
            <a:fillRect/>
          </a:stretch>
        </p:blipFill>
        <p:spPr bwMode="auto">
          <a:xfrm>
            <a:off x="5257800" y="4419600"/>
            <a:ext cx="3452813" cy="2344737"/>
          </a:xfrm>
          <a:prstGeom prst="rect">
            <a:avLst/>
          </a:prstGeom>
          <a:noFill/>
          <a:ln w="9525">
            <a:noFill/>
            <a:miter lim="800000"/>
            <a:headEnd/>
            <a:tailEnd/>
          </a:ln>
        </p:spPr>
      </p:pic>
      <p:sp>
        <p:nvSpPr>
          <p:cNvPr id="9" name="Rectangle 8"/>
          <p:cNvSpPr/>
          <p:nvPr/>
        </p:nvSpPr>
        <p:spPr>
          <a:xfrm>
            <a:off x="304800" y="6488668"/>
            <a:ext cx="3967817" cy="369332"/>
          </a:xfrm>
          <a:prstGeom prst="rect">
            <a:avLst/>
          </a:prstGeom>
        </p:spPr>
        <p:txBody>
          <a:bodyPr wrap="none">
            <a:spAutoFit/>
          </a:bodyPr>
          <a:lstStyle/>
          <a:p>
            <a:pPr>
              <a:defRPr/>
            </a:pPr>
            <a:r>
              <a:rPr lang="en-US" b="1" dirty="0" smtClean="0">
                <a:solidFill>
                  <a:srgbClr val="FFFF66"/>
                </a:solidFill>
                <a:effectLst>
                  <a:outerShdw blurRad="38100" dist="38100" dir="2700000" algn="tl">
                    <a:srgbClr val="DDDDDD"/>
                  </a:outerShdw>
                </a:effectLst>
                <a:latin typeface="Arial" charset="0"/>
                <a:ea typeface="ＭＳ Ｐゴシック" charset="0"/>
                <a:cs typeface="ＭＳ Ｐゴシック" charset="0"/>
              </a:rPr>
              <a:t>Phoenix Zoo, Photo by Hilda Tresz</a:t>
            </a:r>
            <a:endParaRPr lang="en-US" b="1" dirty="0">
              <a:solidFill>
                <a:srgbClr val="FFFF66"/>
              </a:solidFill>
              <a:effectLst>
                <a:outerShdw blurRad="38100" dist="38100" dir="2700000" algn="tl">
                  <a:srgbClr val="DDDDDD"/>
                </a:outerShdw>
              </a:effectLst>
              <a:latin typeface="Arial" charset="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3" name="Rectangle 7"/>
          <p:cNvSpPr>
            <a:spLocks noGrp="1" noChangeArrowheads="1"/>
          </p:cNvSpPr>
          <p:nvPr>
            <p:ph type="title" sz="quarter"/>
          </p:nvPr>
        </p:nvSpPr>
        <p:spPr>
          <a:xfrm>
            <a:off x="0" y="0"/>
            <a:ext cx="9144000" cy="914400"/>
          </a:xfrm>
        </p:spPr>
        <p:txBody>
          <a:bodyPr/>
          <a:lstStyle/>
          <a:p>
            <a:pPr eaLnBrk="1" hangingPunct="1"/>
            <a:r>
              <a:rPr lang="en-US" sz="4000" smtClean="0"/>
              <a:t>Etes-vous toujours sûr?</a:t>
            </a:r>
          </a:p>
        </p:txBody>
      </p:sp>
      <p:sp>
        <p:nvSpPr>
          <p:cNvPr id="275473" name="Rectangle 17"/>
          <p:cNvSpPr>
            <a:spLocks noChangeArrowheads="1"/>
          </p:cNvSpPr>
          <p:nvPr/>
        </p:nvSpPr>
        <p:spPr bwMode="auto">
          <a:xfrm>
            <a:off x="0" y="6477000"/>
            <a:ext cx="9144000" cy="366713"/>
          </a:xfrm>
          <a:prstGeom prst="rect">
            <a:avLst/>
          </a:prstGeom>
          <a:noFill/>
          <a:ln w="9525">
            <a:noFill/>
            <a:miter lim="800000"/>
            <a:headEnd/>
            <a:tailEnd/>
          </a:ln>
          <a:effectLst/>
        </p:spPr>
        <p:txBody>
          <a:bodyPr>
            <a:spAutoFit/>
          </a:bodyPr>
          <a:lstStyle/>
          <a:p>
            <a:pPr>
              <a:defRPr/>
            </a:pPr>
            <a:endParaRPr lang="en-US" b="1">
              <a:solidFill>
                <a:srgbClr val="FFFF66"/>
              </a:solidFill>
              <a:effectLst>
                <a:outerShdw blurRad="38100" dist="38100" dir="2700000" algn="tl">
                  <a:srgbClr val="000000"/>
                </a:outerShdw>
              </a:effectLst>
              <a:ea typeface="+mn-ea"/>
            </a:endParaRPr>
          </a:p>
        </p:txBody>
      </p:sp>
      <p:pic>
        <p:nvPicPr>
          <p:cNvPr id="109571" name="Picture 20"/>
          <p:cNvPicPr>
            <a:picLocks noChangeAspect="1" noChangeArrowheads="1"/>
          </p:cNvPicPr>
          <p:nvPr/>
        </p:nvPicPr>
        <p:blipFill>
          <a:blip r:embed="rId3" cstate="email"/>
          <a:srcRect/>
          <a:stretch>
            <a:fillRect/>
          </a:stretch>
        </p:blipFill>
        <p:spPr bwMode="auto">
          <a:xfrm>
            <a:off x="5105400" y="3581400"/>
            <a:ext cx="3327400" cy="2495550"/>
          </a:xfrm>
          <a:prstGeom prst="rect">
            <a:avLst/>
          </a:prstGeom>
          <a:noFill/>
          <a:ln w="9525">
            <a:noFill/>
            <a:miter lim="800000"/>
            <a:headEnd/>
            <a:tailEnd/>
          </a:ln>
        </p:spPr>
      </p:pic>
      <p:pic>
        <p:nvPicPr>
          <p:cNvPr id="109572" name="Picture 21"/>
          <p:cNvPicPr>
            <a:picLocks noChangeAspect="1" noChangeArrowheads="1"/>
          </p:cNvPicPr>
          <p:nvPr/>
        </p:nvPicPr>
        <p:blipFill>
          <a:blip r:embed="rId4" cstate="email"/>
          <a:srcRect/>
          <a:stretch>
            <a:fillRect/>
          </a:stretch>
        </p:blipFill>
        <p:spPr bwMode="auto">
          <a:xfrm>
            <a:off x="5181600" y="838200"/>
            <a:ext cx="3251200" cy="2438400"/>
          </a:xfrm>
          <a:prstGeom prst="rect">
            <a:avLst/>
          </a:prstGeom>
          <a:noFill/>
          <a:ln w="9525">
            <a:noFill/>
            <a:miter lim="800000"/>
            <a:headEnd/>
            <a:tailEnd/>
          </a:ln>
        </p:spPr>
      </p:pic>
      <p:pic>
        <p:nvPicPr>
          <p:cNvPr id="109573" name="Picture 22"/>
          <p:cNvPicPr>
            <a:picLocks noChangeAspect="1" noChangeArrowheads="1"/>
          </p:cNvPicPr>
          <p:nvPr/>
        </p:nvPicPr>
        <p:blipFill>
          <a:blip r:embed="rId5" cstate="email"/>
          <a:srcRect/>
          <a:stretch>
            <a:fillRect/>
          </a:stretch>
        </p:blipFill>
        <p:spPr bwMode="auto">
          <a:xfrm>
            <a:off x="609600" y="838200"/>
            <a:ext cx="3071750" cy="2303462"/>
          </a:xfrm>
          <a:prstGeom prst="rect">
            <a:avLst/>
          </a:prstGeom>
          <a:noFill/>
          <a:ln w="9525">
            <a:noFill/>
            <a:miter lim="800000"/>
            <a:headEnd/>
            <a:tailEnd/>
          </a:ln>
        </p:spPr>
      </p:pic>
      <p:pic>
        <p:nvPicPr>
          <p:cNvPr id="109574" name="Picture 23"/>
          <p:cNvPicPr>
            <a:picLocks noChangeAspect="1" noChangeArrowheads="1"/>
          </p:cNvPicPr>
          <p:nvPr/>
        </p:nvPicPr>
        <p:blipFill>
          <a:blip r:embed="rId6" cstate="email"/>
          <a:srcRect/>
          <a:stretch>
            <a:fillRect/>
          </a:stretch>
        </p:blipFill>
        <p:spPr bwMode="auto">
          <a:xfrm>
            <a:off x="457200" y="3429000"/>
            <a:ext cx="3962400" cy="2659063"/>
          </a:xfrm>
          <a:prstGeom prst="rect">
            <a:avLst/>
          </a:prstGeom>
          <a:noFill/>
          <a:ln w="9525">
            <a:noFill/>
            <a:miter lim="800000"/>
            <a:headEnd/>
            <a:tailEnd/>
          </a:ln>
        </p:spPr>
      </p:pic>
      <p:sp>
        <p:nvSpPr>
          <p:cNvPr id="8" name="Rectangle 7"/>
          <p:cNvSpPr/>
          <p:nvPr/>
        </p:nvSpPr>
        <p:spPr>
          <a:xfrm>
            <a:off x="228600" y="6211669"/>
            <a:ext cx="8534400" cy="646331"/>
          </a:xfrm>
          <a:prstGeom prst="rect">
            <a:avLst/>
          </a:prstGeom>
        </p:spPr>
        <p:txBody>
          <a:bodyPr wrap="square">
            <a:spAutoFit/>
          </a:bodyPr>
          <a:lstStyle/>
          <a:p>
            <a:pPr eaLnBrk="1" hangingPunct="1">
              <a:defRPr/>
            </a:pPr>
            <a:r>
              <a:rPr lang="en-US" b="1" dirty="0" err="1" smtClean="0">
                <a:solidFill>
                  <a:srgbClr val="FFFF66"/>
                </a:solidFill>
                <a:effectLst>
                  <a:outerShdw blurRad="38100" dist="38100" dir="2700000" algn="tl">
                    <a:srgbClr val="DDDDDD"/>
                  </a:outerShdw>
                </a:effectLst>
                <a:latin typeface="Arial" charset="0"/>
                <a:ea typeface="ＭＳ Ｐゴシック" charset="0"/>
                <a:cs typeface="ＭＳ Ｐゴシック" charset="0"/>
              </a:rPr>
              <a:t>Allwetter</a:t>
            </a:r>
            <a:r>
              <a:rPr lang="en-US" b="1" dirty="0" smtClean="0">
                <a:solidFill>
                  <a:srgbClr val="FFFF66"/>
                </a:solidFill>
                <a:effectLst>
                  <a:outerShdw blurRad="38100" dist="38100" dir="2700000" algn="tl">
                    <a:srgbClr val="DDDDDD"/>
                  </a:outerShdw>
                </a:effectLst>
                <a:latin typeface="Arial" charset="0"/>
                <a:ea typeface="ＭＳ Ｐゴシック" charset="0"/>
                <a:cs typeface="ＭＳ Ｐゴシック" charset="0"/>
              </a:rPr>
              <a:t> Zoo, </a:t>
            </a:r>
            <a:r>
              <a:rPr lang="en-US" b="1" dirty="0" err="1" smtClean="0">
                <a:solidFill>
                  <a:srgbClr val="FFFF66"/>
                </a:solidFill>
                <a:effectLst>
                  <a:outerShdw blurRad="38100" dist="38100" dir="2700000" algn="tl">
                    <a:srgbClr val="DDDDDD"/>
                  </a:outerShdw>
                </a:effectLst>
                <a:latin typeface="Arial" charset="0"/>
                <a:ea typeface="ＭＳ Ｐゴシック" charset="0"/>
                <a:cs typeface="ＭＳ Ｐゴシック" charset="0"/>
              </a:rPr>
              <a:t>Nunberg</a:t>
            </a:r>
            <a:r>
              <a:rPr lang="en-US" b="1" dirty="0" smtClean="0">
                <a:solidFill>
                  <a:srgbClr val="FFFF66"/>
                </a:solidFill>
                <a:effectLst>
                  <a:outerShdw blurRad="38100" dist="38100" dir="2700000" algn="tl">
                    <a:srgbClr val="DDDDDD"/>
                  </a:outerShdw>
                </a:effectLst>
                <a:latin typeface="Arial" charset="0"/>
                <a:ea typeface="ＭＳ Ｐゴシック" charset="0"/>
                <a:cs typeface="ＭＳ Ｐゴシック" charset="0"/>
              </a:rPr>
              <a:t> Zoo, Photo by Martin </a:t>
            </a:r>
            <a:r>
              <a:rPr lang="en-US" b="1" dirty="0" err="1" smtClean="0">
                <a:solidFill>
                  <a:srgbClr val="FFFF66"/>
                </a:solidFill>
                <a:effectLst>
                  <a:outerShdw blurRad="38100" dist="38100" dir="2700000" algn="tl">
                    <a:srgbClr val="DDDDDD"/>
                  </a:outerShdw>
                </a:effectLst>
                <a:latin typeface="Arial" charset="0"/>
                <a:ea typeface="ＭＳ Ｐゴシック" charset="0"/>
                <a:cs typeface="ＭＳ Ｐゴシック" charset="0"/>
              </a:rPr>
              <a:t>Schuchert</a:t>
            </a:r>
            <a:endParaRPr lang="en-US" b="1" dirty="0" smtClean="0">
              <a:solidFill>
                <a:srgbClr val="FFFF66"/>
              </a:solidFill>
              <a:effectLst>
                <a:outerShdw blurRad="38100" dist="38100" dir="2700000" algn="tl">
                  <a:srgbClr val="DDDDDD"/>
                </a:outerShdw>
              </a:effectLst>
              <a:latin typeface="Arial" charset="0"/>
              <a:ea typeface="ＭＳ Ｐゴシック" charset="0"/>
              <a:cs typeface="ＭＳ Ｐゴシック" charset="0"/>
            </a:endParaRPr>
          </a:p>
          <a:p>
            <a:pPr eaLnBrk="1" hangingPunct="1">
              <a:defRPr/>
            </a:pPr>
            <a:r>
              <a:rPr lang="en-US" b="1" dirty="0" smtClean="0">
                <a:solidFill>
                  <a:srgbClr val="FFFF66"/>
                </a:solidFill>
                <a:effectLst>
                  <a:outerShdw blurRad="38100" dist="38100" dir="2700000" algn="tl">
                    <a:srgbClr val="DDDDDD"/>
                  </a:outerShdw>
                </a:effectLst>
                <a:latin typeface="Arial" charset="0"/>
                <a:ea typeface="ＭＳ Ｐゴシック" charset="0"/>
                <a:cs typeface="ＭＳ Ｐゴシック" charset="0"/>
              </a:rPr>
              <a:t>Phoenix Zoo, Photo by Shawna Brown and unknown</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457200" y="277813"/>
            <a:ext cx="8229600" cy="407987"/>
          </a:xfrm>
        </p:spPr>
        <p:txBody>
          <a:bodyPr/>
          <a:lstStyle/>
          <a:p>
            <a:pPr eaLnBrk="1" hangingPunct="1"/>
            <a:r>
              <a:rPr lang="en-US" smtClean="0"/>
              <a:t>Allergies</a:t>
            </a:r>
          </a:p>
        </p:txBody>
      </p:sp>
      <p:sp>
        <p:nvSpPr>
          <p:cNvPr id="296963" name="Rectangle 3"/>
          <p:cNvSpPr>
            <a:spLocks noGrp="1" noChangeArrowheads="1"/>
          </p:cNvSpPr>
          <p:nvPr>
            <p:ph type="body" sz="half" idx="1"/>
          </p:nvPr>
        </p:nvSpPr>
        <p:spPr>
          <a:xfrm>
            <a:off x="304800" y="914400"/>
            <a:ext cx="5791200" cy="5943600"/>
          </a:xfrm>
        </p:spPr>
        <p:txBody>
          <a:bodyPr/>
          <a:lstStyle/>
          <a:p>
            <a:pPr eaLnBrk="1" hangingPunct="1">
              <a:lnSpc>
                <a:spcPct val="80000"/>
              </a:lnSpc>
              <a:buFont typeface="Wingdings" pitchFamily="2" charset="2"/>
              <a:buNone/>
            </a:pPr>
            <a:r>
              <a:rPr lang="en-US" sz="3600" b="1" smtClean="0"/>
              <a:t>N</a:t>
            </a:r>
            <a:r>
              <a:rPr lang="fr-FR" sz="3600" b="1" smtClean="0"/>
              <a:t>e cessez pas de-passer substrat</a:t>
            </a:r>
            <a:endParaRPr lang="fr-FR" sz="3600" smtClean="0"/>
          </a:p>
          <a:p>
            <a:pPr eaLnBrk="1" hangingPunct="1">
              <a:lnSpc>
                <a:spcPct val="80000"/>
              </a:lnSpc>
              <a:buFont typeface="Wingdings" pitchFamily="2" charset="2"/>
              <a:buNone/>
            </a:pPr>
            <a:endParaRPr lang="fr-FR" sz="500" smtClean="0"/>
          </a:p>
          <a:p>
            <a:pPr eaLnBrk="1" hangingPunct="1">
              <a:lnSpc>
                <a:spcPct val="80000"/>
              </a:lnSpc>
              <a:buFont typeface="Wingdings" pitchFamily="2" charset="2"/>
              <a:buNone/>
            </a:pPr>
            <a:r>
              <a:rPr lang="fr-FR" altLang="ja-JP" sz="2400" smtClean="0"/>
              <a:t>«Loutre de rivière avait un type allergique de la réaction défavorable (yeux qui coulent, des démangeaisons de la peau) à </a:t>
            </a:r>
            <a:r>
              <a:rPr lang="fr-FR" altLang="ja-JP" sz="2400" smtClean="0">
                <a:solidFill>
                  <a:srgbClr val="82FB57"/>
                </a:solidFill>
              </a:rPr>
              <a:t>la paille de pin.</a:t>
            </a:r>
            <a:r>
              <a:rPr lang="fr-FR" altLang="ja-JP" sz="2400" smtClean="0"/>
              <a:t> Maintenant, les animaux sont lit avec de </a:t>
            </a:r>
            <a:r>
              <a:rPr lang="fr-FR" altLang="ja-JP" sz="2400" smtClean="0">
                <a:solidFill>
                  <a:srgbClr val="82FB57"/>
                </a:solidFill>
              </a:rPr>
              <a:t>la paille jaune </a:t>
            </a:r>
            <a:r>
              <a:rPr lang="fr-FR" altLang="ja-JP" sz="2400" smtClean="0"/>
              <a:t>(paille cheval).»</a:t>
            </a:r>
          </a:p>
          <a:p>
            <a:pPr eaLnBrk="1" hangingPunct="1">
              <a:lnSpc>
                <a:spcPct val="80000"/>
              </a:lnSpc>
              <a:buFont typeface="Wingdings" pitchFamily="2" charset="2"/>
              <a:buNone/>
            </a:pPr>
            <a:endParaRPr lang="fr-FR" sz="600" smtClean="0"/>
          </a:p>
          <a:p>
            <a:pPr eaLnBrk="1" hangingPunct="1">
              <a:lnSpc>
                <a:spcPct val="80000"/>
              </a:lnSpc>
              <a:buFont typeface="Wingdings" pitchFamily="2" charset="2"/>
              <a:buNone/>
            </a:pPr>
            <a:r>
              <a:rPr lang="fr-FR" sz="2400" smtClean="0"/>
              <a:t>«Sur la main opposée, le jeune lion de montagne oursons conservés sur de </a:t>
            </a:r>
            <a:r>
              <a:rPr lang="fr-FR" sz="2400" smtClean="0">
                <a:solidFill>
                  <a:srgbClr val="82FB57"/>
                </a:solidFill>
              </a:rPr>
              <a:t>la paille jaune </a:t>
            </a:r>
            <a:r>
              <a:rPr lang="fr-FR" sz="2400" smtClean="0"/>
              <a:t>avait coule, les yeux gluants avec de petites particules de poussière, dans les coins des yeux. Les couguars ont sur </a:t>
            </a:r>
            <a:r>
              <a:rPr lang="fr-FR" sz="2400" smtClean="0">
                <a:solidFill>
                  <a:srgbClr val="82FB57"/>
                </a:solidFill>
              </a:rPr>
              <a:t>un lit de paille de pin avec des copeaux de pin </a:t>
            </a:r>
            <a:r>
              <a:rPr lang="fr-FR" sz="2400" smtClean="0"/>
              <a:t>pour leur litière.  Cela a été une combinaison réussie pour eux</a:t>
            </a:r>
            <a:r>
              <a:rPr lang="fr-FR" altLang="ja-JP" sz="2400" smtClean="0"/>
              <a:t>.»</a:t>
            </a:r>
          </a:p>
          <a:p>
            <a:pPr eaLnBrk="1" hangingPunct="1">
              <a:lnSpc>
                <a:spcPct val="80000"/>
              </a:lnSpc>
              <a:buFont typeface="Wingdings" pitchFamily="2" charset="2"/>
              <a:buNone/>
            </a:pPr>
            <a:endParaRPr lang="en-US" sz="2400" smtClean="0"/>
          </a:p>
          <a:p>
            <a:pPr eaLnBrk="1" hangingPunct="1">
              <a:lnSpc>
                <a:spcPct val="80000"/>
              </a:lnSpc>
              <a:buFont typeface="Wingdings" pitchFamily="2" charset="2"/>
              <a:buNone/>
            </a:pPr>
            <a:endParaRPr lang="en-US" sz="2400" smtClean="0"/>
          </a:p>
        </p:txBody>
      </p:sp>
      <p:pic>
        <p:nvPicPr>
          <p:cNvPr id="111619" name="Picture 8" descr="ANd9GcTChddS99WcrArN3FS_x54vhetGyGTs0Tsk2LlqAKEhEAX-ZTztneRyQbD7XQ">
            <a:hlinkClick r:id="rId3"/>
          </p:cNvPr>
          <p:cNvPicPr>
            <a:picLocks noChangeAspect="1" noChangeArrowheads="1"/>
          </p:cNvPicPr>
          <p:nvPr/>
        </p:nvPicPr>
        <p:blipFill>
          <a:blip r:embed="rId4" cstate="email"/>
          <a:srcRect/>
          <a:stretch>
            <a:fillRect/>
          </a:stretch>
        </p:blipFill>
        <p:spPr bwMode="auto">
          <a:xfrm>
            <a:off x="6248400" y="990600"/>
            <a:ext cx="2590800" cy="2486025"/>
          </a:xfrm>
          <a:prstGeom prst="rect">
            <a:avLst/>
          </a:prstGeom>
          <a:noFill/>
          <a:ln w="9525">
            <a:noFill/>
            <a:miter lim="800000"/>
            <a:headEnd/>
            <a:tailEnd/>
          </a:ln>
        </p:spPr>
      </p:pic>
      <p:pic>
        <p:nvPicPr>
          <p:cNvPr id="111620" name="Picture 10" descr="ANd9GcSvbmihuUdvPV9G3INAAkCPsoJGfrXHDsaa5wo6Fa58_JBMe_tMgOoWjtM">
            <a:hlinkClick r:id="rId5"/>
          </p:cNvPr>
          <p:cNvPicPr>
            <a:picLocks noGrp="1" noChangeAspect="1" noChangeArrowheads="1"/>
          </p:cNvPicPr>
          <p:nvPr>
            <p:ph sz="half" idx="2"/>
          </p:nvPr>
        </p:nvPicPr>
        <p:blipFill>
          <a:blip r:embed="rId6" cstate="email"/>
          <a:srcRect/>
          <a:stretch>
            <a:fillRect/>
          </a:stretch>
        </p:blipFill>
        <p:spPr>
          <a:xfrm>
            <a:off x="6096000" y="4038600"/>
            <a:ext cx="2895600" cy="2449513"/>
          </a:xfrm>
        </p:spPr>
      </p:pic>
      <p:sp>
        <p:nvSpPr>
          <p:cNvPr id="6" name="Rectangle 5"/>
          <p:cNvSpPr/>
          <p:nvPr/>
        </p:nvSpPr>
        <p:spPr>
          <a:xfrm>
            <a:off x="685800" y="6488668"/>
            <a:ext cx="6705600" cy="369332"/>
          </a:xfrm>
          <a:prstGeom prst="rect">
            <a:avLst/>
          </a:prstGeom>
        </p:spPr>
        <p:txBody>
          <a:bodyPr wrap="square">
            <a:spAutoFit/>
          </a:bodyPr>
          <a:lstStyle/>
          <a:p>
            <a:pPr eaLnBrk="1" hangingPunct="1"/>
            <a:r>
              <a:rPr lang="en-US" dirty="0" smtClean="0"/>
              <a:t>Allison </a:t>
            </a:r>
            <a:r>
              <a:rPr lang="en-US" dirty="0" err="1" smtClean="0"/>
              <a:t>Ballentine</a:t>
            </a:r>
            <a:r>
              <a:rPr lang="en-US" dirty="0" smtClean="0"/>
              <a:t>, Western North Carolina Nature Center</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0" y="0"/>
            <a:ext cx="9144000" cy="1066800"/>
          </a:xfrm>
        </p:spPr>
        <p:txBody>
          <a:bodyPr/>
          <a:lstStyle/>
          <a:p>
            <a:pPr eaLnBrk="1" hangingPunct="1"/>
            <a:r>
              <a:rPr lang="en-US" smtClean="0"/>
              <a:t>Lutte contre les Parasites</a:t>
            </a:r>
          </a:p>
        </p:txBody>
      </p:sp>
      <p:sp>
        <p:nvSpPr>
          <p:cNvPr id="266243" name="Rectangle 3"/>
          <p:cNvSpPr>
            <a:spLocks noGrp="1" noChangeArrowheads="1"/>
          </p:cNvSpPr>
          <p:nvPr>
            <p:ph type="body" sz="half" idx="1"/>
          </p:nvPr>
        </p:nvSpPr>
        <p:spPr>
          <a:xfrm>
            <a:off x="152400" y="1066800"/>
            <a:ext cx="5638800" cy="5562600"/>
          </a:xfrm>
        </p:spPr>
        <p:txBody>
          <a:bodyPr/>
          <a:lstStyle/>
          <a:p>
            <a:pPr eaLnBrk="1" hangingPunct="1"/>
            <a:r>
              <a:rPr lang="fr-FR" altLang="ja-JP" sz="2800" smtClean="0">
                <a:solidFill>
                  <a:srgbClr val="82FB57"/>
                </a:solidFill>
              </a:rPr>
              <a:t>««Combat MaxForce gel bait»</a:t>
            </a:r>
            <a:r>
              <a:rPr lang="fr-FR" altLang="ja-JP" sz="2800" smtClean="0"/>
              <a:t> </a:t>
            </a:r>
            <a:r>
              <a:rPr lang="en-US" altLang="ja-JP" sz="2800" smtClean="0"/>
              <a:t>peut être appliquée de façon stratégique </a:t>
            </a:r>
            <a:r>
              <a:rPr lang="fr-FR" altLang="ja-JP" sz="2800" smtClean="0"/>
              <a:t>en toute sécurité dans des zones inaccessibles (crevasses, etc) de l'exposition.</a:t>
            </a:r>
          </a:p>
          <a:p>
            <a:pPr eaLnBrk="1" hangingPunct="1"/>
            <a:r>
              <a:rPr lang="fr-FR" sz="2800" smtClean="0">
                <a:solidFill>
                  <a:srgbClr val="82FB57"/>
                </a:solidFill>
              </a:rPr>
              <a:t>Arrosage réduit </a:t>
            </a:r>
            <a:r>
              <a:rPr lang="fr-FR" sz="2800" smtClean="0"/>
              <a:t> </a:t>
            </a:r>
            <a:r>
              <a:rPr lang="en-US" sz="2800" smtClean="0"/>
              <a:t>de enclos diminue l'humidité tous les jours</a:t>
            </a:r>
            <a:r>
              <a:rPr lang="fr-FR" sz="2800" smtClean="0"/>
              <a:t>...</a:t>
            </a:r>
            <a:r>
              <a:rPr lang="en-US" sz="2800" smtClean="0"/>
              <a:t> qui les cafards éventuellement s'épanouillw au sein de.</a:t>
            </a:r>
            <a:r>
              <a:rPr lang="fr-FR" altLang="ja-JP" sz="2800" smtClean="0">
                <a:solidFill>
                  <a:srgbClr val="FFFFFF"/>
                </a:solidFill>
              </a:rPr>
              <a:t>»</a:t>
            </a:r>
          </a:p>
          <a:p>
            <a:pPr eaLnBrk="1" hangingPunct="1"/>
            <a:r>
              <a:rPr lang="en-US" sz="2800" smtClean="0">
                <a:solidFill>
                  <a:srgbClr val="82FB57"/>
                </a:solidFill>
              </a:rPr>
              <a:t>Chasses Scorpion </a:t>
            </a:r>
            <a:r>
              <a:rPr lang="en-US" sz="2800" smtClean="0"/>
              <a:t>peuvent être organisés selon les besoins du personnel du Zoo</a:t>
            </a:r>
            <a:endParaRPr lang="fr-FR" sz="1800" smtClean="0"/>
          </a:p>
          <a:p>
            <a:pPr eaLnBrk="1" hangingPunct="1">
              <a:buFont typeface="Wingdings" pitchFamily="2" charset="2"/>
              <a:buNone/>
            </a:pPr>
            <a:endParaRPr lang="en-US" sz="1800" smtClean="0"/>
          </a:p>
        </p:txBody>
      </p:sp>
      <p:sp>
        <p:nvSpPr>
          <p:cNvPr id="5" name="Content Placeholder 4"/>
          <p:cNvSpPr>
            <a:spLocks noGrp="1"/>
          </p:cNvSpPr>
          <p:nvPr>
            <p:ph sz="half" idx="2"/>
          </p:nvPr>
        </p:nvSpPr>
        <p:spPr/>
        <p:txBody>
          <a:bodyP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a:xfrm>
            <a:off x="0" y="76200"/>
            <a:ext cx="9144000" cy="990600"/>
          </a:xfrm>
        </p:spPr>
        <p:txBody>
          <a:bodyPr/>
          <a:lstStyle/>
          <a:p>
            <a:pPr eaLnBrk="1" hangingPunct="1"/>
            <a:r>
              <a:rPr lang="en-US" sz="4000" smtClean="0"/>
              <a:t>Qui a le temps pour </a:t>
            </a:r>
            <a:br>
              <a:rPr lang="en-US" sz="4000" smtClean="0"/>
            </a:br>
            <a:r>
              <a:rPr lang="en-US" sz="4000" smtClean="0"/>
              <a:t>le nettoyage supplémentaire?</a:t>
            </a:r>
          </a:p>
        </p:txBody>
      </p:sp>
      <p:sp>
        <p:nvSpPr>
          <p:cNvPr id="332803" name="Rectangle 3"/>
          <p:cNvSpPr>
            <a:spLocks noGrp="1" noChangeArrowheads="1"/>
          </p:cNvSpPr>
          <p:nvPr>
            <p:ph type="body" sz="half" idx="1"/>
          </p:nvPr>
        </p:nvSpPr>
        <p:spPr>
          <a:xfrm>
            <a:off x="457200" y="1219200"/>
            <a:ext cx="4419600" cy="2438400"/>
          </a:xfrm>
        </p:spPr>
        <p:txBody>
          <a:bodyPr/>
          <a:lstStyle/>
          <a:p>
            <a:pPr eaLnBrk="1" hangingPunct="1">
              <a:buFont typeface="Wingdings" pitchFamily="2" charset="2"/>
              <a:buNone/>
            </a:pPr>
            <a:r>
              <a:rPr lang="en-US" sz="2800" smtClean="0"/>
              <a:t>Les agriculteurs dont la subsistance dépend de</a:t>
            </a:r>
            <a:r>
              <a:rPr lang="en-US" sz="2800" smtClean="0">
                <a:solidFill>
                  <a:srgbClr val="82FB57"/>
                </a:solidFill>
              </a:rPr>
              <a:t> l'efficacité et la gestion du temps </a:t>
            </a:r>
            <a:r>
              <a:rPr lang="en-US" sz="2800" smtClean="0"/>
              <a:t>utiliser un substrat quotidienne</a:t>
            </a:r>
          </a:p>
        </p:txBody>
      </p:sp>
      <p:sp>
        <p:nvSpPr>
          <p:cNvPr id="115717" name="Rectangle 10"/>
          <p:cNvSpPr>
            <a:spLocks noChangeArrowheads="1"/>
          </p:cNvSpPr>
          <p:nvPr/>
        </p:nvSpPr>
        <p:spPr bwMode="auto">
          <a:xfrm>
            <a:off x="190500" y="6654800"/>
            <a:ext cx="4953000" cy="244475"/>
          </a:xfrm>
          <a:prstGeom prst="rect">
            <a:avLst/>
          </a:prstGeom>
          <a:noFill/>
          <a:ln w="9525">
            <a:noFill/>
            <a:miter lim="800000"/>
            <a:headEnd/>
            <a:tailEnd/>
          </a:ln>
        </p:spPr>
        <p:txBody>
          <a:bodyPr>
            <a:spAutoFit/>
          </a:bodyPr>
          <a:lstStyle/>
          <a:p>
            <a:endParaRPr lang="fr-FR" sz="1000"/>
          </a:p>
        </p:txBody>
      </p:sp>
      <p:sp>
        <p:nvSpPr>
          <p:cNvPr id="7" name="Content Placeholder 6"/>
          <p:cNvSpPr>
            <a:spLocks noGrp="1"/>
          </p:cNvSpPr>
          <p:nvPr>
            <p:ph sz="quarter" idx="3"/>
          </p:nvPr>
        </p:nvSpPr>
        <p:spPr/>
        <p:txBody>
          <a:bodyPr/>
          <a:lstStyle/>
          <a:p>
            <a:endParaRPr lang="en-US"/>
          </a:p>
        </p:txBody>
      </p:sp>
      <p:sp>
        <p:nvSpPr>
          <p:cNvPr id="8" name="Content Placeholder 7"/>
          <p:cNvSpPr>
            <a:spLocks noGrp="1"/>
          </p:cNvSpPr>
          <p:nvPr>
            <p:ph sz="quarter" idx="2"/>
          </p:nvPr>
        </p:nvSpPr>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title"/>
          </p:nvPr>
        </p:nvSpPr>
        <p:spPr>
          <a:xfrm>
            <a:off x="457200" y="0"/>
            <a:ext cx="8229600" cy="685800"/>
          </a:xfrm>
        </p:spPr>
        <p:txBody>
          <a:bodyPr/>
          <a:lstStyle/>
          <a:p>
            <a:pPr eaLnBrk="1" hangingPunct="1"/>
            <a:r>
              <a:rPr lang="fr-FR" sz="4000" smtClean="0"/>
              <a:t>Aujourd</a:t>
            </a:r>
            <a:r>
              <a:rPr lang="fr-FR" altLang="fr-FR" sz="4000" smtClean="0"/>
              <a:t>’</a:t>
            </a:r>
            <a:r>
              <a:rPr lang="fr-FR" sz="4000" smtClean="0"/>
              <a:t>hui </a:t>
            </a:r>
          </a:p>
        </p:txBody>
      </p:sp>
      <p:sp>
        <p:nvSpPr>
          <p:cNvPr id="4103" name="Rectangle 7"/>
          <p:cNvSpPr>
            <a:spLocks noChangeArrowheads="1"/>
          </p:cNvSpPr>
          <p:nvPr/>
        </p:nvSpPr>
        <p:spPr bwMode="auto">
          <a:xfrm>
            <a:off x="6248400" y="6403975"/>
            <a:ext cx="2895600" cy="366713"/>
          </a:xfrm>
          <a:prstGeom prst="rect">
            <a:avLst/>
          </a:prstGeom>
          <a:noFill/>
          <a:ln w="9525">
            <a:noFill/>
            <a:miter lim="800000"/>
            <a:headEnd/>
            <a:tailEnd/>
          </a:ln>
          <a:effectLst/>
        </p:spPr>
        <p:txBody>
          <a:bodyPr>
            <a:spAutoFit/>
          </a:bodyPr>
          <a:lstStyle/>
          <a:p>
            <a:r>
              <a:rPr lang="en-US" b="1">
                <a:solidFill>
                  <a:schemeClr val="tx2"/>
                </a:solidFill>
                <a:effectLst>
                  <a:outerShdw blurRad="38100" dist="38100" dir="2700000" algn="tl">
                    <a:srgbClr val="000000"/>
                  </a:outerShdw>
                </a:effectLst>
              </a:rPr>
              <a:t>Photo by Balazs Buzas</a:t>
            </a:r>
          </a:p>
        </p:txBody>
      </p:sp>
      <p:pic>
        <p:nvPicPr>
          <p:cNvPr id="25603" name="Picture 8"/>
          <p:cNvPicPr>
            <a:picLocks noChangeAspect="1" noChangeArrowheads="1"/>
          </p:cNvPicPr>
          <p:nvPr/>
        </p:nvPicPr>
        <p:blipFill>
          <a:blip r:embed="rId3" cstate="email"/>
          <a:srcRect/>
          <a:stretch>
            <a:fillRect/>
          </a:stretch>
        </p:blipFill>
        <p:spPr bwMode="auto">
          <a:xfrm>
            <a:off x="1676400" y="838200"/>
            <a:ext cx="6426200" cy="4819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p:txBody>
          <a:bodyPr/>
          <a:lstStyle/>
          <a:p>
            <a:pPr eaLnBrk="1" hangingPunct="1"/>
            <a:r>
              <a:rPr lang="en-US" sz="4800" smtClean="0"/>
              <a:t>Conclusion</a:t>
            </a:r>
          </a:p>
        </p:txBody>
      </p:sp>
      <p:sp>
        <p:nvSpPr>
          <p:cNvPr id="338947" name="Rectangle 3"/>
          <p:cNvSpPr>
            <a:spLocks noGrp="1" noChangeArrowheads="1"/>
          </p:cNvSpPr>
          <p:nvPr>
            <p:ph type="body" idx="1"/>
          </p:nvPr>
        </p:nvSpPr>
        <p:spPr>
          <a:xfrm>
            <a:off x="457200" y="1793875"/>
            <a:ext cx="8229600" cy="4530725"/>
          </a:xfrm>
        </p:spPr>
        <p:txBody>
          <a:bodyPr/>
          <a:lstStyle/>
          <a:p>
            <a:pPr eaLnBrk="1" hangingPunct="1">
              <a:buFont typeface="Wingdings" pitchFamily="2" charset="2"/>
              <a:buNone/>
            </a:pPr>
            <a:r>
              <a:rPr lang="ja-JP" altLang="en-US" sz="4800" smtClean="0">
                <a:solidFill>
                  <a:srgbClr val="82FB57"/>
                </a:solidFill>
              </a:rPr>
              <a:t>“</a:t>
            </a:r>
            <a:r>
              <a:rPr lang="en-US" altLang="ja-JP" sz="4800" smtClean="0">
                <a:solidFill>
                  <a:srgbClr val="82FB57"/>
                </a:solidFill>
              </a:rPr>
              <a:t>Ce que je veux dire, c'est pas de la science, mais le bon sens commun et simple de la santé animale et le confort.</a:t>
            </a:r>
            <a:r>
              <a:rPr lang="ja-JP" altLang="en-US" sz="4800" smtClean="0">
                <a:solidFill>
                  <a:srgbClr val="82FB57"/>
                </a:solidFill>
              </a:rPr>
              <a:t>”</a:t>
            </a:r>
            <a:r>
              <a:rPr lang="en-US" altLang="ja-JP" sz="4800" smtClean="0">
                <a:solidFill>
                  <a:srgbClr val="82FB57"/>
                </a:solidFill>
              </a:rPr>
              <a:t> </a:t>
            </a:r>
          </a:p>
          <a:p>
            <a:pPr eaLnBrk="1" hangingPunct="1">
              <a:buFont typeface="Wingdings" pitchFamily="2" charset="2"/>
              <a:buNone/>
            </a:pPr>
            <a:r>
              <a:rPr lang="en-US" smtClean="0"/>
              <a:t>                Alan Roocroft (2005)</a:t>
            </a:r>
            <a:endParaRPr lang="en-US" sz="4800" smtClean="0">
              <a:solidFill>
                <a:srgbClr val="82FB57"/>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1" name="Rectangle 5"/>
          <p:cNvSpPr>
            <a:spLocks noGrp="1" noChangeArrowheads="1"/>
          </p:cNvSpPr>
          <p:nvPr>
            <p:ph type="body" idx="1"/>
          </p:nvPr>
        </p:nvSpPr>
        <p:spPr>
          <a:xfrm>
            <a:off x="457200" y="152400"/>
            <a:ext cx="8229600" cy="6248400"/>
          </a:xfrm>
        </p:spPr>
        <p:txBody>
          <a:bodyPr/>
          <a:lstStyle/>
          <a:p>
            <a:pPr algn="ctr" eaLnBrk="1" hangingPunct="1">
              <a:buFont typeface="Wingdings" pitchFamily="2" charset="2"/>
              <a:buNone/>
            </a:pPr>
            <a:r>
              <a:rPr lang="en-US" sz="6000" smtClean="0"/>
              <a:t>Les diapositives suivantes montrent les animaux de partout dans le monde présentant des espèces adaptées à des comportements en utilisant des substrats.</a:t>
            </a:r>
          </a:p>
        </p:txBody>
      </p:sp>
      <p:pic>
        <p:nvPicPr>
          <p:cNvPr id="9" name="Rusted_Root_-_Send_Me_On_My_Way.mp3">
            <a:hlinkClick r:id="" action="ppaction://media"/>
          </p:cNvPr>
          <p:cNvPicPr>
            <a:picLocks noRot="1" noChangeAspect="1"/>
          </p:cNvPicPr>
          <p:nvPr>
            <a:audioFile r:link="rId1"/>
          </p:nvPr>
        </p:nvPicPr>
        <p:blipFill>
          <a:blip r:embed="rId3" cstate="email"/>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57"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 name="Rectangle 10"/>
          <p:cNvSpPr>
            <a:spLocks noGrp="1" noChangeArrowheads="1"/>
          </p:cNvSpPr>
          <p:nvPr>
            <p:ph type="title"/>
          </p:nvPr>
        </p:nvSpPr>
        <p:spPr>
          <a:xfrm>
            <a:off x="0" y="0"/>
            <a:ext cx="9144000" cy="1143000"/>
          </a:xfrm>
        </p:spPr>
        <p:txBody>
          <a:bodyPr/>
          <a:lstStyle/>
          <a:p>
            <a:pPr eaLnBrk="1" hangingPunct="1"/>
            <a:r>
              <a:rPr lang="en-US" sz="4000" smtClean="0"/>
              <a:t>Le papier déchiqueté/foins </a:t>
            </a:r>
            <a:br>
              <a:rPr lang="en-US" sz="4000" smtClean="0"/>
            </a:br>
            <a:r>
              <a:rPr lang="en-US" sz="2000" smtClean="0"/>
              <a:t>Doha Zoo, Photo par Hilda Tresz</a:t>
            </a:r>
            <a:r>
              <a:rPr lang="en-US" sz="4000" smtClean="0"/>
              <a:t/>
            </a:r>
            <a:br>
              <a:rPr lang="en-US" sz="4000" smtClean="0"/>
            </a:br>
            <a:endParaRPr lang="en-US" sz="2000" smtClean="0"/>
          </a:p>
        </p:txBody>
      </p:sp>
      <p:pic>
        <p:nvPicPr>
          <p:cNvPr id="119810" name="Picture 18"/>
          <p:cNvPicPr>
            <a:picLocks noChangeAspect="1" noChangeArrowheads="1"/>
          </p:cNvPicPr>
          <p:nvPr/>
        </p:nvPicPr>
        <p:blipFill>
          <a:blip r:embed="rId2" cstate="email"/>
          <a:srcRect/>
          <a:stretch>
            <a:fillRect/>
          </a:stretch>
        </p:blipFill>
        <p:spPr bwMode="auto">
          <a:xfrm>
            <a:off x="914400" y="1066800"/>
            <a:ext cx="7086600" cy="5314950"/>
          </a:xfrm>
          <a:prstGeom prst="rect">
            <a:avLst/>
          </a:prstGeom>
          <a:noFill/>
          <a:ln w="9525">
            <a:noFill/>
            <a:miter lim="800000"/>
            <a:headEnd/>
            <a:tailEnd/>
          </a:ln>
        </p:spPr>
      </p:pic>
    </p:spTree>
  </p:cSld>
  <p:clrMapOvr>
    <a:masterClrMapping/>
  </p:clrMapOvr>
  <p:transition advClick="0" advTm="4000">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4" name="Rectangle 4"/>
          <p:cNvSpPr>
            <a:spLocks noGrp="1" noChangeArrowheads="1"/>
          </p:cNvSpPr>
          <p:nvPr>
            <p:ph type="title"/>
          </p:nvPr>
        </p:nvSpPr>
        <p:spPr>
          <a:xfrm>
            <a:off x="0" y="0"/>
            <a:ext cx="9144000" cy="838200"/>
          </a:xfrm>
        </p:spPr>
        <p:txBody>
          <a:bodyPr/>
          <a:lstStyle/>
          <a:p>
            <a:pPr eaLnBrk="1" hangingPunct="1"/>
            <a:r>
              <a:rPr lang="en-US" smtClean="0"/>
              <a:t>Paillis      </a:t>
            </a:r>
            <a:r>
              <a:rPr lang="en-US" sz="2000" smtClean="0">
                <a:cs typeface="Times New Roman" pitchFamily="18" charset="0"/>
              </a:rPr>
              <a:t>Zoo Dortmund, Photo par Volker Gatz</a:t>
            </a:r>
          </a:p>
        </p:txBody>
      </p:sp>
      <p:pic>
        <p:nvPicPr>
          <p:cNvPr id="120834" name="Picture 6"/>
          <p:cNvPicPr>
            <a:picLocks noChangeAspect="1" noChangeArrowheads="1"/>
          </p:cNvPicPr>
          <p:nvPr/>
        </p:nvPicPr>
        <p:blipFill>
          <a:blip r:embed="rId2" cstate="email"/>
          <a:srcRect/>
          <a:stretch>
            <a:fillRect/>
          </a:stretch>
        </p:blipFill>
        <p:spPr bwMode="auto">
          <a:xfrm>
            <a:off x="762000" y="914400"/>
            <a:ext cx="7414684" cy="5561013"/>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2" name="Rectangle 4"/>
          <p:cNvSpPr>
            <a:spLocks noGrp="1" noChangeArrowheads="1"/>
          </p:cNvSpPr>
          <p:nvPr>
            <p:ph type="title"/>
          </p:nvPr>
        </p:nvSpPr>
        <p:spPr>
          <a:xfrm>
            <a:off x="0" y="0"/>
            <a:ext cx="9144000" cy="838200"/>
          </a:xfrm>
        </p:spPr>
        <p:txBody>
          <a:bodyPr/>
          <a:lstStyle/>
          <a:p>
            <a:pPr eaLnBrk="1" hangingPunct="1"/>
            <a:r>
              <a:rPr lang="en-US" smtClean="0"/>
              <a:t>Copeaux de pin </a:t>
            </a:r>
            <a:r>
              <a:rPr lang="en-US" sz="2000" smtClean="0">
                <a:cs typeface="Times New Roman" pitchFamily="18" charset="0"/>
              </a:rPr>
              <a:t>Zoo Dortmund, Photo par Volker Gatz</a:t>
            </a:r>
          </a:p>
        </p:txBody>
      </p:sp>
      <p:pic>
        <p:nvPicPr>
          <p:cNvPr id="121858" name="Picture 6"/>
          <p:cNvPicPr>
            <a:picLocks noChangeAspect="1" noChangeArrowheads="1"/>
          </p:cNvPicPr>
          <p:nvPr/>
        </p:nvPicPr>
        <p:blipFill>
          <a:blip r:embed="rId2" cstate="email"/>
          <a:srcRect/>
          <a:stretch>
            <a:fillRect/>
          </a:stretch>
        </p:blipFill>
        <p:spPr bwMode="auto">
          <a:xfrm>
            <a:off x="685800" y="876300"/>
            <a:ext cx="7772400" cy="5829300"/>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5"/>
          <p:cNvSpPr>
            <a:spLocks noGrp="1" noChangeArrowheads="1"/>
          </p:cNvSpPr>
          <p:nvPr>
            <p:ph type="title"/>
          </p:nvPr>
        </p:nvSpPr>
        <p:spPr>
          <a:xfrm>
            <a:off x="457200" y="381000"/>
            <a:ext cx="8229600" cy="762000"/>
          </a:xfrm>
        </p:spPr>
        <p:txBody>
          <a:bodyPr/>
          <a:lstStyle/>
          <a:p>
            <a:pPr eaLnBrk="1" hangingPunct="1"/>
            <a:r>
              <a:rPr lang="en-US" sz="4000" smtClean="0">
                <a:effectLst/>
                <a:cs typeface="Times New Roman" pitchFamily="18" charset="0"/>
              </a:rPr>
              <a:t>Feuilles</a:t>
            </a:r>
            <a:r>
              <a:rPr lang="en-US" sz="2000" smtClean="0">
                <a:effectLst/>
                <a:latin typeface="Palatino-Roman" charset="0"/>
                <a:cs typeface="Times New Roman" pitchFamily="18" charset="0"/>
              </a:rPr>
              <a:t>   </a:t>
            </a:r>
            <a:r>
              <a:rPr lang="en-US" sz="2000" smtClean="0">
                <a:effectLst/>
                <a:cs typeface="Times New Roman" pitchFamily="18" charset="0"/>
              </a:rPr>
              <a:t>Phoenix Zoo, Photo par Hilda Tresz</a:t>
            </a:r>
            <a:br>
              <a:rPr lang="en-US" sz="2000" smtClean="0">
                <a:effectLst/>
                <a:cs typeface="Times New Roman" pitchFamily="18" charset="0"/>
              </a:rPr>
            </a:br>
            <a:r>
              <a:rPr lang="en-US" sz="2800" smtClean="0">
                <a:cs typeface="Times New Roman" pitchFamily="18" charset="0"/>
              </a:rPr>
              <a:t/>
            </a:r>
            <a:br>
              <a:rPr lang="en-US" sz="2800" smtClean="0">
                <a:cs typeface="Times New Roman" pitchFamily="18" charset="0"/>
              </a:rPr>
            </a:br>
            <a:endParaRPr lang="en-US" sz="2800" smtClean="0">
              <a:cs typeface="Times New Roman" pitchFamily="18" charset="0"/>
            </a:endParaRPr>
          </a:p>
        </p:txBody>
      </p:sp>
      <p:pic>
        <p:nvPicPr>
          <p:cNvPr id="122882" name="Picture 4" descr="H"/>
          <p:cNvPicPr>
            <a:picLocks noGrp="1" noChangeAspect="1" noChangeArrowheads="1"/>
          </p:cNvPicPr>
          <p:nvPr>
            <p:ph idx="1"/>
          </p:nvPr>
        </p:nvPicPr>
        <p:blipFill>
          <a:blip r:embed="rId2" cstate="email"/>
          <a:srcRect/>
          <a:stretch>
            <a:fillRect/>
          </a:stretch>
        </p:blipFill>
        <p:spPr>
          <a:xfrm>
            <a:off x="685800" y="685800"/>
            <a:ext cx="7772400" cy="6072188"/>
          </a:xfrm>
          <a:noFill/>
        </p:spPr>
      </p:pic>
    </p:spTree>
  </p:cSld>
  <p:clrMapOvr>
    <a:masterClrMapping/>
  </p:clrMapOvr>
  <p:transition advClick="0" advTm="4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7" name="Rectangle 7"/>
          <p:cNvSpPr>
            <a:spLocks noGrp="1" noChangeArrowheads="1"/>
          </p:cNvSpPr>
          <p:nvPr>
            <p:ph type="title"/>
          </p:nvPr>
        </p:nvSpPr>
        <p:spPr>
          <a:xfrm>
            <a:off x="0" y="0"/>
            <a:ext cx="9144000" cy="762000"/>
          </a:xfrm>
        </p:spPr>
        <p:txBody>
          <a:bodyPr/>
          <a:lstStyle/>
          <a:p>
            <a:pPr eaLnBrk="1" hangingPunct="1"/>
            <a:r>
              <a:rPr lang="en-US" smtClean="0"/>
              <a:t>Foins/Herbe   </a:t>
            </a:r>
            <a:r>
              <a:rPr lang="en-US" sz="2400" smtClean="0"/>
              <a:t>Phoenix Zoo Photo par Laura Love</a:t>
            </a:r>
          </a:p>
        </p:txBody>
      </p:sp>
      <p:pic>
        <p:nvPicPr>
          <p:cNvPr id="123906" name="Picture 11"/>
          <p:cNvPicPr>
            <a:picLocks noChangeAspect="1" noChangeArrowheads="1"/>
          </p:cNvPicPr>
          <p:nvPr/>
        </p:nvPicPr>
        <p:blipFill>
          <a:blip r:embed="rId2" cstate="email"/>
          <a:srcRect/>
          <a:stretch>
            <a:fillRect/>
          </a:stretch>
        </p:blipFill>
        <p:spPr bwMode="auto">
          <a:xfrm>
            <a:off x="609600" y="876300"/>
            <a:ext cx="7772400" cy="5829300"/>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Rectangle 4"/>
          <p:cNvSpPr>
            <a:spLocks noGrp="1" noChangeArrowheads="1"/>
          </p:cNvSpPr>
          <p:nvPr>
            <p:ph type="title"/>
          </p:nvPr>
        </p:nvSpPr>
        <p:spPr>
          <a:xfrm>
            <a:off x="457200" y="0"/>
            <a:ext cx="8229600" cy="762000"/>
          </a:xfrm>
        </p:spPr>
        <p:txBody>
          <a:bodyPr/>
          <a:lstStyle/>
          <a:p>
            <a:pPr eaLnBrk="1" hangingPunct="1"/>
            <a:r>
              <a:rPr lang="en-US" smtClean="0"/>
              <a:t>Rasage Pine </a:t>
            </a:r>
            <a:r>
              <a:rPr lang="en-US" sz="2000" smtClean="0"/>
              <a:t>Dublin Zoo Photo par Gerry Creighton</a:t>
            </a:r>
          </a:p>
        </p:txBody>
      </p:sp>
      <p:pic>
        <p:nvPicPr>
          <p:cNvPr id="124930" name="Picture 6"/>
          <p:cNvPicPr>
            <a:picLocks noChangeAspect="1" noChangeArrowheads="1"/>
          </p:cNvPicPr>
          <p:nvPr/>
        </p:nvPicPr>
        <p:blipFill>
          <a:blip r:embed="rId2" cstate="email"/>
          <a:srcRect/>
          <a:stretch>
            <a:fillRect/>
          </a:stretch>
        </p:blipFill>
        <p:spPr bwMode="auto">
          <a:xfrm>
            <a:off x="0" y="838200"/>
            <a:ext cx="9144000" cy="6097588"/>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a:xfrm>
            <a:off x="0" y="0"/>
            <a:ext cx="9144000" cy="685800"/>
          </a:xfrm>
        </p:spPr>
        <p:txBody>
          <a:bodyPr/>
          <a:lstStyle/>
          <a:p>
            <a:pPr eaLnBrk="1" hangingPunct="1"/>
            <a:r>
              <a:rPr lang="en-US" sz="4000" smtClean="0"/>
              <a:t/>
            </a:r>
            <a:br>
              <a:rPr lang="en-US" sz="4000" smtClean="0"/>
            </a:br>
            <a:r>
              <a:rPr lang="en-US" sz="4000" smtClean="0"/>
              <a:t>Patauger      </a:t>
            </a:r>
            <a:r>
              <a:rPr lang="en-US" sz="2000" smtClean="0"/>
              <a:t>Phoenix Zoo, Photo par Hilda Tresz</a:t>
            </a:r>
            <a:br>
              <a:rPr lang="en-US" sz="2000" smtClean="0"/>
            </a:br>
            <a:endParaRPr lang="en-US" sz="2000" smtClean="0"/>
          </a:p>
        </p:txBody>
      </p:sp>
      <p:pic>
        <p:nvPicPr>
          <p:cNvPr id="125954" name="Picture 5"/>
          <p:cNvPicPr>
            <a:picLocks noChangeAspect="1" noChangeArrowheads="1"/>
          </p:cNvPicPr>
          <p:nvPr/>
        </p:nvPicPr>
        <p:blipFill>
          <a:blip r:embed="rId2" cstate="email"/>
          <a:srcRect/>
          <a:stretch>
            <a:fillRect/>
          </a:stretch>
        </p:blipFill>
        <p:spPr bwMode="auto">
          <a:xfrm>
            <a:off x="609600" y="893763"/>
            <a:ext cx="7924800" cy="5945187"/>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6" name="Rectangle 4"/>
          <p:cNvSpPr>
            <a:spLocks noGrp="1" noChangeArrowheads="1"/>
          </p:cNvSpPr>
          <p:nvPr>
            <p:ph type="title"/>
          </p:nvPr>
        </p:nvSpPr>
        <p:spPr>
          <a:xfrm>
            <a:off x="0" y="0"/>
            <a:ext cx="9144000" cy="838200"/>
          </a:xfrm>
        </p:spPr>
        <p:txBody>
          <a:bodyPr/>
          <a:lstStyle/>
          <a:p>
            <a:pPr eaLnBrk="1" hangingPunct="1"/>
            <a:r>
              <a:rPr lang="en-US" smtClean="0"/>
              <a:t>      Foins          </a:t>
            </a:r>
            <a:r>
              <a:rPr lang="en-US" sz="2000" smtClean="0"/>
              <a:t>Avec la permission de Phoenix Zoo</a:t>
            </a:r>
            <a:r>
              <a:rPr lang="en-US" smtClean="0"/>
              <a:t>   </a:t>
            </a:r>
          </a:p>
        </p:txBody>
      </p:sp>
      <p:pic>
        <p:nvPicPr>
          <p:cNvPr id="126978" name="Picture 6"/>
          <p:cNvPicPr>
            <a:picLocks noChangeAspect="1" noChangeArrowheads="1"/>
          </p:cNvPicPr>
          <p:nvPr/>
        </p:nvPicPr>
        <p:blipFill>
          <a:blip r:embed="rId2" cstate="email"/>
          <a:srcRect/>
          <a:stretch>
            <a:fillRect/>
          </a:stretch>
        </p:blipFill>
        <p:spPr bwMode="auto">
          <a:xfrm>
            <a:off x="685800" y="1008063"/>
            <a:ext cx="7696200" cy="5773737"/>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2" name="Rectangle 4"/>
          <p:cNvSpPr>
            <a:spLocks noChangeArrowheads="1"/>
          </p:cNvSpPr>
          <p:nvPr/>
        </p:nvSpPr>
        <p:spPr bwMode="auto">
          <a:xfrm>
            <a:off x="5486400" y="6324600"/>
            <a:ext cx="3505200" cy="366713"/>
          </a:xfrm>
          <a:prstGeom prst="rect">
            <a:avLst/>
          </a:prstGeom>
          <a:noFill/>
          <a:ln w="9525">
            <a:noFill/>
            <a:miter lim="800000"/>
            <a:headEnd/>
            <a:tailEnd/>
          </a:ln>
          <a:effectLst/>
        </p:spPr>
        <p:txBody>
          <a:bodyPr>
            <a:spAutoFit/>
          </a:bodyPr>
          <a:lstStyle/>
          <a:p>
            <a:r>
              <a:rPr lang="en-US" b="1">
                <a:solidFill>
                  <a:schemeClr val="tx2"/>
                </a:solidFill>
                <a:effectLst>
                  <a:outerShdw blurRad="38100" dist="38100" dir="2700000" algn="tl">
                    <a:srgbClr val="000000"/>
                  </a:outerShdw>
                </a:effectLst>
              </a:rPr>
              <a:t>Photo by Hilda Tresz</a:t>
            </a:r>
          </a:p>
        </p:txBody>
      </p:sp>
      <p:pic>
        <p:nvPicPr>
          <p:cNvPr id="27650" name="Picture 5"/>
          <p:cNvPicPr>
            <a:picLocks noChangeAspect="1" noChangeArrowheads="1"/>
          </p:cNvPicPr>
          <p:nvPr/>
        </p:nvPicPr>
        <p:blipFill>
          <a:blip r:embed="rId3" cstate="email"/>
          <a:srcRect/>
          <a:stretch>
            <a:fillRect/>
          </a:stretch>
        </p:blipFill>
        <p:spPr bwMode="auto">
          <a:xfrm>
            <a:off x="0" y="-33338"/>
            <a:ext cx="9144000" cy="6891338"/>
          </a:xfrm>
          <a:prstGeom prst="rect">
            <a:avLst/>
          </a:prstGeom>
          <a:noFill/>
          <a:ln w="9525">
            <a:noFill/>
            <a:miter lim="800000"/>
            <a:headEnd/>
            <a:tailEnd/>
          </a:ln>
        </p:spPr>
      </p:pic>
      <p:sp>
        <p:nvSpPr>
          <p:cNvPr id="4" name="Rectangle 3"/>
          <p:cNvSpPr/>
          <p:nvPr/>
        </p:nvSpPr>
        <p:spPr>
          <a:xfrm>
            <a:off x="6705600" y="6172200"/>
            <a:ext cx="2140842" cy="369332"/>
          </a:xfrm>
          <a:prstGeom prst="rect">
            <a:avLst/>
          </a:prstGeom>
        </p:spPr>
        <p:txBody>
          <a:bodyPr wrap="none">
            <a:spAutoFit/>
          </a:bodyPr>
          <a:lstStyle/>
          <a:p>
            <a:pPr eaLnBrk="1" hangingPunct="1"/>
            <a:r>
              <a:rPr lang="en-US" dirty="0" smtClean="0"/>
              <a:t>Photo by Hilda Tresz</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4" name="Rectangle 4"/>
          <p:cNvSpPr>
            <a:spLocks noGrp="1" noChangeArrowheads="1"/>
          </p:cNvSpPr>
          <p:nvPr>
            <p:ph type="title"/>
          </p:nvPr>
        </p:nvSpPr>
        <p:spPr>
          <a:xfrm>
            <a:off x="0" y="76200"/>
            <a:ext cx="9144000" cy="762000"/>
          </a:xfrm>
        </p:spPr>
        <p:txBody>
          <a:bodyPr/>
          <a:lstStyle/>
          <a:p>
            <a:pPr eaLnBrk="1" hangingPunct="1"/>
            <a:r>
              <a:rPr lang="en-US" smtClean="0"/>
              <a:t>Gazon         </a:t>
            </a:r>
            <a:r>
              <a:rPr lang="en-US" sz="2000" smtClean="0"/>
              <a:t>Phoenix Zoo, Photo par Hilda Tresz</a:t>
            </a:r>
          </a:p>
        </p:txBody>
      </p:sp>
      <p:pic>
        <p:nvPicPr>
          <p:cNvPr id="128002" name="Picture 6"/>
          <p:cNvPicPr>
            <a:picLocks noChangeAspect="1" noChangeArrowheads="1"/>
          </p:cNvPicPr>
          <p:nvPr/>
        </p:nvPicPr>
        <p:blipFill>
          <a:blip r:embed="rId2" cstate="email"/>
          <a:srcRect/>
          <a:stretch>
            <a:fillRect/>
          </a:stretch>
        </p:blipFill>
        <p:spPr bwMode="auto">
          <a:xfrm>
            <a:off x="762000" y="1008063"/>
            <a:ext cx="7696200" cy="5773737"/>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4"/>
          <p:cNvSpPr>
            <a:spLocks noGrp="1" noChangeArrowheads="1"/>
          </p:cNvSpPr>
          <p:nvPr>
            <p:ph type="title"/>
          </p:nvPr>
        </p:nvSpPr>
        <p:spPr>
          <a:xfrm>
            <a:off x="0" y="0"/>
            <a:ext cx="9144000" cy="990600"/>
          </a:xfrm>
        </p:spPr>
        <p:txBody>
          <a:bodyPr/>
          <a:lstStyle/>
          <a:p>
            <a:pPr eaLnBrk="1" hangingPunct="1"/>
            <a:r>
              <a:rPr lang="en-US" sz="4000" smtClean="0"/>
              <a:t>Copeaux de Bois et dans les Journaux</a:t>
            </a:r>
            <a:br>
              <a:rPr lang="en-US" sz="4000" smtClean="0"/>
            </a:br>
            <a:r>
              <a:rPr lang="en-US" sz="1800" smtClean="0"/>
              <a:t>Phoenix zoo, Photo par Hilda Tresz</a:t>
            </a:r>
          </a:p>
        </p:txBody>
      </p:sp>
      <p:pic>
        <p:nvPicPr>
          <p:cNvPr id="129026" name="Picture 6"/>
          <p:cNvPicPr>
            <a:picLocks noChangeAspect="1" noChangeArrowheads="1"/>
          </p:cNvPicPr>
          <p:nvPr/>
        </p:nvPicPr>
        <p:blipFill>
          <a:blip r:embed="rId2" cstate="email"/>
          <a:srcRect/>
          <a:stretch>
            <a:fillRect/>
          </a:stretch>
        </p:blipFill>
        <p:spPr bwMode="auto">
          <a:xfrm>
            <a:off x="762000" y="1008063"/>
            <a:ext cx="7620000" cy="5716587"/>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0" y="-76200"/>
            <a:ext cx="9144000" cy="762000"/>
          </a:xfrm>
        </p:spPr>
        <p:txBody>
          <a:bodyPr/>
          <a:lstStyle/>
          <a:p>
            <a:pPr eaLnBrk="1" hangingPunct="1"/>
            <a:r>
              <a:rPr lang="en-US" smtClean="0"/>
              <a:t/>
            </a:r>
            <a:br>
              <a:rPr lang="en-US" smtClean="0"/>
            </a:br>
            <a:r>
              <a:rPr lang="en-US" smtClean="0"/>
              <a:t>Crotte            </a:t>
            </a:r>
            <a:r>
              <a:rPr lang="en-US" sz="2400" smtClean="0"/>
              <a:t>Phoenix Zoo, Photo par Steve Koyle</a:t>
            </a:r>
            <a:br>
              <a:rPr lang="en-US" sz="2400" smtClean="0"/>
            </a:br>
            <a:endParaRPr lang="en-US" sz="2400" smtClean="0"/>
          </a:p>
        </p:txBody>
      </p:sp>
      <p:pic>
        <p:nvPicPr>
          <p:cNvPr id="130050" name="Picture 4"/>
          <p:cNvPicPr>
            <a:picLocks noChangeAspect="1" noChangeArrowheads="1"/>
          </p:cNvPicPr>
          <p:nvPr/>
        </p:nvPicPr>
        <p:blipFill>
          <a:blip r:embed="rId2" cstate="email"/>
          <a:srcRect/>
          <a:stretch>
            <a:fillRect/>
          </a:stretch>
        </p:blipFill>
        <p:spPr bwMode="auto">
          <a:xfrm>
            <a:off x="533400" y="922338"/>
            <a:ext cx="8077200" cy="6057900"/>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a:xfrm>
            <a:off x="457200" y="0"/>
            <a:ext cx="8229600" cy="609600"/>
          </a:xfrm>
        </p:spPr>
        <p:txBody>
          <a:bodyPr/>
          <a:lstStyle/>
          <a:p>
            <a:pPr eaLnBrk="1" hangingPunct="1"/>
            <a:r>
              <a:rPr lang="en-US" smtClean="0"/>
              <a:t>Paille</a:t>
            </a:r>
          </a:p>
        </p:txBody>
      </p:sp>
      <p:pic>
        <p:nvPicPr>
          <p:cNvPr id="131074" name="Picture 5" descr="GLUECKSS"/>
          <p:cNvPicPr>
            <a:picLocks noChangeAspect="1" noChangeArrowheads="1"/>
          </p:cNvPicPr>
          <p:nvPr/>
        </p:nvPicPr>
        <p:blipFill>
          <a:blip r:embed="rId2" cstate="email"/>
          <a:srcRect/>
          <a:stretch>
            <a:fillRect/>
          </a:stretch>
        </p:blipFill>
        <p:spPr bwMode="auto">
          <a:xfrm>
            <a:off x="914400" y="625475"/>
            <a:ext cx="7315200" cy="5461000"/>
          </a:xfrm>
          <a:prstGeom prst="rect">
            <a:avLst/>
          </a:prstGeom>
          <a:noFill/>
          <a:ln w="9525">
            <a:noFill/>
            <a:miter lim="800000"/>
            <a:headEnd/>
            <a:tailEnd/>
          </a:ln>
        </p:spPr>
      </p:pic>
      <p:sp>
        <p:nvSpPr>
          <p:cNvPr id="335878" name="Rectangle 6"/>
          <p:cNvSpPr>
            <a:spLocks noChangeArrowheads="1"/>
          </p:cNvSpPr>
          <p:nvPr/>
        </p:nvSpPr>
        <p:spPr bwMode="auto">
          <a:xfrm>
            <a:off x="0" y="6248400"/>
            <a:ext cx="9144000" cy="461963"/>
          </a:xfrm>
          <a:prstGeom prst="rect">
            <a:avLst/>
          </a:prstGeom>
          <a:noFill/>
          <a:ln w="9525">
            <a:noFill/>
            <a:miter lim="800000"/>
            <a:headEnd/>
            <a:tailEnd/>
          </a:ln>
          <a:effectLst/>
        </p:spPr>
        <p:txBody>
          <a:bodyPr>
            <a:spAutoFit/>
          </a:bodyPr>
          <a:lstStyle/>
          <a:p>
            <a:pPr algn="ctr"/>
            <a:r>
              <a:rPr lang="en-US" sz="800" b="1">
                <a:solidFill>
                  <a:schemeClr val="tx2"/>
                </a:solidFill>
                <a:effectLst>
                  <a:outerShdw blurRad="38100" dist="38100" dir="2700000" algn="tl">
                    <a:srgbClr val="000000"/>
                  </a:outerShdw>
                </a:effectLst>
              </a:rPr>
              <a:t>http://www.google.com/imgres?imgurl=http://www.domaene-mechtildshausen.de/images/content/MUTTERSA.jpg&amp;imgrefurl=http://www.domaene-mechtildshausen.de/seiten/english/schweine.php&amp;usg=__zsWXs0rMO3l-LrhO11ufOuy_QyE=&amp;h=198&amp;w=300&amp;sz=41&amp;hl=en&amp;start=353&amp;zoom=1&amp;um=1&amp;itbs=1&amp;tbnid=Ve7sJFnWisBr3M:&amp;tbnh=77&amp;tbnw=116&amp;prev=/search%3Fq%3Dpigsties%26start%3D340%26um%3D1%26hl%3Den%26sa%3DN%26biw%3D1004%26bih%3D637%26ndsp%3D20%26tbm%3Disch&amp;ei=9H32Taj6IMPYgQe3qOyuDQ</a:t>
            </a:r>
          </a:p>
        </p:txBody>
      </p:sp>
    </p:spTree>
  </p:cSld>
  <p:clrMapOvr>
    <a:masterClrMapping/>
  </p:clrMapOvr>
  <p:transition advClick="0" advTm="400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9" name="Rectangle 5"/>
          <p:cNvSpPr>
            <a:spLocks noGrp="1" noChangeArrowheads="1"/>
          </p:cNvSpPr>
          <p:nvPr>
            <p:ph type="title"/>
          </p:nvPr>
        </p:nvSpPr>
        <p:spPr>
          <a:xfrm>
            <a:off x="0" y="152400"/>
            <a:ext cx="9144000" cy="484188"/>
          </a:xfrm>
        </p:spPr>
        <p:txBody>
          <a:bodyPr/>
          <a:lstStyle/>
          <a:p>
            <a:pPr eaLnBrk="1" hangingPunct="1"/>
            <a:r>
              <a:rPr lang="en-US" smtClean="0"/>
              <a:t>Gazon            </a:t>
            </a:r>
            <a:r>
              <a:rPr lang="en-US" sz="2000" smtClean="0"/>
              <a:t>Phoenix Zoo, Photo par Amanda Donagi</a:t>
            </a:r>
          </a:p>
        </p:txBody>
      </p:sp>
      <p:pic>
        <p:nvPicPr>
          <p:cNvPr id="132098" name="Picture 4" descr="DSC00004"/>
          <p:cNvPicPr>
            <a:picLocks noGrp="1" noChangeAspect="1" noChangeArrowheads="1"/>
          </p:cNvPicPr>
          <p:nvPr>
            <p:ph idx="1"/>
          </p:nvPr>
        </p:nvPicPr>
        <p:blipFill>
          <a:blip r:embed="rId2" cstate="email"/>
          <a:srcRect/>
          <a:stretch>
            <a:fillRect/>
          </a:stretch>
        </p:blipFill>
        <p:spPr>
          <a:xfrm>
            <a:off x="685800" y="893763"/>
            <a:ext cx="7696200" cy="5773737"/>
          </a:xfrm>
          <a:noFill/>
        </p:spPr>
      </p:pic>
    </p:spTree>
  </p:cSld>
  <p:clrMapOvr>
    <a:masterClrMapping/>
  </p:clrMapOvr>
  <p:transition advClick="0" advTm="4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100" name="Rectangle 4"/>
          <p:cNvSpPr>
            <a:spLocks noGrp="1" noChangeArrowheads="1"/>
          </p:cNvSpPr>
          <p:nvPr>
            <p:ph type="title"/>
          </p:nvPr>
        </p:nvSpPr>
        <p:spPr>
          <a:xfrm>
            <a:off x="0" y="0"/>
            <a:ext cx="9144000" cy="990600"/>
          </a:xfrm>
        </p:spPr>
        <p:txBody>
          <a:bodyPr/>
          <a:lstStyle/>
          <a:p>
            <a:pPr eaLnBrk="1" hangingPunct="1"/>
            <a:r>
              <a:rPr lang="en-US" smtClean="0"/>
              <a:t>Le papier déchiqueté </a:t>
            </a:r>
            <a:br>
              <a:rPr lang="en-US" smtClean="0"/>
            </a:br>
            <a:r>
              <a:rPr lang="en-US" sz="2000" smtClean="0"/>
              <a:t>Doha Zoo, Photo par Hilda Tresz</a:t>
            </a:r>
          </a:p>
        </p:txBody>
      </p:sp>
      <p:pic>
        <p:nvPicPr>
          <p:cNvPr id="133122" name="Picture 6"/>
          <p:cNvPicPr>
            <a:picLocks noChangeAspect="1" noChangeArrowheads="1"/>
          </p:cNvPicPr>
          <p:nvPr/>
        </p:nvPicPr>
        <p:blipFill>
          <a:blip r:embed="rId2" cstate="email"/>
          <a:srcRect/>
          <a:stretch>
            <a:fillRect/>
          </a:stretch>
        </p:blipFill>
        <p:spPr bwMode="auto">
          <a:xfrm>
            <a:off x="838200" y="1122363"/>
            <a:ext cx="7467600" cy="5600700"/>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2" name="Rectangle 4"/>
          <p:cNvSpPr>
            <a:spLocks noGrp="1" noChangeArrowheads="1"/>
          </p:cNvSpPr>
          <p:nvPr>
            <p:ph type="title"/>
          </p:nvPr>
        </p:nvSpPr>
        <p:spPr>
          <a:xfrm>
            <a:off x="0" y="0"/>
            <a:ext cx="9144000" cy="838200"/>
          </a:xfrm>
        </p:spPr>
        <p:txBody>
          <a:bodyPr/>
          <a:lstStyle/>
          <a:p>
            <a:pPr eaLnBrk="1" hangingPunct="1">
              <a:defRPr/>
            </a:pPr>
            <a:r>
              <a:rPr lang="en-US" dirty="0" err="1" smtClean="0">
                <a:ea typeface="+mj-ea"/>
                <a:cs typeface="+mj-cs"/>
              </a:rPr>
              <a:t>Paille</a:t>
            </a:r>
            <a:r>
              <a:rPr lang="en-US" dirty="0" smtClean="0">
                <a:ea typeface="+mj-ea"/>
                <a:cs typeface="+mj-cs"/>
              </a:rPr>
              <a:t>     </a:t>
            </a:r>
            <a:r>
              <a:rPr lang="en-US" sz="2000" dirty="0" smtClean="0">
                <a:effectLst/>
                <a:latin typeface="Palatino-Roman" charset="0"/>
                <a:ea typeface="+mj-ea"/>
                <a:cs typeface="Times New Roman" pitchFamily="18" charset="0"/>
              </a:rPr>
              <a:t>Phoenix Zoo, Photo par Hilda </a:t>
            </a:r>
            <a:r>
              <a:rPr lang="en-US" sz="2000" dirty="0" err="1" smtClean="0">
                <a:effectLst/>
                <a:latin typeface="Palatino-Roman" charset="0"/>
                <a:ea typeface="+mj-ea"/>
                <a:cs typeface="Times New Roman" pitchFamily="18" charset="0"/>
              </a:rPr>
              <a:t>Tresz</a:t>
            </a:r>
            <a:endParaRPr lang="en-US" sz="2000" dirty="0" smtClean="0">
              <a:effectLst/>
              <a:latin typeface="Palatino-Roman" charset="0"/>
              <a:ea typeface="+mj-ea"/>
              <a:cs typeface="Times New Roman" pitchFamily="18" charset="0"/>
            </a:endParaRPr>
          </a:p>
        </p:txBody>
      </p:sp>
      <p:pic>
        <p:nvPicPr>
          <p:cNvPr id="134146" name="Picture 6"/>
          <p:cNvPicPr>
            <a:picLocks noChangeAspect="1" noChangeArrowheads="1"/>
          </p:cNvPicPr>
          <p:nvPr/>
        </p:nvPicPr>
        <p:blipFill>
          <a:blip r:embed="rId2" cstate="email"/>
          <a:srcRect/>
          <a:stretch>
            <a:fillRect/>
          </a:stretch>
        </p:blipFill>
        <p:spPr bwMode="auto">
          <a:xfrm>
            <a:off x="609600" y="893763"/>
            <a:ext cx="8001000" cy="6002337"/>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xfrm>
            <a:off x="5715000" y="277813"/>
            <a:ext cx="2819400" cy="6199187"/>
          </a:xfrm>
        </p:spPr>
        <p:txBody>
          <a:bodyPr/>
          <a:lstStyle/>
          <a:p>
            <a:pPr eaLnBrk="1" hangingPunct="1"/>
            <a:r>
              <a:rPr lang="nl-NL" sz="3600" smtClean="0"/>
              <a:t/>
            </a:r>
            <a:br>
              <a:rPr lang="nl-NL" sz="3600" smtClean="0"/>
            </a:br>
            <a:r>
              <a:rPr lang="en-US" sz="3600" smtClean="0"/>
              <a:t>Terrain de coco</a:t>
            </a:r>
            <a:r>
              <a:rPr lang="nl-NL" sz="3600" smtClean="0"/>
              <a:t/>
            </a:r>
            <a:br>
              <a:rPr lang="nl-NL" sz="3600" smtClean="0"/>
            </a:br>
            <a:r>
              <a:rPr lang="nl-NL" sz="3600" smtClean="0"/>
              <a:t/>
            </a:r>
            <a:br>
              <a:rPr lang="nl-NL" sz="3600" smtClean="0"/>
            </a:br>
            <a:r>
              <a:rPr lang="nl-NL" sz="3600" smtClean="0"/>
              <a:t/>
            </a:r>
            <a:br>
              <a:rPr lang="nl-NL" sz="3600" smtClean="0"/>
            </a:br>
            <a:r>
              <a:rPr lang="nl-NL" sz="3600" smtClean="0"/>
              <a:t/>
            </a:r>
            <a:br>
              <a:rPr lang="nl-NL" sz="3600" smtClean="0"/>
            </a:br>
            <a:r>
              <a:rPr lang="nl-NL" sz="3600" smtClean="0"/>
              <a:t/>
            </a:r>
            <a:br>
              <a:rPr lang="nl-NL" sz="3600" smtClean="0"/>
            </a:br>
            <a:r>
              <a:rPr lang="nl-NL" sz="1800" smtClean="0"/>
              <a:t> Blijdorp Zoo, Photo par Rob von Loon</a:t>
            </a:r>
            <a:endParaRPr lang="en-US" sz="1800" smtClean="0"/>
          </a:p>
        </p:txBody>
      </p:sp>
      <p:pic>
        <p:nvPicPr>
          <p:cNvPr id="135170" name="Picture 6"/>
          <p:cNvPicPr>
            <a:picLocks noChangeAspect="1" noChangeArrowheads="1"/>
          </p:cNvPicPr>
          <p:nvPr/>
        </p:nvPicPr>
        <p:blipFill>
          <a:blip r:embed="rId2" cstate="email"/>
          <a:srcRect/>
          <a:stretch>
            <a:fillRect/>
          </a:stretch>
        </p:blipFill>
        <p:spPr bwMode="auto">
          <a:xfrm>
            <a:off x="46038" y="0"/>
            <a:ext cx="5141912" cy="6858000"/>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457200" y="152400"/>
            <a:ext cx="8229600" cy="838200"/>
          </a:xfrm>
        </p:spPr>
        <p:txBody>
          <a:bodyPr/>
          <a:lstStyle/>
          <a:p>
            <a:pPr eaLnBrk="1" hangingPunct="1"/>
            <a:r>
              <a:rPr lang="en-US" smtClean="0"/>
              <a:t>Feuilles</a:t>
            </a:r>
          </a:p>
        </p:txBody>
      </p:sp>
      <p:pic>
        <p:nvPicPr>
          <p:cNvPr id="136194" name="Picture 5" descr="European-marbled-polecat-in-dead-leaves"/>
          <p:cNvPicPr>
            <a:picLocks noChangeAspect="1" noChangeArrowheads="1"/>
          </p:cNvPicPr>
          <p:nvPr/>
        </p:nvPicPr>
        <p:blipFill>
          <a:blip r:embed="rId2" cstate="email"/>
          <a:srcRect/>
          <a:stretch>
            <a:fillRect/>
          </a:stretch>
        </p:blipFill>
        <p:spPr bwMode="auto">
          <a:xfrm>
            <a:off x="0" y="1143000"/>
            <a:ext cx="9144000" cy="5935663"/>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6" name="Rectangle 4"/>
          <p:cNvSpPr>
            <a:spLocks noGrp="1" noChangeArrowheads="1"/>
          </p:cNvSpPr>
          <p:nvPr>
            <p:ph type="title"/>
          </p:nvPr>
        </p:nvSpPr>
        <p:spPr>
          <a:xfrm>
            <a:off x="0" y="0"/>
            <a:ext cx="9144000" cy="914400"/>
          </a:xfrm>
        </p:spPr>
        <p:txBody>
          <a:bodyPr/>
          <a:lstStyle/>
          <a:p>
            <a:pPr eaLnBrk="1" hangingPunct="1"/>
            <a:r>
              <a:rPr lang="en-US" smtClean="0"/>
              <a:t>Foins    </a:t>
            </a:r>
            <a:r>
              <a:rPr lang="en-US" sz="2400" smtClean="0"/>
              <a:t>(Avec la permission de The Shape of Enrichment)</a:t>
            </a:r>
          </a:p>
        </p:txBody>
      </p:sp>
      <p:pic>
        <p:nvPicPr>
          <p:cNvPr id="137218" name="Picture 6"/>
          <p:cNvPicPr>
            <a:picLocks noChangeAspect="1" noChangeArrowheads="1"/>
          </p:cNvPicPr>
          <p:nvPr/>
        </p:nvPicPr>
        <p:blipFill>
          <a:blip r:embed="rId2" cstate="email"/>
          <a:srcRect/>
          <a:stretch>
            <a:fillRect/>
          </a:stretch>
        </p:blipFill>
        <p:spPr bwMode="auto">
          <a:xfrm>
            <a:off x="762000" y="1022350"/>
            <a:ext cx="7620000" cy="5802313"/>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ChangeArrowheads="1"/>
          </p:cNvSpPr>
          <p:nvPr>
            <p:ph type="title"/>
          </p:nvPr>
        </p:nvSpPr>
        <p:spPr/>
        <p:txBody>
          <a:bodyPr/>
          <a:lstStyle/>
          <a:p>
            <a:pPr eaLnBrk="1" hangingPunct="1">
              <a:defRPr/>
            </a:pPr>
            <a:endParaRPr lang="en-US" smtClean="0">
              <a:ea typeface="+mj-ea"/>
              <a:cs typeface="+mj-cs"/>
            </a:endParaRPr>
          </a:p>
        </p:txBody>
      </p:sp>
      <p:pic>
        <p:nvPicPr>
          <p:cNvPr id="31746" name="Picture 7" descr="Is trere way out"/>
          <p:cNvPicPr>
            <a:picLocks noGrp="1" noChangeAspect="1" noChangeArrowheads="1"/>
          </p:cNvPicPr>
          <p:nvPr>
            <p:ph idx="1"/>
          </p:nvPr>
        </p:nvPicPr>
        <p:blipFill>
          <a:blip r:embed="rId3" cstate="email"/>
          <a:srcRect/>
          <a:stretch>
            <a:fillRect/>
          </a:stretch>
        </p:blipFill>
        <p:spPr>
          <a:xfrm>
            <a:off x="0" y="0"/>
            <a:ext cx="9144000" cy="6894513"/>
          </a:xfrm>
        </p:spPr>
      </p:pic>
      <p:sp>
        <p:nvSpPr>
          <p:cNvPr id="31747" name="Rectangle 8"/>
          <p:cNvSpPr>
            <a:spLocks noChangeArrowheads="1"/>
          </p:cNvSpPr>
          <p:nvPr/>
        </p:nvSpPr>
        <p:spPr bwMode="auto">
          <a:xfrm>
            <a:off x="3209925" y="6154738"/>
            <a:ext cx="5378450" cy="304800"/>
          </a:xfrm>
          <a:prstGeom prst="rect">
            <a:avLst/>
          </a:prstGeom>
          <a:noFill/>
          <a:ln w="9525">
            <a:noFill/>
            <a:miter lim="800000"/>
            <a:headEnd/>
            <a:tailEnd/>
          </a:ln>
        </p:spPr>
        <p:txBody>
          <a:bodyPr anchor="ctr">
            <a:spAutoFit/>
          </a:bodyPr>
          <a:lstStyle/>
          <a:p>
            <a:pPr eaLnBrk="1" hangingPunct="1"/>
            <a:endParaRPr lang="fr-FR" sz="1400" b="1">
              <a:latin typeface="Arial" pitchFamily="34" charset="0"/>
            </a:endParaRPr>
          </a:p>
        </p:txBody>
      </p:sp>
      <p:sp>
        <p:nvSpPr>
          <p:cNvPr id="5" name="Rectangle 4"/>
          <p:cNvSpPr/>
          <p:nvPr/>
        </p:nvSpPr>
        <p:spPr>
          <a:xfrm>
            <a:off x="5105400" y="6096000"/>
            <a:ext cx="3781805" cy="369332"/>
          </a:xfrm>
          <a:prstGeom prst="rect">
            <a:avLst/>
          </a:prstGeom>
        </p:spPr>
        <p:txBody>
          <a:bodyPr wrap="none">
            <a:spAutoFit/>
          </a:bodyPr>
          <a:lstStyle/>
          <a:p>
            <a:pPr eaLnBrk="1" hangingPunct="1"/>
            <a:r>
              <a:rPr lang="en-US" b="1" dirty="0" smtClean="0"/>
              <a:t>Photo by </a:t>
            </a:r>
            <a:r>
              <a:rPr lang="en-US" b="1" dirty="0" err="1" smtClean="0"/>
              <a:t>Zofia</a:t>
            </a:r>
            <a:r>
              <a:rPr lang="en-US" b="1" dirty="0" smtClean="0"/>
              <a:t> and Stan </a:t>
            </a:r>
            <a:r>
              <a:rPr lang="en-US" b="1" dirty="0" err="1" smtClean="0"/>
              <a:t>Kurylowicz</a:t>
            </a:r>
            <a:endParaRPr lang="en-US" b="1"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0" name="Rectangle 4"/>
          <p:cNvSpPr>
            <a:spLocks noGrp="1" noChangeArrowheads="1"/>
          </p:cNvSpPr>
          <p:nvPr>
            <p:ph type="title"/>
          </p:nvPr>
        </p:nvSpPr>
        <p:spPr>
          <a:xfrm>
            <a:off x="0" y="0"/>
            <a:ext cx="9144000" cy="762000"/>
          </a:xfrm>
        </p:spPr>
        <p:txBody>
          <a:bodyPr/>
          <a:lstStyle/>
          <a:p>
            <a:pPr eaLnBrk="1" hangingPunct="1">
              <a:defRPr/>
            </a:pPr>
            <a:r>
              <a:rPr lang="en-US" dirty="0" err="1" smtClean="0">
                <a:ea typeface="+mj-ea"/>
                <a:cs typeface="+mj-cs"/>
              </a:rPr>
              <a:t>Copeaux</a:t>
            </a:r>
            <a:r>
              <a:rPr lang="en-US" dirty="0" smtClean="0">
                <a:ea typeface="+mj-ea"/>
                <a:cs typeface="+mj-cs"/>
              </a:rPr>
              <a:t> de bois    </a:t>
            </a:r>
            <a:r>
              <a:rPr lang="en-US" sz="2000" dirty="0" smtClean="0">
                <a:effectLst/>
                <a:latin typeface="Palatino-Roman" charset="0"/>
                <a:ea typeface="+mj-ea"/>
                <a:cs typeface="Times New Roman" pitchFamily="18" charset="0"/>
              </a:rPr>
              <a:t>Phoenix Zoo, Photo par Hilda </a:t>
            </a:r>
            <a:r>
              <a:rPr lang="en-US" sz="2000" dirty="0" err="1" smtClean="0">
                <a:effectLst/>
                <a:latin typeface="Palatino-Roman" charset="0"/>
                <a:ea typeface="+mj-ea"/>
                <a:cs typeface="Times New Roman" pitchFamily="18" charset="0"/>
              </a:rPr>
              <a:t>Tresz</a:t>
            </a:r>
            <a:endParaRPr lang="en-US" sz="2000" dirty="0" smtClean="0">
              <a:effectLst/>
              <a:latin typeface="Palatino-Roman" charset="0"/>
              <a:ea typeface="+mj-ea"/>
              <a:cs typeface="Times New Roman" pitchFamily="18" charset="0"/>
            </a:endParaRPr>
          </a:p>
        </p:txBody>
      </p:sp>
      <p:pic>
        <p:nvPicPr>
          <p:cNvPr id="138242" name="Picture 6"/>
          <p:cNvPicPr>
            <a:picLocks noChangeAspect="1" noChangeArrowheads="1"/>
          </p:cNvPicPr>
          <p:nvPr/>
        </p:nvPicPr>
        <p:blipFill>
          <a:blip r:embed="rId2" cstate="email"/>
          <a:srcRect/>
          <a:stretch>
            <a:fillRect/>
          </a:stretch>
        </p:blipFill>
        <p:spPr bwMode="auto">
          <a:xfrm>
            <a:off x="685800" y="893763"/>
            <a:ext cx="7848600" cy="5888037"/>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8" name="Rectangle 4"/>
          <p:cNvSpPr>
            <a:spLocks noGrp="1" noChangeArrowheads="1"/>
          </p:cNvSpPr>
          <p:nvPr>
            <p:ph type="title"/>
          </p:nvPr>
        </p:nvSpPr>
        <p:spPr>
          <a:xfrm>
            <a:off x="457200" y="76200"/>
            <a:ext cx="8229600" cy="762000"/>
          </a:xfrm>
        </p:spPr>
        <p:txBody>
          <a:bodyPr/>
          <a:lstStyle/>
          <a:p>
            <a:pPr eaLnBrk="1" hangingPunct="1"/>
            <a:r>
              <a:rPr lang="en-US" smtClean="0"/>
              <a:t>Paillis          </a:t>
            </a:r>
            <a:r>
              <a:rPr lang="en-US" sz="2000" smtClean="0"/>
              <a:t>Doue Lafontaine, Photo par Volker Gatz</a:t>
            </a:r>
            <a:r>
              <a:rPr lang="en-US" smtClean="0"/>
              <a:t> </a:t>
            </a:r>
          </a:p>
        </p:txBody>
      </p:sp>
      <p:pic>
        <p:nvPicPr>
          <p:cNvPr id="139266" name="Picture 7"/>
          <p:cNvPicPr>
            <a:picLocks noChangeAspect="1" noChangeArrowheads="1"/>
          </p:cNvPicPr>
          <p:nvPr/>
        </p:nvPicPr>
        <p:blipFill>
          <a:blip r:embed="rId2" cstate="email"/>
          <a:srcRect/>
          <a:stretch>
            <a:fillRect/>
          </a:stretch>
        </p:blipFill>
        <p:spPr bwMode="auto">
          <a:xfrm>
            <a:off x="685800" y="950913"/>
            <a:ext cx="7848600" cy="5886450"/>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8" name="Rectangle 4"/>
          <p:cNvSpPr>
            <a:spLocks noGrp="1" noChangeArrowheads="1"/>
          </p:cNvSpPr>
          <p:nvPr>
            <p:ph type="title"/>
          </p:nvPr>
        </p:nvSpPr>
        <p:spPr>
          <a:xfrm>
            <a:off x="0" y="76200"/>
            <a:ext cx="9144000" cy="838200"/>
          </a:xfrm>
        </p:spPr>
        <p:txBody>
          <a:bodyPr/>
          <a:lstStyle/>
          <a:p>
            <a:pPr eaLnBrk="1" hangingPunct="1">
              <a:defRPr/>
            </a:pPr>
            <a:r>
              <a:rPr lang="en-US" dirty="0" err="1" smtClean="0">
                <a:ea typeface="+mj-ea"/>
                <a:cs typeface="+mj-cs"/>
              </a:rPr>
              <a:t>Foins</a:t>
            </a:r>
            <a:r>
              <a:rPr lang="en-US" dirty="0" smtClean="0">
                <a:ea typeface="+mj-ea"/>
                <a:cs typeface="+mj-cs"/>
              </a:rPr>
              <a:t>     </a:t>
            </a:r>
            <a:r>
              <a:rPr lang="en-US" sz="2000" dirty="0" smtClean="0">
                <a:effectLst/>
                <a:latin typeface="Palatino-Roman" charset="0"/>
                <a:ea typeface="+mj-ea"/>
                <a:cs typeface="Times New Roman" pitchFamily="18" charset="0"/>
              </a:rPr>
              <a:t>Phoenix Zoo, Photo par Hilda </a:t>
            </a:r>
            <a:r>
              <a:rPr lang="en-US" sz="2000" dirty="0" err="1" smtClean="0">
                <a:effectLst/>
                <a:latin typeface="Palatino-Roman" charset="0"/>
                <a:ea typeface="+mj-ea"/>
                <a:cs typeface="Times New Roman" pitchFamily="18" charset="0"/>
              </a:rPr>
              <a:t>Tresz</a:t>
            </a:r>
            <a:endParaRPr lang="en-US" sz="2000" dirty="0" smtClean="0">
              <a:effectLst/>
              <a:latin typeface="Palatino-Roman" charset="0"/>
              <a:ea typeface="+mj-ea"/>
              <a:cs typeface="Times New Roman" pitchFamily="18" charset="0"/>
            </a:endParaRPr>
          </a:p>
        </p:txBody>
      </p:sp>
      <p:pic>
        <p:nvPicPr>
          <p:cNvPr id="140290" name="Picture 6"/>
          <p:cNvPicPr>
            <a:picLocks noChangeAspect="1" noChangeArrowheads="1"/>
          </p:cNvPicPr>
          <p:nvPr/>
        </p:nvPicPr>
        <p:blipFill>
          <a:blip r:embed="rId2" cstate="email"/>
          <a:srcRect/>
          <a:stretch>
            <a:fillRect/>
          </a:stretch>
        </p:blipFill>
        <p:spPr bwMode="auto">
          <a:xfrm>
            <a:off x="762000" y="1008063"/>
            <a:ext cx="7696200" cy="5773737"/>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0" name="Rectangle 4"/>
          <p:cNvSpPr>
            <a:spLocks noGrp="1" noChangeArrowheads="1"/>
          </p:cNvSpPr>
          <p:nvPr>
            <p:ph type="title"/>
          </p:nvPr>
        </p:nvSpPr>
        <p:spPr>
          <a:xfrm>
            <a:off x="0" y="0"/>
            <a:ext cx="9144000" cy="914400"/>
          </a:xfrm>
        </p:spPr>
        <p:txBody>
          <a:bodyPr/>
          <a:lstStyle/>
          <a:p>
            <a:pPr eaLnBrk="1" hangingPunct="1"/>
            <a:r>
              <a:rPr lang="en-US" smtClean="0"/>
              <a:t>Le papier déchiqueté </a:t>
            </a:r>
            <a:br>
              <a:rPr lang="en-US" smtClean="0"/>
            </a:br>
            <a:r>
              <a:rPr lang="en-US" sz="2000" smtClean="0"/>
              <a:t>Phoenix Zoo, Photo par Amanda Knight</a:t>
            </a:r>
          </a:p>
        </p:txBody>
      </p:sp>
      <p:pic>
        <p:nvPicPr>
          <p:cNvPr id="141314" name="Picture 6"/>
          <p:cNvPicPr>
            <a:picLocks noChangeAspect="1" noChangeArrowheads="1"/>
          </p:cNvPicPr>
          <p:nvPr/>
        </p:nvPicPr>
        <p:blipFill>
          <a:blip r:embed="rId2" cstate="email"/>
          <a:srcRect/>
          <a:stretch>
            <a:fillRect/>
          </a:stretch>
        </p:blipFill>
        <p:spPr bwMode="auto">
          <a:xfrm>
            <a:off x="685800" y="949325"/>
            <a:ext cx="7772400" cy="5830888"/>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8" name="Rectangle 4"/>
          <p:cNvSpPr>
            <a:spLocks noGrp="1" noChangeArrowheads="1"/>
          </p:cNvSpPr>
          <p:nvPr>
            <p:ph type="title"/>
          </p:nvPr>
        </p:nvSpPr>
        <p:spPr>
          <a:xfrm>
            <a:off x="457200" y="228600"/>
            <a:ext cx="8229600" cy="560388"/>
          </a:xfrm>
        </p:spPr>
        <p:txBody>
          <a:bodyPr/>
          <a:lstStyle/>
          <a:p>
            <a:pPr eaLnBrk="1" hangingPunct="1"/>
            <a:r>
              <a:rPr lang="en-US" sz="4000" smtClean="0"/>
              <a:t>Feed bag  </a:t>
            </a:r>
            <a:r>
              <a:rPr lang="en-US" sz="1800" smtClean="0"/>
              <a:t>Phoenix Zoo, photo par Niki Ciezki</a:t>
            </a:r>
          </a:p>
        </p:txBody>
      </p:sp>
      <p:pic>
        <p:nvPicPr>
          <p:cNvPr id="142338" name="Picture 6"/>
          <p:cNvPicPr>
            <a:picLocks noChangeAspect="1" noChangeArrowheads="1"/>
          </p:cNvPicPr>
          <p:nvPr/>
        </p:nvPicPr>
        <p:blipFill>
          <a:blip r:embed="rId2" cstate="email"/>
          <a:srcRect/>
          <a:stretch>
            <a:fillRect/>
          </a:stretch>
        </p:blipFill>
        <p:spPr bwMode="auto">
          <a:xfrm>
            <a:off x="228600" y="1063625"/>
            <a:ext cx="8686800" cy="5794375"/>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457200" y="0"/>
            <a:ext cx="8229600" cy="762000"/>
          </a:xfrm>
        </p:spPr>
        <p:txBody>
          <a:bodyPr/>
          <a:lstStyle/>
          <a:p>
            <a:pPr eaLnBrk="1" hangingPunct="1"/>
            <a:r>
              <a:rPr lang="en-US" smtClean="0"/>
              <a:t>Terre</a:t>
            </a:r>
          </a:p>
        </p:txBody>
      </p:sp>
      <p:sp>
        <p:nvSpPr>
          <p:cNvPr id="5" name="Content Placeholder 4"/>
          <p:cNvSpPr>
            <a:spLocks noGrp="1"/>
          </p:cNvSpPr>
          <p:nvPr>
            <p:ph idx="1"/>
          </p:nvPr>
        </p:nvSpPr>
        <p:spPr/>
        <p:txBody>
          <a:bodyPr/>
          <a:lstStyle/>
          <a:p>
            <a:endParaRPr lang="en-US"/>
          </a:p>
        </p:txBody>
      </p:sp>
    </p:spTree>
  </p:cSld>
  <p:clrMapOvr>
    <a:masterClrMapping/>
  </p:clrMapOvr>
  <p:transition advClick="0" advTm="400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457200" y="0"/>
            <a:ext cx="8229600" cy="762000"/>
          </a:xfrm>
        </p:spPr>
        <p:txBody>
          <a:bodyPr/>
          <a:lstStyle/>
          <a:p>
            <a:pPr eaLnBrk="1" hangingPunct="1"/>
            <a:r>
              <a:rPr lang="en-US" smtClean="0"/>
              <a:t>Mousse</a:t>
            </a:r>
          </a:p>
        </p:txBody>
      </p:sp>
    </p:spTree>
  </p:cSld>
  <p:clrMapOvr>
    <a:masterClrMapping/>
  </p:clrMapOvr>
  <p:transition advClick="0" advTm="400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7" name="Rectangle 5"/>
          <p:cNvSpPr>
            <a:spLocks noGrp="1" noChangeArrowheads="1"/>
          </p:cNvSpPr>
          <p:nvPr>
            <p:ph type="title"/>
          </p:nvPr>
        </p:nvSpPr>
        <p:spPr>
          <a:xfrm>
            <a:off x="0" y="0"/>
            <a:ext cx="9144000" cy="838200"/>
          </a:xfrm>
        </p:spPr>
        <p:txBody>
          <a:bodyPr/>
          <a:lstStyle/>
          <a:p>
            <a:pPr eaLnBrk="1" hangingPunct="1"/>
            <a:r>
              <a:rPr lang="en-US" smtClean="0"/>
              <a:t>Poussière         </a:t>
            </a:r>
            <a:r>
              <a:rPr lang="en-US" sz="2000" smtClean="0"/>
              <a:t>Phoenix Zoo, photo par Hilda Tresz</a:t>
            </a:r>
          </a:p>
        </p:txBody>
      </p:sp>
      <p:pic>
        <p:nvPicPr>
          <p:cNvPr id="145410" name="Picture 4" descr="DSC00029"/>
          <p:cNvPicPr>
            <a:picLocks noGrp="1" noChangeAspect="1" noChangeArrowheads="1"/>
          </p:cNvPicPr>
          <p:nvPr>
            <p:ph idx="1"/>
          </p:nvPr>
        </p:nvPicPr>
        <p:blipFill>
          <a:blip r:embed="rId2" cstate="email"/>
          <a:srcRect/>
          <a:stretch>
            <a:fillRect/>
          </a:stretch>
        </p:blipFill>
        <p:spPr>
          <a:xfrm>
            <a:off x="685800" y="950913"/>
            <a:ext cx="7772400" cy="5830887"/>
          </a:xfrm>
          <a:noFill/>
        </p:spPr>
      </p:pic>
    </p:spTree>
  </p:cSld>
  <p:clrMapOvr>
    <a:masterClrMapping/>
  </p:clrMapOvr>
  <p:transition advClick="0" advTm="400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1" name="Rectangle 5"/>
          <p:cNvSpPr>
            <a:spLocks noGrp="1" noChangeArrowheads="1"/>
          </p:cNvSpPr>
          <p:nvPr>
            <p:ph type="title"/>
          </p:nvPr>
        </p:nvSpPr>
        <p:spPr>
          <a:xfrm>
            <a:off x="0" y="0"/>
            <a:ext cx="9144000" cy="838200"/>
          </a:xfrm>
        </p:spPr>
        <p:txBody>
          <a:bodyPr/>
          <a:lstStyle/>
          <a:p>
            <a:pPr eaLnBrk="1" hangingPunct="1"/>
            <a:r>
              <a:rPr lang="en-US" smtClean="0"/>
              <a:t>Papier  </a:t>
            </a:r>
            <a:r>
              <a:rPr lang="en-US" sz="2000" smtClean="0"/>
              <a:t>Doha Zoo, Photo par Hilda Tresz</a:t>
            </a:r>
          </a:p>
        </p:txBody>
      </p:sp>
      <p:pic>
        <p:nvPicPr>
          <p:cNvPr id="146434" name="Picture 4" descr="IMG_0086"/>
          <p:cNvPicPr>
            <a:picLocks noGrp="1" noChangeAspect="1" noChangeArrowheads="1"/>
          </p:cNvPicPr>
          <p:nvPr>
            <p:ph idx="1"/>
          </p:nvPr>
        </p:nvPicPr>
        <p:blipFill>
          <a:blip r:embed="rId2" cstate="email"/>
          <a:srcRect/>
          <a:stretch>
            <a:fillRect/>
          </a:stretch>
        </p:blipFill>
        <p:spPr>
          <a:xfrm>
            <a:off x="685800" y="1009650"/>
            <a:ext cx="7797800" cy="5848350"/>
          </a:xfrm>
          <a:noFill/>
        </p:spPr>
      </p:pic>
    </p:spTree>
  </p:cSld>
  <p:clrMapOvr>
    <a:masterClrMapping/>
  </p:clrMapOvr>
  <p:transition advClick="0" advTm="400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Rectangle 4"/>
          <p:cNvSpPr>
            <a:spLocks noGrp="1" noChangeArrowheads="1"/>
          </p:cNvSpPr>
          <p:nvPr>
            <p:ph type="title"/>
          </p:nvPr>
        </p:nvSpPr>
        <p:spPr>
          <a:xfrm>
            <a:off x="0" y="304800"/>
            <a:ext cx="9144000" cy="762000"/>
          </a:xfrm>
        </p:spPr>
        <p:txBody>
          <a:bodyPr/>
          <a:lstStyle/>
          <a:p>
            <a:pPr eaLnBrk="1" hangingPunct="1">
              <a:defRPr/>
            </a:pPr>
            <a:r>
              <a:rPr lang="en-US" dirty="0" err="1">
                <a:ea typeface="ＭＳ Ｐゴシック" charset="0"/>
                <a:cs typeface="ＭＳ Ｐゴシック" charset="0"/>
              </a:rPr>
              <a:t>Foins</a:t>
            </a:r>
            <a:r>
              <a:rPr lang="en-US" dirty="0">
                <a:ea typeface="ＭＳ Ｐゴシック" charset="0"/>
                <a:cs typeface="ＭＳ Ｐゴシック" charset="0"/>
              </a:rPr>
              <a:t>     </a:t>
            </a:r>
            <a:r>
              <a:rPr lang="en-US" sz="2400" dirty="0" smtClean="0">
                <a:ea typeface="ＭＳ Ｐゴシック" charset="0"/>
                <a:cs typeface="ＭＳ Ｐゴシック" charset="0"/>
              </a:rPr>
              <a:t>Avec </a:t>
            </a:r>
            <a:r>
              <a:rPr lang="en-US" sz="2400" dirty="0">
                <a:ea typeface="ＭＳ Ｐゴシック" charset="0"/>
                <a:cs typeface="ＭＳ Ｐゴシック" charset="0"/>
              </a:rPr>
              <a:t>la permission de Smithsonian </a:t>
            </a:r>
            <a:r>
              <a:rPr lang="en-US" altLang="ja-JP" sz="2400" dirty="0">
                <a:ea typeface="ＭＳ Ｐゴシック" charset="0"/>
                <a:cs typeface="ＭＳ Ｐゴシック" charset="0"/>
              </a:rPr>
              <a:t>National Zoo</a:t>
            </a:r>
            <a:endParaRPr lang="en-US" sz="2400" dirty="0">
              <a:ea typeface="ＭＳ Ｐゴシック" charset="0"/>
              <a:cs typeface="ＭＳ Ｐゴシック" charset="0"/>
            </a:endParaRPr>
          </a:p>
        </p:txBody>
      </p:sp>
      <p:pic>
        <p:nvPicPr>
          <p:cNvPr id="147458" name="Picture 6"/>
          <p:cNvPicPr>
            <a:picLocks noChangeAspect="1" noChangeArrowheads="1"/>
          </p:cNvPicPr>
          <p:nvPr/>
        </p:nvPicPr>
        <p:blipFill>
          <a:blip r:embed="rId2" cstate="email"/>
          <a:srcRect/>
          <a:stretch>
            <a:fillRect/>
          </a:stretch>
        </p:blipFill>
        <p:spPr bwMode="auto">
          <a:xfrm>
            <a:off x="0" y="1371600"/>
            <a:ext cx="9144000" cy="4940300"/>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91" name="Rectangle 11"/>
          <p:cNvSpPr>
            <a:spLocks noChangeArrowheads="1"/>
          </p:cNvSpPr>
          <p:nvPr/>
        </p:nvSpPr>
        <p:spPr bwMode="auto">
          <a:xfrm>
            <a:off x="5029200" y="6326188"/>
            <a:ext cx="4114800" cy="366712"/>
          </a:xfrm>
          <a:prstGeom prst="rect">
            <a:avLst/>
          </a:prstGeom>
          <a:noFill/>
          <a:ln w="9525">
            <a:noFill/>
            <a:miter lim="800000"/>
            <a:headEnd/>
            <a:tailEnd/>
          </a:ln>
          <a:effectLst/>
        </p:spPr>
        <p:txBody>
          <a:bodyPr>
            <a:spAutoFit/>
          </a:bodyPr>
          <a:lstStyle/>
          <a:p>
            <a:r>
              <a:rPr lang="en-US" b="1">
                <a:solidFill>
                  <a:schemeClr val="tx2"/>
                </a:solidFill>
                <a:effectLst>
                  <a:outerShdw blurRad="38100" dist="38100" dir="2700000" algn="tl">
                    <a:srgbClr val="000000"/>
                  </a:outerShdw>
                </a:effectLst>
              </a:rPr>
              <a:t>Photo by Balazs Buzas</a:t>
            </a:r>
          </a:p>
        </p:txBody>
      </p:sp>
      <p:pic>
        <p:nvPicPr>
          <p:cNvPr id="35842" name="Picture 12"/>
          <p:cNvPicPr>
            <a:picLocks noChangeAspect="1" noChangeArrowheads="1"/>
          </p:cNvPicPr>
          <p:nvPr/>
        </p:nvPicPr>
        <p:blipFill>
          <a:blip r:embed="rId3" cstate="email"/>
          <a:srcRect/>
          <a:stretch>
            <a:fillRect/>
          </a:stretch>
        </p:blipFill>
        <p:spPr bwMode="auto">
          <a:xfrm>
            <a:off x="0" y="-19050"/>
            <a:ext cx="9144000" cy="6877050"/>
          </a:xfrm>
          <a:prstGeom prst="rect">
            <a:avLst/>
          </a:prstGeom>
          <a:noFill/>
          <a:ln w="9525">
            <a:noFill/>
            <a:miter lim="800000"/>
            <a:headEnd/>
            <a:tailEnd/>
          </a:ln>
        </p:spPr>
      </p:pic>
      <p:sp>
        <p:nvSpPr>
          <p:cNvPr id="4" name="Rectangle 3"/>
          <p:cNvSpPr/>
          <p:nvPr/>
        </p:nvSpPr>
        <p:spPr>
          <a:xfrm>
            <a:off x="6629400" y="6248400"/>
            <a:ext cx="2307042" cy="369332"/>
          </a:xfrm>
          <a:prstGeom prst="rect">
            <a:avLst/>
          </a:prstGeom>
        </p:spPr>
        <p:txBody>
          <a:bodyPr wrap="none">
            <a:spAutoFit/>
          </a:bodyPr>
          <a:lstStyle/>
          <a:p>
            <a:pPr eaLnBrk="1" hangingPunct="1"/>
            <a:r>
              <a:rPr lang="en-US" dirty="0" smtClean="0"/>
              <a:t>Photo by </a:t>
            </a:r>
            <a:r>
              <a:rPr lang="en-US" dirty="0" err="1" smtClean="0"/>
              <a:t>Balazs</a:t>
            </a:r>
            <a:r>
              <a:rPr lang="en-US" dirty="0" smtClean="0"/>
              <a:t> </a:t>
            </a:r>
            <a:r>
              <a:rPr lang="en-US" dirty="0" err="1" smtClean="0"/>
              <a:t>Buzas</a:t>
            </a:r>
            <a:endParaRPr lang="en-US" dirty="0"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0" name="Rectangle 4"/>
          <p:cNvSpPr>
            <a:spLocks noGrp="1" noChangeArrowheads="1"/>
          </p:cNvSpPr>
          <p:nvPr>
            <p:ph type="title"/>
          </p:nvPr>
        </p:nvSpPr>
        <p:spPr>
          <a:xfrm>
            <a:off x="0" y="0"/>
            <a:ext cx="9144000" cy="838200"/>
          </a:xfrm>
        </p:spPr>
        <p:txBody>
          <a:bodyPr/>
          <a:lstStyle/>
          <a:p>
            <a:pPr eaLnBrk="1" hangingPunct="1"/>
            <a:r>
              <a:rPr lang="en-US" smtClean="0"/>
              <a:t>Paille       </a:t>
            </a:r>
            <a:r>
              <a:rPr lang="en-US" sz="2400" smtClean="0"/>
              <a:t>Bronx Zoo, Photo par Ann Littlewood</a:t>
            </a:r>
          </a:p>
        </p:txBody>
      </p:sp>
      <p:pic>
        <p:nvPicPr>
          <p:cNvPr id="148482" name="Picture 6"/>
          <p:cNvPicPr>
            <a:picLocks noChangeAspect="1" noChangeArrowheads="1"/>
          </p:cNvPicPr>
          <p:nvPr/>
        </p:nvPicPr>
        <p:blipFill>
          <a:blip r:embed="rId2" cstate="email"/>
          <a:srcRect/>
          <a:stretch>
            <a:fillRect/>
          </a:stretch>
        </p:blipFill>
        <p:spPr bwMode="auto">
          <a:xfrm>
            <a:off x="609600" y="893763"/>
            <a:ext cx="7848600" cy="5886450"/>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ChangeArrowheads="1"/>
          </p:cNvSpPr>
          <p:nvPr>
            <p:ph type="title"/>
          </p:nvPr>
        </p:nvSpPr>
        <p:spPr>
          <a:xfrm>
            <a:off x="0" y="0"/>
            <a:ext cx="9144000" cy="914400"/>
          </a:xfrm>
        </p:spPr>
        <p:txBody>
          <a:bodyPr/>
          <a:lstStyle/>
          <a:p>
            <a:pPr eaLnBrk="1" hangingPunct="1"/>
            <a:r>
              <a:rPr lang="en-US" sz="4000" smtClean="0">
                <a:cs typeface="Times New Roman" pitchFamily="18" charset="0"/>
              </a:rPr>
              <a:t>Le papier déchiqueté </a:t>
            </a:r>
            <a:r>
              <a:rPr lang="en-US" sz="4000" smtClean="0">
                <a:latin typeface="Arial" pitchFamily="34" charset="0"/>
              </a:rPr>
              <a:t/>
            </a:r>
            <a:br>
              <a:rPr lang="en-US" sz="4000" smtClean="0">
                <a:latin typeface="Arial" pitchFamily="34" charset="0"/>
              </a:rPr>
            </a:br>
            <a:r>
              <a:rPr lang="en-US" sz="2000" smtClean="0">
                <a:cs typeface="Times New Roman" pitchFamily="18" charset="0"/>
              </a:rPr>
              <a:t>Calgary Zoo, Photo par Garth Irvine</a:t>
            </a:r>
          </a:p>
        </p:txBody>
      </p:sp>
      <p:pic>
        <p:nvPicPr>
          <p:cNvPr id="149506" name="Picture 6"/>
          <p:cNvPicPr>
            <a:picLocks noChangeAspect="1" noChangeArrowheads="1"/>
          </p:cNvPicPr>
          <p:nvPr/>
        </p:nvPicPr>
        <p:blipFill>
          <a:blip r:embed="rId2" cstate="email"/>
          <a:srcRect/>
          <a:stretch>
            <a:fillRect/>
          </a:stretch>
        </p:blipFill>
        <p:spPr bwMode="auto">
          <a:xfrm>
            <a:off x="609600" y="969963"/>
            <a:ext cx="7950200" cy="5964237"/>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8" name="Rectangle 4"/>
          <p:cNvSpPr>
            <a:spLocks noGrp="1" noChangeArrowheads="1"/>
          </p:cNvSpPr>
          <p:nvPr>
            <p:ph type="title"/>
          </p:nvPr>
        </p:nvSpPr>
        <p:spPr>
          <a:xfrm>
            <a:off x="457200" y="0"/>
            <a:ext cx="8229600" cy="990600"/>
          </a:xfrm>
        </p:spPr>
        <p:txBody>
          <a:bodyPr/>
          <a:lstStyle/>
          <a:p>
            <a:pPr eaLnBrk="1" hangingPunct="1"/>
            <a:r>
              <a:rPr lang="en-US" sz="4000" smtClean="0"/>
              <a:t>Arachides emballages comestibles </a:t>
            </a:r>
            <a:r>
              <a:rPr lang="en-US" sz="2000" smtClean="0"/>
              <a:t>Phoenix Zoo, Photo par Hilda Tresz</a:t>
            </a:r>
          </a:p>
        </p:txBody>
      </p:sp>
      <p:pic>
        <p:nvPicPr>
          <p:cNvPr id="150530" name="Picture 6"/>
          <p:cNvPicPr>
            <a:picLocks noChangeAspect="1" noChangeArrowheads="1"/>
          </p:cNvPicPr>
          <p:nvPr/>
        </p:nvPicPr>
        <p:blipFill>
          <a:blip r:embed="rId2" cstate="email"/>
          <a:srcRect/>
          <a:stretch>
            <a:fillRect/>
          </a:stretch>
        </p:blipFill>
        <p:spPr bwMode="auto">
          <a:xfrm>
            <a:off x="685800" y="1065213"/>
            <a:ext cx="7696200" cy="5773737"/>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Rectangle 4"/>
          <p:cNvSpPr>
            <a:spLocks noGrp="1" noChangeArrowheads="1"/>
          </p:cNvSpPr>
          <p:nvPr>
            <p:ph type="title"/>
          </p:nvPr>
        </p:nvSpPr>
        <p:spPr>
          <a:xfrm>
            <a:off x="0" y="381000"/>
            <a:ext cx="9144000" cy="914400"/>
          </a:xfrm>
        </p:spPr>
        <p:txBody>
          <a:bodyPr/>
          <a:lstStyle/>
          <a:p>
            <a:pPr eaLnBrk="1" hangingPunct="1"/>
            <a:r>
              <a:rPr lang="en-US" sz="4000" smtClean="0">
                <a:effectLst/>
                <a:latin typeface="Palatino-Roman" charset="0"/>
                <a:cs typeface="Times New Roman" pitchFamily="18" charset="0"/>
              </a:rPr>
              <a:t>Fueilles</a:t>
            </a:r>
            <a:r>
              <a:rPr lang="en-US" sz="2000" smtClean="0">
                <a:effectLst/>
                <a:latin typeface="Palatino-Roman" charset="0"/>
                <a:cs typeface="Times New Roman" pitchFamily="18" charset="0"/>
              </a:rPr>
              <a:t>         Phoenix Zoo, Photo par Hilda Tresz</a:t>
            </a:r>
            <a:br>
              <a:rPr lang="en-US" sz="2000" smtClean="0">
                <a:effectLst/>
                <a:latin typeface="Palatino-Roman" charset="0"/>
                <a:cs typeface="Times New Roman" pitchFamily="18" charset="0"/>
              </a:rPr>
            </a:br>
            <a:r>
              <a:rPr lang="en-US" sz="2800" smtClean="0">
                <a:cs typeface="Times New Roman" pitchFamily="18" charset="0"/>
              </a:rPr>
              <a:t/>
            </a:r>
            <a:br>
              <a:rPr lang="en-US" sz="2800" smtClean="0">
                <a:cs typeface="Times New Roman" pitchFamily="18" charset="0"/>
              </a:rPr>
            </a:br>
            <a:endParaRPr lang="en-US" sz="2800" smtClean="0">
              <a:cs typeface="Times New Roman" pitchFamily="18" charset="0"/>
            </a:endParaRPr>
          </a:p>
        </p:txBody>
      </p:sp>
      <p:pic>
        <p:nvPicPr>
          <p:cNvPr id="151554" name="Picture 6"/>
          <p:cNvPicPr>
            <a:picLocks noChangeAspect="1" noChangeArrowheads="1"/>
          </p:cNvPicPr>
          <p:nvPr/>
        </p:nvPicPr>
        <p:blipFill>
          <a:blip r:embed="rId2" cstate="email"/>
          <a:srcRect/>
          <a:stretch>
            <a:fillRect/>
          </a:stretch>
        </p:blipFill>
        <p:spPr bwMode="auto">
          <a:xfrm>
            <a:off x="609600" y="893763"/>
            <a:ext cx="8001000" cy="6000750"/>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20" name="Rectangle 4"/>
          <p:cNvSpPr>
            <a:spLocks noGrp="1" noChangeArrowheads="1"/>
          </p:cNvSpPr>
          <p:nvPr>
            <p:ph type="title"/>
          </p:nvPr>
        </p:nvSpPr>
        <p:spPr>
          <a:xfrm>
            <a:off x="457200" y="0"/>
            <a:ext cx="8229600" cy="914400"/>
          </a:xfrm>
        </p:spPr>
        <p:txBody>
          <a:bodyPr/>
          <a:lstStyle/>
          <a:p>
            <a:pPr eaLnBrk="1" hangingPunct="1"/>
            <a:r>
              <a:rPr lang="en-US" smtClean="0"/>
              <a:t>Annuaire téléphonique </a:t>
            </a:r>
            <a:br>
              <a:rPr lang="en-US" smtClean="0"/>
            </a:br>
            <a:r>
              <a:rPr lang="en-US" sz="2000" smtClean="0"/>
              <a:t>Phoenix Zoo, photo par Hilda Tresz</a:t>
            </a:r>
          </a:p>
        </p:txBody>
      </p:sp>
      <p:pic>
        <p:nvPicPr>
          <p:cNvPr id="152578" name="Picture 7"/>
          <p:cNvPicPr>
            <a:picLocks noChangeAspect="1" noChangeArrowheads="1"/>
          </p:cNvPicPr>
          <p:nvPr/>
        </p:nvPicPr>
        <p:blipFill>
          <a:blip r:embed="rId2" cstate="email"/>
          <a:srcRect/>
          <a:stretch>
            <a:fillRect/>
          </a:stretch>
        </p:blipFill>
        <p:spPr bwMode="auto">
          <a:xfrm>
            <a:off x="685800" y="1065213"/>
            <a:ext cx="7696200" cy="5773737"/>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8" name="Rectangle 4"/>
          <p:cNvSpPr>
            <a:spLocks noGrp="1" noChangeArrowheads="1"/>
          </p:cNvSpPr>
          <p:nvPr>
            <p:ph type="title"/>
          </p:nvPr>
        </p:nvSpPr>
        <p:spPr>
          <a:xfrm>
            <a:off x="457200" y="0"/>
            <a:ext cx="8229600" cy="838200"/>
          </a:xfrm>
        </p:spPr>
        <p:txBody>
          <a:bodyPr/>
          <a:lstStyle/>
          <a:p>
            <a:pPr eaLnBrk="1" hangingPunct="1"/>
            <a:r>
              <a:rPr lang="en-US" smtClean="0"/>
              <a:t>Vêtements        </a:t>
            </a:r>
            <a:r>
              <a:rPr lang="en-US" sz="1800" smtClean="0"/>
              <a:t>Phoenix Zoo, courtesy par Phoenix Zoo</a:t>
            </a:r>
            <a:r>
              <a:rPr lang="en-US" smtClean="0"/>
              <a:t> </a:t>
            </a:r>
          </a:p>
        </p:txBody>
      </p:sp>
      <p:pic>
        <p:nvPicPr>
          <p:cNvPr id="153602" name="Picture 6"/>
          <p:cNvPicPr>
            <a:picLocks noChangeAspect="1" noChangeArrowheads="1"/>
          </p:cNvPicPr>
          <p:nvPr/>
        </p:nvPicPr>
        <p:blipFill>
          <a:blip r:embed="rId2" cstate="email"/>
          <a:srcRect/>
          <a:stretch>
            <a:fillRect/>
          </a:stretch>
        </p:blipFill>
        <p:spPr bwMode="auto">
          <a:xfrm>
            <a:off x="533400" y="855663"/>
            <a:ext cx="8001000" cy="6002337"/>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4" name="Rectangle 4"/>
          <p:cNvSpPr>
            <a:spLocks noGrp="1" noChangeArrowheads="1"/>
          </p:cNvSpPr>
          <p:nvPr>
            <p:ph type="title"/>
          </p:nvPr>
        </p:nvSpPr>
        <p:spPr>
          <a:xfrm>
            <a:off x="0" y="0"/>
            <a:ext cx="9144000" cy="762000"/>
          </a:xfrm>
        </p:spPr>
        <p:txBody>
          <a:bodyPr/>
          <a:lstStyle/>
          <a:p>
            <a:pPr eaLnBrk="1" hangingPunct="1"/>
            <a:r>
              <a:rPr lang="en-US" smtClean="0"/>
              <a:t>Excelsior      </a:t>
            </a:r>
            <a:r>
              <a:rPr lang="en-US" sz="2400" smtClean="0"/>
              <a:t>Phoenix Zoo, photo par Christina Goulart</a:t>
            </a:r>
          </a:p>
        </p:txBody>
      </p:sp>
      <p:pic>
        <p:nvPicPr>
          <p:cNvPr id="154626" name="Picture 7"/>
          <p:cNvPicPr>
            <a:picLocks noChangeAspect="1" noChangeArrowheads="1"/>
          </p:cNvPicPr>
          <p:nvPr/>
        </p:nvPicPr>
        <p:blipFill>
          <a:blip r:embed="rId2" cstate="email"/>
          <a:srcRect/>
          <a:stretch>
            <a:fillRect/>
          </a:stretch>
        </p:blipFill>
        <p:spPr bwMode="auto">
          <a:xfrm>
            <a:off x="609600" y="893763"/>
            <a:ext cx="7924800" cy="5945187"/>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4" name="Rectangle 4"/>
          <p:cNvSpPr>
            <a:spLocks noGrp="1" noChangeArrowheads="1"/>
          </p:cNvSpPr>
          <p:nvPr>
            <p:ph type="title"/>
          </p:nvPr>
        </p:nvSpPr>
        <p:spPr>
          <a:xfrm>
            <a:off x="0" y="0"/>
            <a:ext cx="9144000" cy="762000"/>
          </a:xfrm>
        </p:spPr>
        <p:txBody>
          <a:bodyPr/>
          <a:lstStyle/>
          <a:p>
            <a:pPr eaLnBrk="1" hangingPunct="1">
              <a:defRPr/>
            </a:pPr>
            <a:r>
              <a:rPr lang="en-US" dirty="0" err="1" smtClean="0">
                <a:ea typeface="+mj-ea"/>
                <a:cs typeface="+mj-cs"/>
              </a:rPr>
              <a:t>Foins</a:t>
            </a:r>
            <a:r>
              <a:rPr lang="en-US" dirty="0" smtClean="0">
                <a:ea typeface="+mj-ea"/>
                <a:cs typeface="+mj-cs"/>
              </a:rPr>
              <a:t>      </a:t>
            </a:r>
            <a:r>
              <a:rPr lang="en-US" sz="2400" dirty="0" smtClean="0">
                <a:effectLst/>
                <a:latin typeface="Palatino-Roman" charset="0"/>
                <a:ea typeface="+mj-ea"/>
                <a:cs typeface="Times New Roman" pitchFamily="18" charset="0"/>
              </a:rPr>
              <a:t>Phoenix Zoo, Photo par Hilda </a:t>
            </a:r>
            <a:r>
              <a:rPr lang="en-US" sz="2400" dirty="0" err="1" smtClean="0">
                <a:effectLst/>
                <a:latin typeface="Palatino-Roman" charset="0"/>
                <a:ea typeface="+mj-ea"/>
                <a:cs typeface="Times New Roman" pitchFamily="18" charset="0"/>
              </a:rPr>
              <a:t>Tresz</a:t>
            </a:r>
            <a:endParaRPr lang="en-US" sz="2400" dirty="0" smtClean="0">
              <a:effectLst/>
              <a:latin typeface="Palatino-Roman" charset="0"/>
              <a:ea typeface="+mj-ea"/>
              <a:cs typeface="Times New Roman" pitchFamily="18" charset="0"/>
            </a:endParaRPr>
          </a:p>
        </p:txBody>
      </p:sp>
      <p:pic>
        <p:nvPicPr>
          <p:cNvPr id="155650" name="Picture 6"/>
          <p:cNvPicPr>
            <a:picLocks noChangeAspect="1" noChangeArrowheads="1"/>
          </p:cNvPicPr>
          <p:nvPr/>
        </p:nvPicPr>
        <p:blipFill>
          <a:blip r:embed="rId2" cstate="email"/>
          <a:srcRect/>
          <a:stretch>
            <a:fillRect/>
          </a:stretch>
        </p:blipFill>
        <p:spPr bwMode="auto">
          <a:xfrm>
            <a:off x="685800" y="914400"/>
            <a:ext cx="7772400" cy="5830888"/>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2" name="Rectangle 4"/>
          <p:cNvSpPr>
            <a:spLocks noGrp="1" noChangeArrowheads="1"/>
          </p:cNvSpPr>
          <p:nvPr>
            <p:ph type="title"/>
          </p:nvPr>
        </p:nvSpPr>
        <p:spPr/>
        <p:txBody>
          <a:bodyPr/>
          <a:lstStyle/>
          <a:p>
            <a:pPr eaLnBrk="1" hangingPunct="1"/>
            <a:r>
              <a:rPr lang="en-US" smtClean="0"/>
              <a:t>Paître       </a:t>
            </a:r>
            <a:r>
              <a:rPr lang="en-US" sz="1800" smtClean="0"/>
              <a:t>Phoenix Zoo, Photo par Christina Goulart et Jim Hughes</a:t>
            </a:r>
          </a:p>
        </p:txBody>
      </p:sp>
      <p:pic>
        <p:nvPicPr>
          <p:cNvPr id="156674" name="Picture 6" descr="Lighten 4"/>
          <p:cNvPicPr>
            <a:picLocks noGrp="1" noChangeAspect="1" noChangeArrowheads="1"/>
          </p:cNvPicPr>
          <p:nvPr>
            <p:ph sz="half" idx="2"/>
          </p:nvPr>
        </p:nvPicPr>
        <p:blipFill>
          <a:blip r:embed="rId2" cstate="email"/>
          <a:srcRect/>
          <a:stretch>
            <a:fillRect/>
          </a:stretch>
        </p:blipFill>
        <p:spPr>
          <a:xfrm>
            <a:off x="4114800" y="2351088"/>
            <a:ext cx="4800600" cy="3600450"/>
          </a:xfrm>
          <a:noFill/>
        </p:spPr>
      </p:pic>
      <p:pic>
        <p:nvPicPr>
          <p:cNvPr id="156675" name="Picture 8"/>
          <p:cNvPicPr>
            <a:picLocks noChangeAspect="1" noChangeArrowheads="1"/>
          </p:cNvPicPr>
          <p:nvPr/>
        </p:nvPicPr>
        <p:blipFill>
          <a:blip r:embed="rId3" cstate="email"/>
          <a:srcRect/>
          <a:stretch>
            <a:fillRect/>
          </a:stretch>
        </p:blipFill>
        <p:spPr bwMode="auto">
          <a:xfrm>
            <a:off x="228600" y="1676400"/>
            <a:ext cx="3733800" cy="2800350"/>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Grp="1" noChangeArrowheads="1"/>
          </p:cNvSpPr>
          <p:nvPr>
            <p:ph type="title"/>
          </p:nvPr>
        </p:nvSpPr>
        <p:spPr>
          <a:xfrm>
            <a:off x="0" y="76200"/>
            <a:ext cx="9144000" cy="685800"/>
          </a:xfrm>
        </p:spPr>
        <p:txBody>
          <a:bodyPr/>
          <a:lstStyle/>
          <a:p>
            <a:pPr eaLnBrk="1" hangingPunct="1"/>
            <a:r>
              <a:rPr lang="en-US" sz="4000" smtClean="0"/>
              <a:t>Pailles        </a:t>
            </a:r>
            <a:r>
              <a:rPr lang="en-US" sz="2000" smtClean="0"/>
              <a:t>Dublin Zoo, Photo par Gerry Creighton</a:t>
            </a:r>
          </a:p>
        </p:txBody>
      </p:sp>
      <p:pic>
        <p:nvPicPr>
          <p:cNvPr id="157698" name="Picture 6"/>
          <p:cNvPicPr>
            <a:picLocks noChangeAspect="1" noChangeArrowheads="1"/>
          </p:cNvPicPr>
          <p:nvPr/>
        </p:nvPicPr>
        <p:blipFill>
          <a:blip r:embed="rId2" cstate="email"/>
          <a:srcRect/>
          <a:stretch>
            <a:fillRect/>
          </a:stretch>
        </p:blipFill>
        <p:spPr bwMode="auto">
          <a:xfrm>
            <a:off x="609600" y="893763"/>
            <a:ext cx="7924800" cy="5945187"/>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type="body" idx="1"/>
          </p:nvPr>
        </p:nvSpPr>
        <p:spPr>
          <a:xfrm>
            <a:off x="457200" y="381000"/>
            <a:ext cx="8229600" cy="6126163"/>
          </a:xfrm>
        </p:spPr>
        <p:txBody>
          <a:bodyPr/>
          <a:lstStyle/>
          <a:p>
            <a:pPr marL="0" indent="0" eaLnBrk="1" hangingPunct="1">
              <a:buClr>
                <a:srgbClr val="0066FF"/>
              </a:buClr>
              <a:buFont typeface="Wingdings" pitchFamily="2" charset="2"/>
              <a:buNone/>
            </a:pPr>
            <a:r>
              <a:rPr lang="fr-FR" sz="4800" smtClean="0"/>
              <a:t>À la suite de logement inadéquat et le manque de stimuli mentaux, les animaux peuvent développer des maladies </a:t>
            </a:r>
            <a:r>
              <a:rPr lang="fr-FR" sz="4800" smtClean="0">
                <a:solidFill>
                  <a:srgbClr val="FFFF66"/>
                </a:solidFill>
              </a:rPr>
              <a:t>physiques ou psychologiques, les changements de comportement et les comportements anormaux. </a:t>
            </a:r>
          </a:p>
          <a:p>
            <a:pPr marL="0" indent="0" eaLnBrk="1" hangingPunct="1">
              <a:buFont typeface="Wingdings" pitchFamily="2" charset="2"/>
              <a:buNone/>
            </a:pPr>
            <a:endParaRPr lang="en-US" sz="5400" smtClean="0">
              <a:solidFill>
                <a:srgbClr val="FFFF66"/>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0" y="76200"/>
            <a:ext cx="9144000" cy="685800"/>
          </a:xfrm>
        </p:spPr>
        <p:txBody>
          <a:bodyPr/>
          <a:lstStyle/>
          <a:p>
            <a:pPr eaLnBrk="1" hangingPunct="1">
              <a:defRPr/>
            </a:pPr>
            <a:r>
              <a:rPr lang="en-US" sz="4000" dirty="0" err="1">
                <a:ea typeface="ＭＳ Ｐゴシック" charset="0"/>
                <a:cs typeface="ＭＳ Ｐゴシック" charset="0"/>
              </a:rPr>
              <a:t>Foins</a:t>
            </a:r>
            <a:r>
              <a:rPr lang="en-US" sz="4000" dirty="0">
                <a:ea typeface="ＭＳ Ｐゴシック" charset="0"/>
                <a:cs typeface="ＭＳ Ｐゴシック" charset="0"/>
              </a:rPr>
              <a:t>        </a:t>
            </a:r>
            <a:r>
              <a:rPr lang="en-US" sz="2000" dirty="0">
                <a:ea typeface="ＭＳ Ｐゴシック" charset="0"/>
                <a:cs typeface="ＭＳ Ｐゴシック" charset="0"/>
              </a:rPr>
              <a:t> (Avec la permission de Smithsonian </a:t>
            </a:r>
            <a:r>
              <a:rPr lang="en-US" altLang="ja-JP" sz="2000" dirty="0">
                <a:ea typeface="ＭＳ Ｐゴシック" charset="0"/>
                <a:cs typeface="ＭＳ Ｐゴシック" charset="0"/>
              </a:rPr>
              <a:t>National Zoo)</a:t>
            </a:r>
            <a:endParaRPr lang="en-US" sz="2000" dirty="0">
              <a:ea typeface="ＭＳ Ｐゴシック" charset="0"/>
              <a:cs typeface="ＭＳ Ｐゴシック" charset="0"/>
            </a:endParaRPr>
          </a:p>
        </p:txBody>
      </p:sp>
      <p:pic>
        <p:nvPicPr>
          <p:cNvPr id="158722" name="Picture 4"/>
          <p:cNvPicPr>
            <a:picLocks noChangeAspect="1" noChangeArrowheads="1"/>
          </p:cNvPicPr>
          <p:nvPr/>
        </p:nvPicPr>
        <p:blipFill>
          <a:blip r:embed="rId2" cstate="email"/>
          <a:srcRect/>
          <a:stretch>
            <a:fillRect/>
          </a:stretch>
        </p:blipFill>
        <p:spPr bwMode="auto">
          <a:xfrm>
            <a:off x="152400" y="909638"/>
            <a:ext cx="8839200" cy="5911850"/>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2" name="Rectangle 4"/>
          <p:cNvSpPr>
            <a:spLocks noGrp="1" noChangeArrowheads="1"/>
          </p:cNvSpPr>
          <p:nvPr>
            <p:ph type="title"/>
          </p:nvPr>
        </p:nvSpPr>
        <p:spPr>
          <a:xfrm>
            <a:off x="0" y="0"/>
            <a:ext cx="9144000" cy="838200"/>
          </a:xfrm>
        </p:spPr>
        <p:txBody>
          <a:bodyPr/>
          <a:lstStyle/>
          <a:p>
            <a:pPr eaLnBrk="1" hangingPunct="1"/>
            <a:r>
              <a:rPr lang="en-US" smtClean="0"/>
              <a:t>Le papier déchiqueté </a:t>
            </a:r>
            <a:br>
              <a:rPr lang="en-US" smtClean="0"/>
            </a:br>
            <a:r>
              <a:rPr lang="en-US" sz="2000" smtClean="0"/>
              <a:t>Phoenix Zoo, Photo par Amanda Knight</a:t>
            </a:r>
          </a:p>
        </p:txBody>
      </p:sp>
      <p:pic>
        <p:nvPicPr>
          <p:cNvPr id="159746" name="Picture 6"/>
          <p:cNvPicPr>
            <a:picLocks noChangeAspect="1" noChangeArrowheads="1"/>
          </p:cNvPicPr>
          <p:nvPr/>
        </p:nvPicPr>
        <p:blipFill>
          <a:blip r:embed="rId2" cstate="email"/>
          <a:srcRect/>
          <a:stretch>
            <a:fillRect/>
          </a:stretch>
        </p:blipFill>
        <p:spPr bwMode="auto">
          <a:xfrm>
            <a:off x="609600" y="969963"/>
            <a:ext cx="7848600" cy="5888037"/>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5" name="Rectangle 5"/>
          <p:cNvSpPr>
            <a:spLocks noGrp="1" noChangeArrowheads="1"/>
          </p:cNvSpPr>
          <p:nvPr>
            <p:ph type="title"/>
          </p:nvPr>
        </p:nvSpPr>
        <p:spPr>
          <a:xfrm>
            <a:off x="0" y="0"/>
            <a:ext cx="9144000" cy="685800"/>
          </a:xfrm>
        </p:spPr>
        <p:txBody>
          <a:bodyPr/>
          <a:lstStyle/>
          <a:p>
            <a:pPr eaLnBrk="1" hangingPunct="1"/>
            <a:r>
              <a:rPr lang="en-US" sz="4000" smtClean="0"/>
              <a:t>Paille           </a:t>
            </a:r>
            <a:r>
              <a:rPr lang="en-US" sz="1800" smtClean="0"/>
              <a:t>Franklin Park Zoo, Photo par Ann Littlewood</a:t>
            </a:r>
          </a:p>
        </p:txBody>
      </p:sp>
      <p:pic>
        <p:nvPicPr>
          <p:cNvPr id="160770" name="Picture 4" descr="Ann Littlewood, Franklin Park Zoo 2"/>
          <p:cNvPicPr>
            <a:picLocks noGrp="1" noChangeAspect="1" noChangeArrowheads="1"/>
          </p:cNvPicPr>
          <p:nvPr>
            <p:ph idx="1"/>
          </p:nvPr>
        </p:nvPicPr>
        <p:blipFill>
          <a:blip r:embed="rId2" cstate="email"/>
          <a:srcRect/>
          <a:stretch>
            <a:fillRect/>
          </a:stretch>
        </p:blipFill>
        <p:spPr>
          <a:xfrm>
            <a:off x="381000" y="722313"/>
            <a:ext cx="8229600" cy="6173787"/>
          </a:xfrm>
          <a:noFill/>
        </p:spPr>
      </p:pic>
    </p:spTree>
  </p:cSld>
  <p:clrMapOvr>
    <a:masterClrMapping/>
  </p:clrMapOvr>
  <p:transition advClick="0" advTm="400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8" name="Rectangle 8"/>
          <p:cNvSpPr>
            <a:spLocks noGrp="1" noChangeArrowheads="1"/>
          </p:cNvSpPr>
          <p:nvPr>
            <p:ph type="title"/>
          </p:nvPr>
        </p:nvSpPr>
        <p:spPr>
          <a:xfrm>
            <a:off x="0" y="0"/>
            <a:ext cx="9144000" cy="609600"/>
          </a:xfrm>
        </p:spPr>
        <p:txBody>
          <a:bodyPr/>
          <a:lstStyle/>
          <a:p>
            <a:pPr eaLnBrk="1" hangingPunct="1"/>
            <a:r>
              <a:rPr lang="en-US" sz="4000" smtClean="0">
                <a:cs typeface="Times New Roman" pitchFamily="18" charset="0"/>
              </a:rPr>
              <a:t>Sable          </a:t>
            </a:r>
            <a:r>
              <a:rPr lang="en-US" sz="2000" smtClean="0">
                <a:cs typeface="Times New Roman" pitchFamily="18" charset="0"/>
              </a:rPr>
              <a:t>Zoo Dortmund</a:t>
            </a:r>
            <a:r>
              <a:rPr lang="en-US" sz="4000" smtClean="0">
                <a:cs typeface="Times New Roman" pitchFamily="18" charset="0"/>
              </a:rPr>
              <a:t>, </a:t>
            </a:r>
            <a:r>
              <a:rPr lang="en-US" sz="2000" smtClean="0">
                <a:cs typeface="Times New Roman" pitchFamily="18" charset="0"/>
              </a:rPr>
              <a:t>Photo par Volker Gatz</a:t>
            </a:r>
          </a:p>
        </p:txBody>
      </p:sp>
      <p:sp>
        <p:nvSpPr>
          <p:cNvPr id="161794" name="AutoShape 5" descr="9C95902E2C5C4C09832FC7FB4E2AE7E5@VolkerPC"/>
          <p:cNvSpPr>
            <a:spLocks noChangeAspect="1" noChangeArrowheads="1"/>
          </p:cNvSpPr>
          <p:nvPr/>
        </p:nvSpPr>
        <p:spPr bwMode="auto">
          <a:xfrm>
            <a:off x="155575" y="46038"/>
            <a:ext cx="2047875" cy="1457325"/>
          </a:xfrm>
          <a:prstGeom prst="rect">
            <a:avLst/>
          </a:prstGeom>
          <a:noFill/>
          <a:ln w="9525">
            <a:noFill/>
            <a:miter lim="800000"/>
            <a:headEnd/>
            <a:tailEnd/>
          </a:ln>
        </p:spPr>
        <p:txBody>
          <a:bodyPr/>
          <a:lstStyle/>
          <a:p>
            <a:endParaRPr lang="fr-FR"/>
          </a:p>
        </p:txBody>
      </p:sp>
      <p:sp>
        <p:nvSpPr>
          <p:cNvPr id="161795" name="AutoShape 7" descr="9C95902E2C5C4C09832FC7FB4E2AE7E5@VolkerPC"/>
          <p:cNvSpPr>
            <a:spLocks noChangeAspect="1" noChangeArrowheads="1"/>
          </p:cNvSpPr>
          <p:nvPr/>
        </p:nvSpPr>
        <p:spPr bwMode="auto">
          <a:xfrm>
            <a:off x="155575" y="46038"/>
            <a:ext cx="2047875" cy="1457325"/>
          </a:xfrm>
          <a:prstGeom prst="rect">
            <a:avLst/>
          </a:prstGeom>
          <a:noFill/>
          <a:ln w="9525">
            <a:noFill/>
            <a:miter lim="800000"/>
            <a:headEnd/>
            <a:tailEnd/>
          </a:ln>
        </p:spPr>
        <p:txBody>
          <a:bodyPr/>
          <a:lstStyle/>
          <a:p>
            <a:endParaRPr lang="fr-FR"/>
          </a:p>
        </p:txBody>
      </p:sp>
      <p:pic>
        <p:nvPicPr>
          <p:cNvPr id="161796" name="Picture 10"/>
          <p:cNvPicPr>
            <a:picLocks noChangeAspect="1" noChangeArrowheads="1"/>
          </p:cNvPicPr>
          <p:nvPr/>
        </p:nvPicPr>
        <p:blipFill>
          <a:blip r:embed="rId2" cstate="email"/>
          <a:srcRect/>
          <a:stretch>
            <a:fillRect/>
          </a:stretch>
        </p:blipFill>
        <p:spPr bwMode="auto">
          <a:xfrm>
            <a:off x="228600" y="658813"/>
            <a:ext cx="8763000" cy="6253162"/>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6" name="Rectangle 4"/>
          <p:cNvSpPr>
            <a:spLocks noGrp="1" noChangeArrowheads="1"/>
          </p:cNvSpPr>
          <p:nvPr>
            <p:ph type="title"/>
          </p:nvPr>
        </p:nvSpPr>
        <p:spPr>
          <a:xfrm>
            <a:off x="0" y="0"/>
            <a:ext cx="9144000" cy="914400"/>
          </a:xfrm>
        </p:spPr>
        <p:txBody>
          <a:bodyPr/>
          <a:lstStyle/>
          <a:p>
            <a:pPr eaLnBrk="1" hangingPunct="1"/>
            <a:r>
              <a:rPr lang="en-US" smtClean="0"/>
              <a:t>Foins      </a:t>
            </a:r>
            <a:r>
              <a:rPr lang="en-US" sz="2400" smtClean="0"/>
              <a:t>(Avec la permission de Smithsonian</a:t>
            </a:r>
            <a:r>
              <a:rPr lang="ja-JP" altLang="en-US" sz="2400" smtClean="0"/>
              <a:t>’</a:t>
            </a:r>
            <a:r>
              <a:rPr lang="en-US" altLang="ja-JP" sz="2400" smtClean="0"/>
              <a:t>s National Zoo)</a:t>
            </a:r>
            <a:r>
              <a:rPr lang="en-US" altLang="ja-JP" smtClean="0"/>
              <a:t> </a:t>
            </a:r>
            <a:endParaRPr lang="en-US" smtClean="0"/>
          </a:p>
        </p:txBody>
      </p:sp>
      <p:pic>
        <p:nvPicPr>
          <p:cNvPr id="162818" name="Picture 6"/>
          <p:cNvPicPr>
            <a:picLocks noChangeAspect="1" noChangeArrowheads="1"/>
          </p:cNvPicPr>
          <p:nvPr/>
        </p:nvPicPr>
        <p:blipFill>
          <a:blip r:embed="rId2" cstate="email"/>
          <a:srcRect/>
          <a:stretch>
            <a:fillRect/>
          </a:stretch>
        </p:blipFill>
        <p:spPr bwMode="auto">
          <a:xfrm>
            <a:off x="228600" y="923925"/>
            <a:ext cx="8915400" cy="5934075"/>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0"/>
            <a:ext cx="8229600" cy="1143000"/>
          </a:xfrm>
        </p:spPr>
        <p:txBody>
          <a:bodyPr/>
          <a:lstStyle/>
          <a:p>
            <a:pPr eaLnBrk="1" hangingPunct="1"/>
            <a:r>
              <a:rPr lang="en-US" sz="4000" smtClean="0"/>
              <a:t>Excelsior</a:t>
            </a:r>
            <a:r>
              <a:rPr lang="en-US" sz="2000" smtClean="0"/>
              <a:t>        </a:t>
            </a:r>
            <a:br>
              <a:rPr lang="en-US" sz="2000" smtClean="0"/>
            </a:br>
            <a:r>
              <a:rPr lang="en-US" sz="1200" smtClean="0"/>
              <a:t>Monkey World, Photo par   http://www.flickr.com/photos/80625872@N00/21361795</a:t>
            </a:r>
          </a:p>
        </p:txBody>
      </p:sp>
      <p:pic>
        <p:nvPicPr>
          <p:cNvPr id="163842" name="Picture 5" descr="21361795_1e5bfa2b39"/>
          <p:cNvPicPr>
            <a:picLocks noChangeAspect="1" noChangeArrowheads="1"/>
          </p:cNvPicPr>
          <p:nvPr/>
        </p:nvPicPr>
        <p:blipFill>
          <a:blip r:embed="rId2" cstate="email"/>
          <a:srcRect/>
          <a:stretch>
            <a:fillRect/>
          </a:stretch>
        </p:blipFill>
        <p:spPr bwMode="auto">
          <a:xfrm>
            <a:off x="533400" y="1193800"/>
            <a:ext cx="8001000" cy="5489575"/>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2" name="Rectangle 4"/>
          <p:cNvSpPr>
            <a:spLocks noGrp="1" noChangeArrowheads="1"/>
          </p:cNvSpPr>
          <p:nvPr>
            <p:ph type="title"/>
          </p:nvPr>
        </p:nvSpPr>
        <p:spPr>
          <a:xfrm>
            <a:off x="0" y="0"/>
            <a:ext cx="8991600" cy="990600"/>
          </a:xfrm>
        </p:spPr>
        <p:txBody>
          <a:bodyPr/>
          <a:lstStyle/>
          <a:p>
            <a:pPr eaLnBrk="1" hangingPunct="1"/>
            <a:r>
              <a:rPr lang="en-US" smtClean="0"/>
              <a:t>Les feuilles sèches </a:t>
            </a:r>
            <a:br>
              <a:rPr lang="en-US" smtClean="0"/>
            </a:br>
            <a:r>
              <a:rPr lang="en-US" sz="2400" smtClean="0"/>
              <a:t>(Avec la permission de Smithsonian</a:t>
            </a:r>
            <a:r>
              <a:rPr lang="ja-JP" altLang="en-US" sz="2400" smtClean="0"/>
              <a:t>’</a:t>
            </a:r>
            <a:r>
              <a:rPr lang="en-US" altLang="ja-JP" sz="2400" smtClean="0"/>
              <a:t>s National Zoo) </a:t>
            </a:r>
            <a:endParaRPr lang="en-US" smtClean="0"/>
          </a:p>
        </p:txBody>
      </p:sp>
      <p:pic>
        <p:nvPicPr>
          <p:cNvPr id="164866" name="Picture 6"/>
          <p:cNvPicPr>
            <a:picLocks noChangeAspect="1" noChangeArrowheads="1"/>
          </p:cNvPicPr>
          <p:nvPr/>
        </p:nvPicPr>
        <p:blipFill>
          <a:blip r:embed="rId2" cstate="email"/>
          <a:srcRect/>
          <a:stretch>
            <a:fillRect/>
          </a:stretch>
        </p:blipFill>
        <p:spPr bwMode="auto">
          <a:xfrm>
            <a:off x="76200" y="1066800"/>
            <a:ext cx="8991600" cy="5984875"/>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2" name="Rectangle 4"/>
          <p:cNvSpPr>
            <a:spLocks noGrp="1" noChangeArrowheads="1"/>
          </p:cNvSpPr>
          <p:nvPr>
            <p:ph type="title"/>
          </p:nvPr>
        </p:nvSpPr>
        <p:spPr>
          <a:xfrm>
            <a:off x="0" y="0"/>
            <a:ext cx="9144000" cy="838200"/>
          </a:xfrm>
        </p:spPr>
        <p:txBody>
          <a:bodyPr/>
          <a:lstStyle/>
          <a:p>
            <a:pPr eaLnBrk="1" hangingPunct="1"/>
            <a:r>
              <a:rPr lang="en-US" smtClean="0"/>
              <a:t>Paître     </a:t>
            </a:r>
            <a:r>
              <a:rPr lang="en-US" sz="2400" smtClean="0"/>
              <a:t>(Avec la permission de Smithsonian</a:t>
            </a:r>
            <a:r>
              <a:rPr lang="ja-JP" altLang="en-US" sz="2400" smtClean="0"/>
              <a:t>’</a:t>
            </a:r>
            <a:r>
              <a:rPr lang="en-US" altLang="ja-JP" sz="2400" smtClean="0"/>
              <a:t>s National Zoo)</a:t>
            </a:r>
            <a:endParaRPr lang="en-US" sz="2400" smtClean="0"/>
          </a:p>
        </p:txBody>
      </p:sp>
      <p:pic>
        <p:nvPicPr>
          <p:cNvPr id="165890" name="Picture 6"/>
          <p:cNvPicPr>
            <a:picLocks noChangeAspect="1" noChangeArrowheads="1"/>
          </p:cNvPicPr>
          <p:nvPr/>
        </p:nvPicPr>
        <p:blipFill>
          <a:blip r:embed="rId2" cstate="email"/>
          <a:srcRect/>
          <a:stretch>
            <a:fillRect/>
          </a:stretch>
        </p:blipFill>
        <p:spPr bwMode="auto">
          <a:xfrm>
            <a:off x="228600" y="969963"/>
            <a:ext cx="8763000" cy="5843587"/>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Rectangle 4"/>
          <p:cNvSpPr>
            <a:spLocks noGrp="1" noChangeArrowheads="1"/>
          </p:cNvSpPr>
          <p:nvPr>
            <p:ph type="title"/>
          </p:nvPr>
        </p:nvSpPr>
        <p:spPr>
          <a:xfrm>
            <a:off x="0" y="152400"/>
            <a:ext cx="9144000" cy="762000"/>
          </a:xfrm>
        </p:spPr>
        <p:txBody>
          <a:bodyPr/>
          <a:lstStyle/>
          <a:p>
            <a:pPr eaLnBrk="1" hangingPunct="1"/>
            <a:r>
              <a:rPr lang="en-US" smtClean="0"/>
              <a:t>Paille     </a:t>
            </a:r>
            <a:r>
              <a:rPr lang="en-US" sz="2400" smtClean="0"/>
              <a:t>Franklin Park Zoo, Photo par Ann Littlewood</a:t>
            </a:r>
            <a:r>
              <a:rPr lang="en-US" smtClean="0"/>
              <a:t> </a:t>
            </a:r>
          </a:p>
        </p:txBody>
      </p:sp>
      <p:pic>
        <p:nvPicPr>
          <p:cNvPr id="166914" name="Picture 6"/>
          <p:cNvPicPr>
            <a:picLocks noChangeAspect="1" noChangeArrowheads="1"/>
          </p:cNvPicPr>
          <p:nvPr/>
        </p:nvPicPr>
        <p:blipFill>
          <a:blip r:embed="rId2" cstate="email"/>
          <a:srcRect/>
          <a:stretch>
            <a:fillRect/>
          </a:stretch>
        </p:blipFill>
        <p:spPr bwMode="auto">
          <a:xfrm>
            <a:off x="381000" y="985838"/>
            <a:ext cx="8305800" cy="5813425"/>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Rectangle 4"/>
          <p:cNvSpPr>
            <a:spLocks noGrp="1" noChangeArrowheads="1"/>
          </p:cNvSpPr>
          <p:nvPr>
            <p:ph type="title"/>
          </p:nvPr>
        </p:nvSpPr>
        <p:spPr>
          <a:xfrm>
            <a:off x="0" y="0"/>
            <a:ext cx="9144000" cy="914400"/>
          </a:xfrm>
        </p:spPr>
        <p:txBody>
          <a:bodyPr/>
          <a:lstStyle/>
          <a:p>
            <a:pPr eaLnBrk="1" hangingPunct="1"/>
            <a:r>
              <a:rPr lang="en-US" smtClean="0"/>
              <a:t>Terre     </a:t>
            </a:r>
            <a:r>
              <a:rPr lang="en-US" sz="2400" smtClean="0"/>
              <a:t>(Avec la permission de Smithsonian</a:t>
            </a:r>
            <a:r>
              <a:rPr lang="ja-JP" altLang="en-US" sz="2400" smtClean="0"/>
              <a:t>’</a:t>
            </a:r>
            <a:r>
              <a:rPr lang="en-US" altLang="ja-JP" sz="2400" smtClean="0"/>
              <a:t>s National Zoo)</a:t>
            </a:r>
            <a:endParaRPr lang="en-US" sz="2400" smtClean="0"/>
          </a:p>
        </p:txBody>
      </p:sp>
      <p:pic>
        <p:nvPicPr>
          <p:cNvPr id="167938" name="Picture 6"/>
          <p:cNvPicPr>
            <a:picLocks noChangeAspect="1" noChangeArrowheads="1"/>
          </p:cNvPicPr>
          <p:nvPr/>
        </p:nvPicPr>
        <p:blipFill>
          <a:blip r:embed="rId2" cstate="email"/>
          <a:srcRect/>
          <a:stretch>
            <a:fillRect/>
          </a:stretch>
        </p:blipFill>
        <p:spPr bwMode="auto">
          <a:xfrm>
            <a:off x="76200" y="873125"/>
            <a:ext cx="8991600" cy="5984875"/>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theme/theme1.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Maple</Template>
  <TotalTime>6728</TotalTime>
  <Words>2656</Words>
  <Application>Microsoft Office PowerPoint</Application>
  <PresentationFormat>On-screen Show (4:3)</PresentationFormat>
  <Paragraphs>355</Paragraphs>
  <Slides>106</Slides>
  <Notes>44</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106</vt:i4>
      </vt:variant>
    </vt:vector>
  </HeadingPairs>
  <TitlesOfParts>
    <vt:vector size="108" baseType="lpstr">
      <vt:lpstr>Maple</vt:lpstr>
      <vt:lpstr>Photo Editor Photo</vt:lpstr>
      <vt:lpstr>Manque d'utilisation  substrat dans les zoos</vt:lpstr>
      <vt:lpstr>Quel est le but de cette présentation?</vt:lpstr>
      <vt:lpstr>Pour plus de 2000 ans les zoos ont detenu des animaux en captivité encore moins dans une certaine mesure l'image d'aujourd'hui pourrait être la même qur celle de 1870 et 1906s.</vt:lpstr>
      <vt:lpstr>1957-58</vt:lpstr>
      <vt:lpstr>Aujourd’hui </vt:lpstr>
      <vt:lpstr>Slide 6</vt:lpstr>
      <vt:lpstr>Slide 7</vt:lpstr>
      <vt:lpstr>Slide 8</vt:lpstr>
      <vt:lpstr>Slide 9</vt:lpstr>
      <vt:lpstr>Troubles de l’Alimentation</vt:lpstr>
      <vt:lpstr>Pacing</vt:lpstr>
      <vt:lpstr>Oscillation</vt:lpstr>
      <vt:lpstr>Auto-mutilation</vt:lpstr>
      <vt:lpstr>Indifférence </vt:lpstr>
      <vt:lpstr>Extreme Toilettage C’est une addiction aux soins et l'attention de la surface du corps</vt:lpstr>
      <vt:lpstr> Hypothermie     Une maladie potentiellement mortelle, se produit lorsque la température du corps tombe en dessous de 95 ° F (35 ° C).   </vt:lpstr>
      <vt:lpstr> Hyperthermie</vt:lpstr>
      <vt:lpstr> Fourbure et d'autres problèmes de pieds </vt:lpstr>
      <vt:lpstr>La peau sèche, les escarres, les callosités et la croissance du sinus</vt:lpstr>
      <vt:lpstr>L'arthrite, le visage et les problèmes des hanches et l'enflure des articulations!!!!!!</vt:lpstr>
      <vt:lpstr>L'effet magique des substrats!</vt:lpstr>
      <vt:lpstr>Slide 22</vt:lpstr>
      <vt:lpstr>Augmentation de l’Activité</vt:lpstr>
      <vt:lpstr>Prolongation du temps de fouille de nourriture</vt:lpstr>
      <vt:lpstr>L’amélioration de  la consomation alimentaire (articles moins désirables sont consommées à nouveau) </vt:lpstr>
      <vt:lpstr>Manipulation, locomotion  et contact social accrues [Tripp, 1985]</vt:lpstr>
      <vt:lpstr>Slide 27</vt:lpstr>
      <vt:lpstr>Diminution de Comportements Autogérés (l’auto toilettage , le jeu isolé, et la masturbation) [Tripp, 1985]</vt:lpstr>
      <vt:lpstr>Encourager nidification</vt:lpstr>
      <vt:lpstr>Succès de la Reproduction Encouragé</vt:lpstr>
      <vt:lpstr>Les Oeufs Pondus Induites [Hughes, 1976]</vt:lpstr>
      <vt:lpstr>Slide 32</vt:lpstr>
      <vt:lpstr>Le stress réduit par l'ajout des  routes d'évacuation et des cachettes</vt:lpstr>
      <vt:lpstr>L’Amélioration des Habitudes  de Dormir/Préventions Usure Défense</vt:lpstr>
      <vt:lpstr>Des Jouets matériaux</vt:lpstr>
      <vt:lpstr>Esthétique/Expositions Naturalistes</vt:lpstr>
      <vt:lpstr>L’Enrichissement Keeper- Nettoyage est trop facile, n’importe qui peut le faire!</vt:lpstr>
      <vt:lpstr>Liste des Substrats</vt:lpstr>
      <vt:lpstr>Je sais (Je sais!) vous  avez vos préoccupations!</vt:lpstr>
      <vt:lpstr>Maintien de la propreté  et problème du drainage?! Créer des plancher naturels</vt:lpstr>
      <vt:lpstr>Maintien de la propreté et problème de drainage Bac à Sable à l’Accouchement</vt:lpstr>
      <vt:lpstr> Solutions pour les problèmes  de drain Anneaux de piscine </vt:lpstr>
      <vt:lpstr>  Solutions pour les problèmes de drain Frontières de Grumes </vt:lpstr>
      <vt:lpstr>Prévenir l'ingestion de substrat  Baignoires et Tapis en Caoutchouc</vt:lpstr>
      <vt:lpstr>Inutiles aux animaux arboricoles,  ils ne viendront pas vers le sol.               </vt:lpstr>
      <vt:lpstr>Etes-vous toujours sûr?</vt:lpstr>
      <vt:lpstr>Allergies</vt:lpstr>
      <vt:lpstr>Lutte contre les Parasites</vt:lpstr>
      <vt:lpstr>Qui a le temps pour  le nettoyage supplémentaire?</vt:lpstr>
      <vt:lpstr>Conclusion</vt:lpstr>
      <vt:lpstr>Slide 51</vt:lpstr>
      <vt:lpstr>Le papier déchiqueté/foins  Doha Zoo, Photo par Hilda Tresz </vt:lpstr>
      <vt:lpstr>Paillis      Zoo Dortmund, Photo par Volker Gatz</vt:lpstr>
      <vt:lpstr>Copeaux de pin Zoo Dortmund, Photo par Volker Gatz</vt:lpstr>
      <vt:lpstr>Feuilles   Phoenix Zoo, Photo par Hilda Tresz  </vt:lpstr>
      <vt:lpstr>Foins/Herbe   Phoenix Zoo Photo par Laura Love</vt:lpstr>
      <vt:lpstr>Rasage Pine Dublin Zoo Photo par Gerry Creighton</vt:lpstr>
      <vt:lpstr> Patauger      Phoenix Zoo, Photo par Hilda Tresz </vt:lpstr>
      <vt:lpstr>      Foins          Avec la permission de Phoenix Zoo   </vt:lpstr>
      <vt:lpstr>Gazon         Phoenix Zoo, Photo par Hilda Tresz</vt:lpstr>
      <vt:lpstr>Copeaux de Bois et dans les Journaux Phoenix zoo, Photo par Hilda Tresz</vt:lpstr>
      <vt:lpstr> Crotte            Phoenix Zoo, Photo par Steve Koyle </vt:lpstr>
      <vt:lpstr>Paille</vt:lpstr>
      <vt:lpstr>Gazon            Phoenix Zoo, Photo par Amanda Donagi</vt:lpstr>
      <vt:lpstr>Le papier déchiqueté  Doha Zoo, Photo par Hilda Tresz</vt:lpstr>
      <vt:lpstr>Paille     Phoenix Zoo, Photo par Hilda Tresz</vt:lpstr>
      <vt:lpstr> Terrain de coco      Blijdorp Zoo, Photo par Rob von Loon</vt:lpstr>
      <vt:lpstr>Feuilles</vt:lpstr>
      <vt:lpstr>Foins    (Avec la permission de The Shape of Enrichment)</vt:lpstr>
      <vt:lpstr>Copeaux de bois    Phoenix Zoo, Photo par Hilda Tresz</vt:lpstr>
      <vt:lpstr>Paillis          Doue Lafontaine, Photo par Volker Gatz </vt:lpstr>
      <vt:lpstr>Foins     Phoenix Zoo, Photo par Hilda Tresz</vt:lpstr>
      <vt:lpstr>Le papier déchiqueté  Phoenix Zoo, Photo par Amanda Knight</vt:lpstr>
      <vt:lpstr>Feed bag  Phoenix Zoo, photo par Niki Ciezki</vt:lpstr>
      <vt:lpstr>Terre</vt:lpstr>
      <vt:lpstr>Mousse</vt:lpstr>
      <vt:lpstr>Poussière         Phoenix Zoo, photo par Hilda Tresz</vt:lpstr>
      <vt:lpstr>Papier  Doha Zoo, Photo par Hilda Tresz</vt:lpstr>
      <vt:lpstr>Foins     Avec la permission de Smithsonian National Zoo</vt:lpstr>
      <vt:lpstr>Paille       Bronx Zoo, Photo par Ann Littlewood</vt:lpstr>
      <vt:lpstr>Le papier déchiqueté  Calgary Zoo, Photo par Garth Irvine</vt:lpstr>
      <vt:lpstr>Arachides emballages comestibles Phoenix Zoo, Photo par Hilda Tresz</vt:lpstr>
      <vt:lpstr>Fueilles         Phoenix Zoo, Photo par Hilda Tresz  </vt:lpstr>
      <vt:lpstr>Annuaire téléphonique  Phoenix Zoo, photo par Hilda Tresz</vt:lpstr>
      <vt:lpstr>Vêtements        Phoenix Zoo, courtesy par Phoenix Zoo </vt:lpstr>
      <vt:lpstr>Excelsior      Phoenix Zoo, photo par Christina Goulart</vt:lpstr>
      <vt:lpstr>Foins      Phoenix Zoo, Photo par Hilda Tresz</vt:lpstr>
      <vt:lpstr>Paître       Phoenix Zoo, Photo par Christina Goulart et Jim Hughes</vt:lpstr>
      <vt:lpstr>Pailles        Dublin Zoo, Photo par Gerry Creighton</vt:lpstr>
      <vt:lpstr>Foins         (Avec la permission de Smithsonian National Zoo)</vt:lpstr>
      <vt:lpstr>Le papier déchiqueté  Phoenix Zoo, Photo par Amanda Knight</vt:lpstr>
      <vt:lpstr>Paille           Franklin Park Zoo, Photo par Ann Littlewood</vt:lpstr>
      <vt:lpstr>Sable          Zoo Dortmund, Photo par Volker Gatz</vt:lpstr>
      <vt:lpstr>Foins      (Avec la permission de Smithsonian’s National Zoo) </vt:lpstr>
      <vt:lpstr>Excelsior         Monkey World, Photo par   http://www.flickr.com/photos/80625872@N00/21361795</vt:lpstr>
      <vt:lpstr>Les feuilles sèches  (Avec la permission de Smithsonian’s National Zoo) </vt:lpstr>
      <vt:lpstr>Paître     (Avec la permission de Smithsonian’s National Zoo)</vt:lpstr>
      <vt:lpstr>Paille     Franklin Park Zoo, Photo par Ann Littlewood </vt:lpstr>
      <vt:lpstr>Terre     (Avec la permission de Smithsonian’s National Zoo)</vt:lpstr>
      <vt:lpstr>Les feuilles sèches  (Avec la permision de Smithsonian’s National Zoo)</vt:lpstr>
      <vt:lpstr>Les feuilles sèches  (Avec la permision de Smithsonian’s National Zoo)</vt:lpstr>
      <vt:lpstr>Les feuilles sèches  (Avec la permision de Smithsonian’s National Zoo)</vt:lpstr>
      <vt:lpstr>Slide 103</vt:lpstr>
      <vt:lpstr>Accusé de réception</vt:lpstr>
      <vt:lpstr>Références</vt:lpstr>
      <vt:lpstr>Slide 106</vt:lpstr>
    </vt:vector>
  </TitlesOfParts>
  <Company>The PHX Zoo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Substrate in zoo use</dc:title>
  <dc:creator>Administrator</dc:creator>
  <cp:lastModifiedBy>Eric</cp:lastModifiedBy>
  <cp:revision>103</cp:revision>
  <dcterms:created xsi:type="dcterms:W3CDTF">2012-08-09T20:16:31Z</dcterms:created>
  <dcterms:modified xsi:type="dcterms:W3CDTF">2016-04-13T17:48:26Z</dcterms:modified>
</cp:coreProperties>
</file>