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8" r:id="rId2"/>
    <p:sldId id="289" r:id="rId3"/>
    <p:sldId id="291" r:id="rId4"/>
    <p:sldId id="295" r:id="rId5"/>
    <p:sldId id="296" r:id="rId6"/>
    <p:sldId id="355" r:id="rId7"/>
    <p:sldId id="304" r:id="rId8"/>
    <p:sldId id="320" r:id="rId9"/>
    <p:sldId id="322" r:id="rId10"/>
    <p:sldId id="258" r:id="rId11"/>
    <p:sldId id="286" r:id="rId12"/>
    <p:sldId id="280" r:id="rId13"/>
    <p:sldId id="318" r:id="rId14"/>
    <p:sldId id="354" r:id="rId15"/>
    <p:sldId id="368" r:id="rId16"/>
    <p:sldId id="364" r:id="rId17"/>
    <p:sldId id="370" r:id="rId18"/>
    <p:sldId id="369" r:id="rId19"/>
    <p:sldId id="319" r:id="rId20"/>
    <p:sldId id="344" r:id="rId21"/>
    <p:sldId id="366" r:id="rId22"/>
    <p:sldId id="367" r:id="rId23"/>
    <p:sldId id="345" r:id="rId24"/>
    <p:sldId id="356" r:id="rId25"/>
    <p:sldId id="346" r:id="rId26"/>
    <p:sldId id="365" r:id="rId27"/>
    <p:sldId id="347" r:id="rId28"/>
    <p:sldId id="361" r:id="rId29"/>
    <p:sldId id="363" r:id="rId30"/>
    <p:sldId id="362" r:id="rId31"/>
    <p:sldId id="357" r:id="rId32"/>
    <p:sldId id="343" r:id="rId33"/>
    <p:sldId id="350" r:id="rId34"/>
    <p:sldId id="35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339933"/>
    <a:srgbClr val="33CCFF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1074" autoAdjust="0"/>
  </p:normalViewPr>
  <p:slideViewPr>
    <p:cSldViewPr>
      <p:cViewPr>
        <p:scale>
          <a:sx n="75" d="100"/>
          <a:sy n="75" d="100"/>
        </p:scale>
        <p:origin x="-159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EB0E4EFB-4023-40DB-AEA1-E956029F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8B1D27-242E-46F6-A18A-8F97C1890B8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http://www.phoenixtropicals.com/hibiscusFlower.jpg; http://threestarowl.com/wp-content/uploads/2009/11/pods.JPG;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http://www.statesymbolsusa.org/IMAGES/Arizona/TreePaloverde.jpg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http://www.natural-holistic-health.com/natural-anti-histamine-herbs/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FA74F4-F5B0-43D2-9EDE-FD7BDD150A2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Video by: Christina Goulard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75F84E-5BAA-4CA7-B6C7-D2FD6692393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E0D263-3DF5-4D89-81A1-0D3D104CF2A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Photo credit: http://slinkyshakes.files.wordpress.com/2013/06/questionmark-grass.jpg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892524-563C-4214-97E9-22550E239DC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Photo credit: http://www.toro.com/en-us/golf/irrigation/rotors/Pages/Model.aspx?pid=640-Series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89EC73-C8D6-4121-914D-396E2F5AAC6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5AB19E-0EEE-4451-957B-4750BE86ED9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Photo credit: http://plantscience.psu.edu/research/centers/turf/extension/plant-id/grasses</a:t>
            </a:r>
          </a:p>
          <a:p>
            <a:r>
              <a:rPr lang="en-US" smtClean="0"/>
              <a:t>Photo credit: http://img4.sunset.com/i/2009/05/bermuda-grass-x.jpg?500:500</a:t>
            </a:r>
          </a:p>
          <a:p>
            <a:r>
              <a:rPr lang="en-US" smtClean="0"/>
              <a:t>Photo credit: http://livingcolorgardencenter.net/gallery2/v/plants/grasses/Pohgy+Grass_+Dwarf+Bamboo+Grass.jpg.html</a:t>
            </a:r>
          </a:p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95C027-1A8C-4446-90D4-253C3FAFDDF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726528-0728-4F92-94A3-CCC8A7001F4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Picture credit: http://pnwhandbooks.org/weed/weeds-featured-section-0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AC405C-79A8-4A41-9962-BAD39878C291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5835CD-C409-4339-8AE7-9A949B57099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45880D-AD7A-4E61-8DFA-FA3E5D8568C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DAB5D5-2253-44E6-AAD3-D683C9E7361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E2778A-2C7E-4A08-A021-63B0806A095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4D851B-B0C4-4986-B1F8-FEEA69B06CD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64E4A3-7C49-4D58-A638-D422833E20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5030D0-3D0C-4669-B8E1-499F37D2449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/>
            </a:r>
            <a:br>
              <a:rPr lang="en-US" smtClean="0">
                <a:solidFill>
                  <a:schemeClr val="tx2"/>
                </a:solidFill>
              </a:rPr>
            </a:br>
            <a:r>
              <a:rPr lang="en-US" smtClean="0"/>
              <a:t>MineralsAmino AcidsVitaminsCalcium 18mgLysine 29mgVitamin A 1750 IUPhosphorus 18mgHistidine 16mgVitamin K 280 mcgPotassium 112 mgArginine 39mgVitamin C 11mgMagnesium 3.6 mgAspartic Acid 78 mgVitamin E 1.1 mgIron 2 mgThreonine 37mgThiamine 10mcgManganese .35 mgGlutamic Acid 85 mgCholine 1 mgSelenium 3.5 mcgProline 33 mgRiboflavin 71 mcgSodium 1 mcgGlycine 41 mg Pyroxidine 45 mcgZinc 17.5 mcgAlanine 48 mg Vitamin B12 45 mcgIodine 7 mcgValine 44 mgNiacin 1 mcgCopper .02 mgIsoleucine 31 mgPantothenic Acid 263 mcgCobalt 1.75 mcgLeucine 57 mgBiotin 4 mcgSulfer 7 mgTyrosine 18 mgFolic Acid 38 mcg Phenylalanine 38 mg 75+ otherMethionine 15 mgCarbates 1.3 gmtrace minerals Cystine 8 mg Tryptophan 4 mg Amide 10 mg Purines 2 mg Senne 85 mg Other sources list these additional factors in Wheat Grass:</a:t>
            </a:r>
          </a:p>
          <a:p>
            <a:r>
              <a:rPr lang="en-US" smtClean="0"/>
              <a:t>Cytochrome OxidaseTranshydrogenaseLipaseSuperoxideProteaseP4DIAmylaseDEAEPeroxidaseAbscisic AcidCatalse</a:t>
            </a:r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952557-0C7D-4950-8522-708BB8CD790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>
              <a:solidFill>
                <a:schemeClr val="tx2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7712A0-CA27-4605-B5E9-DC3882C164C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>
              <a:solidFill>
                <a:schemeClr val="tx2"/>
              </a:solidFill>
            </a:endParaRPr>
          </a:p>
          <a:p>
            <a:pPr eaLnBrk="1" hangingPunct="1"/>
            <a:endParaRPr lang="en-US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27D2-1EE6-4579-8C39-40A27CC61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104A-4897-49A5-8389-085309161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4413-865A-4294-979F-514AEDFD0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84A2-C23D-4E19-A0F7-2BD3FC72B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1D9C9-337B-48CA-B45A-A0AA8BC2E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850A-B40D-4D4B-8784-AE5774713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010F4-2634-4CBD-BEB6-00E9B98A6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4EE96-38BE-45E9-B28A-7C604DC34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7844-926B-40D3-B77F-F96320701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1770-B02C-4293-99E4-D87AE3BE6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7EC2-F175-415E-8AFF-8EBFD2D8F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4AAE-8DFA-4241-A6A9-32753B6BD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05B0-AB33-460E-A361-D8577D9BD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D94D-E5EC-4D4E-BBF2-1BE24F9D7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8B38302-023F-44CA-9032-7433C62EC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s1\PUBLIC\Horticulture\Robin%20grass\Videos\Otter%20grass%20Christina.3gp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s1\PUBLIC\Horticulture\Robin%20grass\Videos\MVI_1186.MOV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s1\PUBLIC\Horticulture\Robin%20grass\Videos\Zebu%20Frosty%20happy%20in%20goat%20yard,%20HT.M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s1\PUBLIC\Horticulture\Robin%20grass\Videos\Jaguar%20with%20lemongrass.M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s1\PUBLIC\Horticulture\Robin%20grass\Videos\Hornbill%20grass.M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cid:image004.jpg@01CE1B17.908053D0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CE1B17.908053D0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s1\PUBLIC\Horticulture\Robin%20grass\Videos\Irrigation%20Savanna.MOV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science.psu.edu/research/centers/turf/extension/plant-id/grasses/fine-fescue-1/fine-fescue/image_galleryzoom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6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.colostate.edu/menu_garden.html" TargetMode="External"/><Relationship Id="rId2" Type="http://schemas.openxmlformats.org/officeDocument/2006/relationships/hyperlink" Target="http://www.ehow.com/how_7519489_care-bamboo-gra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althyeating.sfgate.com/enzymes-wheatgrass-1037.html" TargetMode="External"/><Relationship Id="rId5" Type="http://schemas.openxmlformats.org/officeDocument/2006/relationships/hyperlink" Target="http://www.toro.com/en-us/pages/products.aspx" TargetMode="External"/><Relationship Id="rId4" Type="http://schemas.openxmlformats.org/officeDocument/2006/relationships/hyperlink" Target="http://plantscience.psu.edu/research/centers/turf/extension/plant-id/grass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ss1\PUBLIC\Horticulture\Robin%20grass\Videos\Eland%20and%20giraffe%20grazing.MOV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2000" b="1" smtClean="0"/>
          </a:p>
        </p:txBody>
      </p:sp>
      <p:pic>
        <p:nvPicPr>
          <p:cNvPr id="2056" name="Content Placeholder 17" descr="Q:\Living Collections\Behavioral Management\ENRICHMENT\Browse information\ICEE browse\Pictures\DSC02884.JPG"/>
          <p:cNvPicPr>
            <a:picLocks noGrp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8300" y="4099718"/>
            <a:ext cx="3517900" cy="2588419"/>
          </a:xfrm>
          <a:effectLst>
            <a:softEdge rad="112500"/>
          </a:effec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-12700" y="1828800"/>
            <a:ext cx="8610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C00000"/>
              </a:solidFill>
            </a:endParaRPr>
          </a:p>
          <a:p>
            <a:pPr algn="ctr"/>
            <a:endParaRPr lang="en-US" sz="3200">
              <a:solidFill>
                <a:srgbClr val="C00000"/>
              </a:solidFill>
            </a:endParaRPr>
          </a:p>
          <a:p>
            <a:r>
              <a:rPr lang="en-US" sz="2000"/>
              <a:t> </a:t>
            </a:r>
          </a:p>
          <a:p>
            <a:pPr algn="ctr"/>
            <a:r>
              <a:rPr lang="en-US" sz="2000" b="1">
                <a:solidFill>
                  <a:srgbClr val="C00000"/>
                </a:solidFill>
              </a:rPr>
              <a:t>GROWING GRASS IN THE DESERT ENVIRONMENT:</a:t>
            </a:r>
            <a:endParaRPr lang="en-US" sz="2000">
              <a:solidFill>
                <a:srgbClr val="C00000"/>
              </a:solidFill>
            </a:endParaRPr>
          </a:p>
          <a:p>
            <a:pPr algn="ctr"/>
            <a:r>
              <a:rPr lang="en-US" sz="2000" b="1">
                <a:solidFill>
                  <a:srgbClr val="C00000"/>
                </a:solidFill>
              </a:rPr>
              <a:t>IF WE CAN DO IT, SO CAN YOU!</a:t>
            </a:r>
          </a:p>
          <a:p>
            <a:pPr algn="ctr"/>
            <a:endParaRPr lang="en-US">
              <a:solidFill>
                <a:srgbClr val="C00000"/>
              </a:solidFill>
            </a:endParaRPr>
          </a:p>
          <a:p>
            <a:pPr algn="ctr"/>
            <a:r>
              <a:rPr lang="en-US">
                <a:solidFill>
                  <a:srgbClr val="C00000"/>
                </a:solidFill>
              </a:rPr>
              <a:t>Robin Fischer, Hilda Tresz, David Arnold</a:t>
            </a:r>
          </a:p>
        </p:txBody>
      </p:sp>
      <p:sp>
        <p:nvSpPr>
          <p:cNvPr id="2055" name="Rectangle 26"/>
          <p:cNvSpPr>
            <a:spLocks noChangeArrowheads="1"/>
          </p:cNvSpPr>
          <p:nvPr/>
        </p:nvSpPr>
        <p:spPr bwMode="auto">
          <a:xfrm>
            <a:off x="381000" y="64770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60" name="Picture 12" descr="C:\Users\htresz\Desktop\Picture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927"/>
            <a:ext cx="3581123" cy="2682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Q:\Horticulture\Robin grass\Pictures\Picture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4075113"/>
            <a:ext cx="3484033" cy="261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Q:\Horticulture\Robin grass\Pictures\IMG_12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278586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Nutritional Supplement</a:t>
            </a:r>
            <a:r>
              <a:rPr lang="en-US" sz="4000" b="1" smtClean="0"/>
              <a:t/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8392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smtClean="0"/>
              <a:t>Grass contains vitamins (K), minerals (Iron), enzymes (digestive enzymes) and amino acids (Glutamine)</a:t>
            </a: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7467600" y="62484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12294" name="Picture 6" descr="Q:\Horticulture\Robin grass\Pictures\ela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3050"/>
            <a:ext cx="7086600" cy="531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Hydration supplement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1400" smtClean="0"/>
              <a:t> </a:t>
            </a:r>
            <a:endParaRPr lang="en-US" sz="1400" smtClean="0">
              <a:solidFill>
                <a:schemeClr val="accent2"/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066800" y="64770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5364" name="Rectangle 11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Most grasses contains 80%-90% of water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5" name="Picture 6" descr="C:\Users\htresz\AppData\Local\Microsoft\Windows\Temporary Internet Files\Content.Outlook\H81HQ425\zebra 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545933"/>
            <a:ext cx="7239000" cy="521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-11113" y="-76200"/>
            <a:ext cx="9144001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33CCFF"/>
                </a:solidFill>
              </a:rPr>
              <a:t/>
            </a:r>
            <a:br>
              <a:rPr lang="en-US" sz="3600" b="1" smtClean="0">
                <a:solidFill>
                  <a:srgbClr val="33CCFF"/>
                </a:solidFill>
              </a:rPr>
            </a:br>
            <a:r>
              <a:rPr lang="en-US" sz="3600" b="1" smtClean="0">
                <a:solidFill>
                  <a:srgbClr val="000000"/>
                </a:solidFill>
              </a:rPr>
              <a:t>Educed Breeding?</a:t>
            </a:r>
            <a:endParaRPr lang="en-US" sz="3600" i="1" smtClean="0">
              <a:solidFill>
                <a:srgbClr val="000000"/>
              </a:solidFill>
            </a:endParaRP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2971800" y="64008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15367" name="Picture 7" descr="C:\Users\htresz\AppData\Local\Microsoft\Windows\Temporary Internet Files\Content.Outlook\H81HQ425\DSC_0004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83481"/>
            <a:ext cx="8358459" cy="535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/>
            </a:r>
            <a:br>
              <a:rPr lang="en-US" sz="3600" b="1" smtClean="0">
                <a:solidFill>
                  <a:schemeClr val="accent2"/>
                </a:solidFill>
              </a:rPr>
            </a:br>
            <a:r>
              <a:rPr lang="en-US" sz="3600" b="1" smtClean="0">
                <a:solidFill>
                  <a:srgbClr val="000000"/>
                </a:solidFill>
              </a:rPr>
              <a:t>Husbandry Enhancement</a:t>
            </a:r>
            <a:r>
              <a:rPr lang="en-US" sz="3600" i="1" smtClean="0">
                <a:solidFill>
                  <a:srgbClr val="000000"/>
                </a:solidFill>
              </a:rPr>
              <a:t/>
            </a:r>
            <a:br>
              <a:rPr lang="en-US" sz="3600" i="1" smtClean="0">
                <a:solidFill>
                  <a:srgbClr val="000000"/>
                </a:solidFill>
              </a:rPr>
            </a:br>
            <a:endParaRPr lang="en-US" sz="2800" b="1" smtClean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248400" y="6553200"/>
            <a:ext cx="266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0" name="Rectangle 7"/>
          <p:cNvSpPr>
            <a:spLocks noGrp="1" noChangeArrowheads="1"/>
          </p:cNvSpPr>
          <p:nvPr>
            <p:ph idx="1"/>
          </p:nvPr>
        </p:nvSpPr>
        <p:spPr>
          <a:xfrm>
            <a:off x="873125" y="533400"/>
            <a:ext cx="7124700" cy="1219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200" smtClean="0"/>
              <a:t>Spotted necked otter cleaning their fur after coming out of pool</a:t>
            </a:r>
            <a:r>
              <a:rPr lang="en-US" smtClean="0"/>
              <a:t>.</a:t>
            </a:r>
          </a:p>
          <a:p>
            <a:pPr marL="0" indent="0" algn="ctr" eaLnBrk="1" hangingPunct="1">
              <a:buFontTx/>
              <a:buNone/>
            </a:pPr>
            <a:r>
              <a:rPr lang="en-US" sz="900" b="1" smtClean="0">
                <a:solidFill>
                  <a:srgbClr val="C00000"/>
                </a:solidFill>
              </a:rPr>
              <a:t>Video:</a:t>
            </a:r>
          </a:p>
          <a:p>
            <a:pPr marL="0" indent="0" algn="ctr" eaLnBrk="1" hangingPunct="1">
              <a:buFontTx/>
              <a:buNone/>
            </a:pPr>
            <a:endParaRPr lang="en-US" sz="2400" b="1" smtClean="0">
              <a:solidFill>
                <a:srgbClr val="C00000"/>
              </a:solidFill>
            </a:endParaRPr>
          </a:p>
        </p:txBody>
      </p:sp>
      <p:pic>
        <p:nvPicPr>
          <p:cNvPr id="2" name="Otter grass Christina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238" y="1357313"/>
            <a:ext cx="7294562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/>
            </a:r>
            <a:br>
              <a:rPr lang="en-US" sz="3600" b="1" smtClean="0">
                <a:solidFill>
                  <a:schemeClr val="accent2"/>
                </a:solidFill>
              </a:rPr>
            </a:br>
            <a:r>
              <a:rPr lang="en-US" sz="4000" b="1" smtClean="0"/>
              <a:t>Foraging Enrichment</a:t>
            </a:r>
            <a:r>
              <a:rPr lang="en-US" sz="2800" b="1" smtClean="0"/>
              <a:t/>
            </a:r>
            <a:br>
              <a:rPr lang="en-US" sz="2800" b="1" smtClean="0"/>
            </a:br>
            <a:endParaRPr lang="en-US" sz="2800" b="1" smtClean="0"/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6324600" y="647700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60400" y="990600"/>
            <a:ext cx="1262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Video:</a:t>
            </a:r>
          </a:p>
        </p:txBody>
      </p:sp>
      <p:pic>
        <p:nvPicPr>
          <p:cNvPr id="3" name="MVI_1186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9225" y="1503363"/>
            <a:ext cx="8842375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Substrate enrichment </a:t>
            </a:r>
          </a:p>
        </p:txBody>
      </p:sp>
      <p:pic>
        <p:nvPicPr>
          <p:cNvPr id="4" name="Zebu Frosty happy in goat yard, HT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" y="1600200"/>
            <a:ext cx="8805863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smtClean="0"/>
              <a:t>Structural Enrichment</a:t>
            </a:r>
          </a:p>
        </p:txBody>
      </p:sp>
      <p:pic>
        <p:nvPicPr>
          <p:cNvPr id="7" name="Picture 2" descr="Q:\Horticulture\Robin grass\Pictures\IMG_11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1" y="771524"/>
            <a:ext cx="8115300" cy="608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Q:\Horticulture\Robin grass\Pictures\IMG_1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1524"/>
            <a:ext cx="3390900" cy="254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895600" y="2209800"/>
            <a:ext cx="1600200" cy="2743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Sensory enrichment</a:t>
            </a:r>
          </a:p>
        </p:txBody>
      </p:sp>
      <p:pic>
        <p:nvPicPr>
          <p:cNvPr id="2" name="Jaguar with lemongrass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" y="1676400"/>
            <a:ext cx="8686800" cy="4886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Manipulative enrichment</a:t>
            </a:r>
          </a:p>
        </p:txBody>
      </p:sp>
      <p:pic>
        <p:nvPicPr>
          <p:cNvPr id="2" name="Hornbill grass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4800" y="1600200"/>
            <a:ext cx="8686800" cy="4886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339933"/>
                </a:solidFill>
              </a:rPr>
              <a:t>How To Grow Grass?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Soil composition</a:t>
            </a:r>
          </a:p>
          <a:p>
            <a:pPr eaLnBrk="1" hangingPunct="1"/>
            <a:r>
              <a:rPr lang="en-US" sz="2800" smtClean="0"/>
              <a:t>Irrigation </a:t>
            </a:r>
          </a:p>
          <a:p>
            <a:pPr eaLnBrk="1" hangingPunct="1"/>
            <a:r>
              <a:rPr lang="en-US" sz="2800" smtClean="0"/>
              <a:t>Right grass for the right area</a:t>
            </a:r>
          </a:p>
          <a:p>
            <a:pPr eaLnBrk="1" hangingPunct="1"/>
            <a:r>
              <a:rPr lang="en-US" sz="2800" smtClean="0"/>
              <a:t>Maintenance </a:t>
            </a:r>
          </a:p>
          <a:p>
            <a:pPr eaLnBrk="1" hangingPunct="1"/>
            <a:r>
              <a:rPr lang="en-US" sz="2800" smtClean="0"/>
              <a:t>Seasonal changes</a:t>
            </a:r>
          </a:p>
          <a:p>
            <a:pPr eaLnBrk="1" hangingPunct="1"/>
            <a:r>
              <a:rPr lang="en-US" sz="2800" smtClean="0"/>
              <a:t>Over seeding </a:t>
            </a:r>
          </a:p>
          <a:p>
            <a:pPr eaLnBrk="1" hangingPunct="1"/>
            <a:r>
              <a:rPr lang="en-US" sz="2800" smtClean="0"/>
              <a:t>Dormancy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20484" name="Picture 4" descr="http://slinkyshakes.files.wordpress.com/2013/06/questionmark-gras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600200"/>
            <a:ext cx="372427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401763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chemeClr val="bg1"/>
                </a:solidFill>
              </a:rPr>
              <a:t>Providing grass is </a:t>
            </a:r>
            <a:r>
              <a:rPr lang="en-US" sz="2800" b="1" i="1" u="sng" smtClean="0">
                <a:solidFill>
                  <a:schemeClr val="bg1"/>
                </a:solidFill>
              </a:rPr>
              <a:t>not impossible</a:t>
            </a:r>
            <a:r>
              <a:rPr lang="en-US" sz="2800" b="1" i="1" smtClean="0">
                <a:solidFill>
                  <a:schemeClr val="bg1"/>
                </a:solidFill>
              </a:rPr>
              <a:t>, even in a desert environment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667000"/>
            <a:ext cx="7239000" cy="31242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The  Phoenix Zoo is located in the Sonoran desert</a:t>
            </a:r>
          </a:p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Temperature range from 28F to 125F </a:t>
            </a:r>
          </a:p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Lack of </a:t>
            </a:r>
            <a:r>
              <a:rPr lang="en-US" sz="2400" b="1" smtClean="0"/>
              <a:t>reliable </a:t>
            </a:r>
            <a:r>
              <a:rPr lang="en-US" sz="2400" b="1" smtClean="0">
                <a:solidFill>
                  <a:srgbClr val="000000"/>
                </a:solidFill>
              </a:rPr>
              <a:t>water supply with 10 inches or less of annual rainfall </a:t>
            </a:r>
          </a:p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Dust storms</a:t>
            </a:r>
          </a:p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Heat Island Effect due to urban environment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From Desert To Eden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Soil Composition</a:t>
            </a:r>
            <a:endParaRPr lang="en-US" sz="12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77200" cy="685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 smtClean="0"/>
              <a:t>Creating compost with organic matter </a:t>
            </a:r>
          </a:p>
          <a:p>
            <a:pPr marL="0" indent="0" algn="ctr" eaLnBrk="1" hangingPunct="1">
              <a:buFontTx/>
              <a:buNone/>
            </a:pPr>
            <a:r>
              <a:rPr lang="en-US" sz="1600" i="1" smtClean="0"/>
              <a:t>Compost is decomposed, recycled  organic matter used as fertilizer</a:t>
            </a:r>
          </a:p>
          <a:p>
            <a:pPr marL="0" indent="0" algn="ctr" eaLnBrk="1" hangingPunct="1">
              <a:buFontTx/>
              <a:buNone/>
            </a:pPr>
            <a:r>
              <a:rPr lang="en-US" sz="1600" smtClean="0"/>
              <a:t>Things that are made from plants break down and make good soil (Kassim 2012) </a:t>
            </a:r>
          </a:p>
          <a:p>
            <a:pPr marL="0" indent="0" algn="ctr" eaLnBrk="1" hangingPunct="1">
              <a:buFontTx/>
              <a:buNone/>
            </a:pPr>
            <a:endParaRPr lang="en-US" sz="1600" i="1" smtClean="0"/>
          </a:p>
          <a:p>
            <a:pPr marL="0" indent="0" algn="ctr" eaLnBrk="1" hangingPunct="1">
              <a:buFontTx/>
              <a:buNone/>
            </a:pPr>
            <a:endParaRPr lang="en-US" sz="2400" smtClean="0"/>
          </a:p>
        </p:txBody>
      </p:sp>
      <p:pic>
        <p:nvPicPr>
          <p:cNvPr id="17412" name="Picture 4" descr="G:\DCIM\115___10\IMG_11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514600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G:\DCIM\115___10\IMG_11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36576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292100" y="2024063"/>
            <a:ext cx="44323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Cardboard                                        </a:t>
            </a:r>
          </a:p>
          <a:p>
            <a:r>
              <a:rPr lang="en-US"/>
              <a:t>Paper (newsprint)                            </a:t>
            </a:r>
          </a:p>
          <a:p>
            <a:r>
              <a:rPr lang="en-US"/>
              <a:t>Straw/Hay                                          </a:t>
            </a:r>
          </a:p>
          <a:p>
            <a:r>
              <a:rPr lang="en-US"/>
              <a:t>Spoiled produce                             </a:t>
            </a:r>
          </a:p>
          <a:p>
            <a:r>
              <a:rPr lang="en-US"/>
              <a:t>Herbivore Manure                           </a:t>
            </a:r>
          </a:p>
          <a:p>
            <a:r>
              <a:rPr lang="en-US"/>
              <a:t>Old Clothes, towels, burlap and fibers   </a:t>
            </a:r>
          </a:p>
          <a:p>
            <a:r>
              <a:rPr lang="en-US"/>
              <a:t>Coffee with filters</a:t>
            </a:r>
            <a:r>
              <a:rPr lang="en-US" sz="1600"/>
              <a:t>  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sz="quarter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smtClean="0"/>
              <a:t>Creating good soil </a:t>
            </a:r>
            <a:r>
              <a:rPr lang="en-US" sz="2800" smtClean="0"/>
              <a:t>(Kassim 2012)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 smtClean="0"/>
              <a:t>                        </a:t>
            </a:r>
          </a:p>
          <a:p>
            <a:pPr marL="0" indent="0">
              <a:buFontTx/>
              <a:buNone/>
            </a:pPr>
            <a:r>
              <a:rPr lang="en-US" sz="1800" smtClean="0"/>
              <a:t>  </a:t>
            </a:r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r>
              <a:rPr lang="en-US" sz="1800" smtClean="0"/>
              <a:t>Trench along hill side     </a:t>
            </a:r>
            <a:r>
              <a:rPr lang="en-US" smtClean="0"/>
              <a:t>           </a:t>
            </a:r>
          </a:p>
        </p:txBody>
      </p:sp>
      <p:sp>
        <p:nvSpPr>
          <p:cNvPr id="22532" name="Content Placeholder 1"/>
          <p:cNvSpPr>
            <a:spLocks noGrp="1"/>
          </p:cNvSpPr>
          <p:nvPr>
            <p:ph sz="quarter" idx="2"/>
          </p:nvPr>
        </p:nvSpPr>
        <p:spPr>
          <a:xfrm>
            <a:off x="4708525" y="3505200"/>
            <a:ext cx="4270375" cy="3683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smtClean="0"/>
              <a:t>Layer materials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sz="quarter" idx="3"/>
          </p:nvPr>
        </p:nvSpPr>
        <p:spPr>
          <a:xfrm>
            <a:off x="4343400" y="6419850"/>
            <a:ext cx="4800600" cy="323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smtClean="0"/>
              <a:t>     Cover and allow to</a:t>
            </a:r>
            <a:r>
              <a:rPr lang="en-US" sz="1800" smtClean="0">
                <a:solidFill>
                  <a:srgbClr val="000000"/>
                </a:solidFill>
              </a:rPr>
              <a:t> compost </a:t>
            </a:r>
            <a:r>
              <a:rPr lang="en-US" sz="1800" smtClean="0"/>
              <a:t>for 3 months</a:t>
            </a:r>
          </a:p>
        </p:txBody>
      </p:sp>
      <p:pic>
        <p:nvPicPr>
          <p:cNvPr id="61442" name="Picture 2" descr="Q:\Living Collections\Behavioral Management\ENRICHMENT\Browse information\Soil composition, Hassena\produc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838" y="1066959"/>
            <a:ext cx="3445562" cy="2495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Q:\Living Collections\Behavioral Management\ENRICHMENT\Browse information\Soil composition, Hassena\cardboar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399"/>
            <a:ext cx="349250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Q:\Living Collections\Behavioral Management\ENRICHMENT\Browse information\Soil composition, Hassena\trench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43000"/>
            <a:ext cx="3505200" cy="241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9" descr="Description: fill in"/>
          <p:cNvPicPr>
            <a:picLocks noGrp="1"/>
          </p:cNvPicPr>
          <p:nvPr>
            <p:ph sz="quarter" idx="4"/>
          </p:nvPr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3600" y="3938588"/>
            <a:ext cx="3463238" cy="2643186"/>
          </a:xfrm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33400" y="6473825"/>
            <a:ext cx="15319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Allow air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143000"/>
          </a:xfrm>
        </p:spPr>
        <p:txBody>
          <a:bodyPr/>
          <a:lstStyle/>
          <a:p>
            <a:r>
              <a:rPr lang="en-US" smtClean="0"/>
              <a:t>Planting and recognizing poor soil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z="1200" smtClean="0"/>
          </a:p>
          <a:p>
            <a:pPr marL="0" indent="0">
              <a:buFontTx/>
              <a:buNone/>
            </a:pPr>
            <a:endParaRPr lang="en-US" sz="1200" smtClean="0"/>
          </a:p>
          <a:p>
            <a:pPr marL="0" indent="0">
              <a:buFontTx/>
              <a:buNone/>
            </a:pPr>
            <a:r>
              <a:rPr lang="en-US" sz="1200" smtClean="0"/>
              <a:t>When salty soil is found , it is very important to immediately adding compost and cover with mulch to amend soil </a:t>
            </a:r>
          </a:p>
        </p:txBody>
      </p:sp>
      <p:pic>
        <p:nvPicPr>
          <p:cNvPr id="5" name="Content Placeholder 4" descr="Description: fill in"/>
          <p:cNvPicPr>
            <a:picLocks noGrp="1"/>
          </p:cNvPicPr>
          <p:nvPr>
            <p:ph sz="half" idx="1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399871"/>
            <a:ext cx="4267200" cy="3467708"/>
          </a:xfrm>
          <a:effectLst>
            <a:softEdge rad="112500"/>
          </a:effectLst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152400" y="4976813"/>
            <a:ext cx="403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Where the shovel points,  new plants (trees, bushes, etc.) can be plated immediately </a:t>
            </a:r>
          </a:p>
          <a:p>
            <a:endParaRPr lang="en-US"/>
          </a:p>
          <a:p>
            <a:r>
              <a:rPr lang="en-US"/>
              <a:t>Roots will grow slowly, will reach compost around time when it is ripe</a:t>
            </a:r>
          </a:p>
        </p:txBody>
      </p:sp>
      <p:pic>
        <p:nvPicPr>
          <p:cNvPr id="20485" name="Picture 5" descr="Q:\Living Collections\Behavioral Management\ENRICHMENT\Browse information\Soil composition, Hassena\salty soil arro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597400" cy="344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Irrigation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smtClean="0"/>
              <a:t>Irrigation systems are crucial for growing grass. Sprays are preferred for over coverage and germination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52400" y="2066925"/>
            <a:ext cx="57912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Spray </a:t>
            </a:r>
            <a:r>
              <a:rPr lang="en-US" sz="1600" b="1">
                <a:solidFill>
                  <a:srgbClr val="000000"/>
                </a:solidFill>
              </a:rPr>
              <a:t>rotors or pop up systems </a:t>
            </a:r>
            <a:r>
              <a:rPr lang="en-US" sz="1600">
                <a:solidFill>
                  <a:srgbClr val="000000"/>
                </a:solidFill>
              </a:rPr>
              <a:t>depending on size of area</a:t>
            </a:r>
          </a:p>
          <a:p>
            <a:r>
              <a:rPr lang="en-US" sz="1600">
                <a:solidFill>
                  <a:srgbClr val="000000"/>
                </a:solidFill>
              </a:rPr>
              <a:t>$1.30 to $8 per square foot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i="1">
              <a:solidFill>
                <a:srgbClr val="000000"/>
              </a:solidFill>
            </a:endParaRPr>
          </a:p>
          <a:p>
            <a:r>
              <a:rPr lang="en-US" i="1">
                <a:solidFill>
                  <a:srgbClr val="000000"/>
                </a:solidFill>
              </a:rPr>
              <a:t>Pop up (16 feet radius)        </a:t>
            </a:r>
            <a:r>
              <a:rPr lang="en-US" sz="1600">
                <a:solidFill>
                  <a:srgbClr val="000000"/>
                </a:solidFill>
              </a:rPr>
              <a:t>    </a:t>
            </a:r>
            <a:r>
              <a:rPr lang="en-US" i="1">
                <a:solidFill>
                  <a:srgbClr val="000000"/>
                </a:solidFill>
              </a:rPr>
              <a:t>Rotor (96 feet radius) </a:t>
            </a:r>
          </a:p>
          <a:p>
            <a:r>
              <a:rPr lang="en-US" sz="1600">
                <a:solidFill>
                  <a:srgbClr val="000000"/>
                </a:solidFill>
              </a:rPr>
              <a:t>Turned on electronically by two wire systems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i="1">
              <a:solidFill>
                <a:srgbClr val="000000"/>
              </a:solidFill>
            </a:endParaRPr>
          </a:p>
          <a:p>
            <a:r>
              <a:rPr lang="en-US" i="1">
                <a:solidFill>
                  <a:srgbClr val="000000"/>
                </a:solidFill>
              </a:rPr>
              <a:t>640 series rotor</a:t>
            </a:r>
          </a:p>
          <a:p>
            <a:r>
              <a:rPr lang="en-US" sz="1600">
                <a:solidFill>
                  <a:srgbClr val="000000"/>
                </a:solidFill>
              </a:rPr>
              <a:t>Turned on by water pressure only (simpler, medium cost) 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 b="1">
              <a:solidFill>
                <a:srgbClr val="FF0000"/>
              </a:solidFill>
            </a:endParaRPr>
          </a:p>
        </p:txBody>
      </p:sp>
      <p:pic>
        <p:nvPicPr>
          <p:cNvPr id="24581" name="Picture 5" descr="http://media.toro.com/PublishingImages/ProductCatalog440X510/835S-855S-Seriesirr_835s_855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62200" y="2692400"/>
            <a:ext cx="15414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media.toro.com/PublishingImages/ProductCatalog440X510/590G-Seriesirr_590g_fa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100" y="2713038"/>
            <a:ext cx="14478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ctl00_m_g_0e1656ae_d4ea_42e2_9cdd_b92282dd3565_ctl00_ctl00_imgCatalogItem" descr="http://media.toro.com/PublishingImages/ProductCatalog440X510/640-Seriesirr_640_fam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100" y="4648200"/>
            <a:ext cx="15414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rrigation Savanna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43400" y="2863850"/>
            <a:ext cx="466248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64600" cy="1066800"/>
          </a:xfrm>
        </p:spPr>
        <p:txBody>
          <a:bodyPr/>
          <a:lstStyle/>
          <a:p>
            <a:pPr eaLnBrk="1" hangingPunct="1"/>
            <a:r>
              <a:rPr lang="en-US" smtClean="0"/>
              <a:t>Irrigation And Water Conservation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457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800" smtClean="0"/>
              <a:t>Water can be saved by emptying unnecessary large pools </a:t>
            </a:r>
          </a:p>
          <a:p>
            <a:pPr marL="0" indent="0" algn="ctr" eaLnBrk="1" hangingPunct="1">
              <a:buFontTx/>
              <a:buNone/>
            </a:pPr>
            <a:r>
              <a:rPr lang="en-US" sz="1000" smtClean="0"/>
              <a:t>Al Ain Zoo, UAE 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pic>
        <p:nvPicPr>
          <p:cNvPr id="6" name="Picture 5" descr="C:\Users\htresz\Desktop\Consultations\United Arab Emirates\UAE follow up pictures\primates exhxibits modification 07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797800" cy="514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image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1" y="1295400"/>
            <a:ext cx="2595562" cy="172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1525588" y="4724400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/>
              <a:t>Right Grass For The Right Season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897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 b="1" smtClean="0"/>
              <a:t>Cold season grass</a:t>
            </a: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b="1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r>
              <a:rPr lang="en-US" sz="1600" smtClean="0"/>
              <a:t>                Fescue                                                      Rye</a:t>
            </a:r>
            <a:endParaRPr lang="en-US" sz="1600" b="1" smtClean="0"/>
          </a:p>
          <a:p>
            <a:pPr marL="0" indent="0" eaLnBrk="1" hangingPunct="1">
              <a:buFontTx/>
              <a:buNone/>
            </a:pPr>
            <a:r>
              <a:rPr lang="en-US" sz="1600" b="1" smtClean="0"/>
              <a:t>Warm season grass                                                 All year around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r>
              <a:rPr lang="en-US" sz="1600" smtClean="0"/>
              <a:t>                                                              </a:t>
            </a:r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endParaRPr lang="en-US" sz="1600" smtClean="0"/>
          </a:p>
          <a:p>
            <a:pPr marL="0" indent="0" eaLnBrk="1" hangingPunct="1">
              <a:buFontTx/>
              <a:buNone/>
            </a:pPr>
            <a:r>
              <a:rPr lang="en-US" sz="1600" smtClean="0"/>
              <a:t>                Bermuda                                                     Bamboo grass</a:t>
            </a:r>
          </a:p>
        </p:txBody>
      </p:sp>
      <p:pic>
        <p:nvPicPr>
          <p:cNvPr id="26628" name="Picture 3" descr="http://plantscience.psu.edu/research/centers/turf/extension/plant-id/grasses/fine-fescue-1/fine-fescue/image_galle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1384300"/>
            <a:ext cx="20986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Perennial Ryegras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1371600"/>
            <a:ext cx="21336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http://img4.sunset.com/i/2009/05/bermuda-grass-x.jpg?500:5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38" y="4241800"/>
            <a:ext cx="18700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Fid1" descr="Pohgy Grass, Dwarf Bamboo Gras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56188" y="4267200"/>
            <a:ext cx="218281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1143000"/>
          </a:xfrm>
        </p:spPr>
        <p:txBody>
          <a:bodyPr/>
          <a:lstStyle/>
          <a:p>
            <a:r>
              <a:rPr lang="en-US" smtClean="0"/>
              <a:t>Bamboo Is A Type Of Grass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8305800" cy="639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200" smtClean="0"/>
              <a:t>Fast-growing perennial evergreen grass </a:t>
            </a:r>
          </a:p>
          <a:p>
            <a:pPr marL="0" indent="0">
              <a:buFontTx/>
              <a:buNone/>
            </a:pPr>
            <a:r>
              <a:rPr lang="en-US" sz="1200" b="1" smtClean="0"/>
              <a:t>Family: Poaceae</a:t>
            </a:r>
            <a:r>
              <a:rPr lang="en-US" sz="1200" smtClean="0"/>
              <a:t> (also called </a:t>
            </a:r>
            <a:r>
              <a:rPr lang="en-US" sz="1200" b="1" smtClean="0"/>
              <a:t>Gramineae</a:t>
            </a:r>
            <a:r>
              <a:rPr lang="en-US" sz="1200" smtClean="0"/>
              <a:t> or </a:t>
            </a:r>
            <a:r>
              <a:rPr lang="en-US" sz="1200" b="1" smtClean="0"/>
              <a:t>true grasses)   Subfamily: Bambusoidea</a:t>
            </a:r>
            <a:endParaRPr lang="en-US" sz="1200" smtClean="0"/>
          </a:p>
          <a:p>
            <a:pPr marL="0" indent="0">
              <a:buFontTx/>
              <a:buNone/>
            </a:pPr>
            <a:r>
              <a:rPr lang="en-US" sz="1200" smtClean="0"/>
              <a:t>Reaches  full height in a 3-4-months as opposed the decades that it takes for trees.</a:t>
            </a:r>
            <a:br>
              <a:rPr lang="en-US" sz="1200" smtClean="0"/>
            </a:br>
            <a:r>
              <a:rPr lang="en-US" sz="1200" smtClean="0"/>
              <a:t/>
            </a:r>
            <a:br>
              <a:rPr lang="en-US" sz="1200" smtClean="0"/>
            </a:br>
            <a:endParaRPr lang="en-US" sz="1200" smtClean="0"/>
          </a:p>
        </p:txBody>
      </p:sp>
      <p:pic>
        <p:nvPicPr>
          <p:cNvPr id="22533" name="Picture 5" descr="Q:\Horticulture\Robin grass\Pictures\IMG_12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324600" cy="474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Maintenance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203200" y="1143000"/>
            <a:ext cx="3657600" cy="281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b="1" smtClean="0"/>
              <a:t>Regular mowing </a:t>
            </a:r>
          </a:p>
          <a:p>
            <a:pPr marL="0" indent="0">
              <a:buFontTx/>
              <a:buNone/>
            </a:pPr>
            <a:endParaRPr lang="en-US" sz="1600" smtClean="0"/>
          </a:p>
          <a:p>
            <a:pPr marL="0" indent="0">
              <a:buFontTx/>
              <a:buNone/>
            </a:pPr>
            <a:r>
              <a:rPr lang="en-US" sz="1600" b="1" smtClean="0"/>
              <a:t>Fertilizing</a:t>
            </a:r>
            <a:r>
              <a:rPr lang="en-US" sz="1600" smtClean="0"/>
              <a:t>- In spring and summer</a:t>
            </a:r>
          </a:p>
          <a:p>
            <a:pPr marL="0" indent="0">
              <a:buFontTx/>
              <a:buNone/>
            </a:pPr>
            <a:r>
              <a:rPr lang="en-US" sz="1600" smtClean="0"/>
              <a:t>when grass grows faster</a:t>
            </a:r>
          </a:p>
          <a:p>
            <a:pPr marL="0" indent="0">
              <a:buFontTx/>
              <a:buNone/>
            </a:pPr>
            <a:r>
              <a:rPr lang="en-US" sz="1600" smtClean="0"/>
              <a:t>With high nitrogen fertilizer</a:t>
            </a:r>
          </a:p>
          <a:p>
            <a:pPr marL="0" indent="0">
              <a:buFontTx/>
              <a:buNone/>
            </a:pPr>
            <a:r>
              <a:rPr lang="en-US" sz="1600" smtClean="0"/>
              <a:t>1lb (~1/2 kg) per 1000 square feet</a:t>
            </a:r>
          </a:p>
          <a:p>
            <a:pPr marL="0" indent="0">
              <a:buFontTx/>
              <a:buNone/>
            </a:pPr>
            <a:r>
              <a:rPr lang="en-US" sz="1600" smtClean="0"/>
              <a:t> </a:t>
            </a:r>
            <a:endParaRPr lang="en-US" sz="1600" b="1" smtClean="0"/>
          </a:p>
          <a:p>
            <a:pPr marL="0" indent="0">
              <a:buFontTx/>
              <a:buNone/>
            </a:pPr>
            <a:r>
              <a:rPr lang="en-US" sz="1600" b="1" smtClean="0"/>
              <a:t>Inspecting irrigation system weekly</a:t>
            </a:r>
          </a:p>
          <a:p>
            <a:pPr marL="0" indent="0">
              <a:buFontTx/>
              <a:buNone/>
            </a:pPr>
            <a:endParaRPr lang="en-US" sz="1600" smtClean="0"/>
          </a:p>
          <a:p>
            <a:pPr marL="0" indent="0">
              <a:buFontTx/>
              <a:buNone/>
            </a:pPr>
            <a:endParaRPr lang="en-US" sz="1600" smtClean="0"/>
          </a:p>
          <a:p>
            <a:pPr marL="0" indent="0">
              <a:buFontTx/>
              <a:buNone/>
            </a:pPr>
            <a:endParaRPr lang="en-US" sz="1600" smtClean="0"/>
          </a:p>
          <a:p>
            <a:pPr marL="0" indent="0">
              <a:buFontTx/>
              <a:buNone/>
            </a:pPr>
            <a:endParaRPr lang="en-US" sz="1600" smtClean="0"/>
          </a:p>
          <a:p>
            <a:pPr marL="0" indent="0">
              <a:buFontTx/>
              <a:buNone/>
            </a:pPr>
            <a:endParaRPr lang="en-US" sz="1600" smtClean="0"/>
          </a:p>
          <a:p>
            <a:pPr marL="0" indent="0">
              <a:buFontTx/>
              <a:buNone/>
            </a:pPr>
            <a:endParaRPr lang="en-US" sz="1600" smtClean="0"/>
          </a:p>
          <a:p>
            <a:pPr marL="0" indent="0">
              <a:buFontTx/>
              <a:buNone/>
            </a:pPr>
            <a:endParaRPr lang="en-US" sz="1600" smtClean="0"/>
          </a:p>
          <a:p>
            <a:pPr marL="0" indent="0">
              <a:buFontTx/>
              <a:buNone/>
            </a:pPr>
            <a:endParaRPr lang="en-US" sz="1600" smtClean="0"/>
          </a:p>
          <a:p>
            <a:pPr marL="0" indent="0">
              <a:buFontTx/>
              <a:buNone/>
            </a:pPr>
            <a:endParaRPr lang="en-US" sz="1600" b="1" smtClean="0"/>
          </a:p>
          <a:p>
            <a:pPr marL="0" indent="0">
              <a:buFontTx/>
              <a:buNone/>
            </a:pPr>
            <a:r>
              <a:rPr lang="en-US" sz="1600" b="1" smtClean="0"/>
              <a:t>Exhibit with grazing animals require less maintenance</a:t>
            </a:r>
            <a:r>
              <a:rPr lang="en-US" sz="1600" smtClean="0"/>
              <a:t>.</a:t>
            </a:r>
          </a:p>
        </p:txBody>
      </p:sp>
      <p:pic>
        <p:nvPicPr>
          <p:cNvPr id="21508" name="Picture 4" descr="G:\DCIM\115___10\IMG_11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52649"/>
            <a:ext cx="5321300" cy="3990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Q:\Horticulture\Robin grass\Pictures\IMG_58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3657599"/>
            <a:ext cx="2908300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349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Seasonal Changes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In general grass should be mowed at 1inch heights </a:t>
            </a:r>
            <a:r>
              <a:rPr lang="en-US" dirty="0" smtClean="0">
                <a:solidFill>
                  <a:srgbClr val="000000"/>
                </a:solidFill>
              </a:rPr>
              <a:t>weekly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depending on the season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Cool season- 1 ½  to 2 inch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Warm season example- ¾ to 1 inch 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Rye/Fescue grass is to be watered more frequently and for shorter duration than Bermuda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Dormancy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990600"/>
            <a:ext cx="8153400" cy="838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Warm season grasses such as Bermuda browns naturally when temperature is below 50 F. </a:t>
            </a:r>
            <a:r>
              <a:rPr lang="en-US" sz="2400" b="1" smtClean="0">
                <a:solidFill>
                  <a:srgbClr val="339933"/>
                </a:solidFill>
              </a:rPr>
              <a:t>It’s alive, just dormant</a:t>
            </a:r>
            <a:r>
              <a:rPr lang="en-US" sz="2400" smtClean="0"/>
              <a:t>.</a:t>
            </a:r>
          </a:p>
        </p:txBody>
      </p:sp>
      <p:pic>
        <p:nvPicPr>
          <p:cNvPr id="26628" name="Picture 4" descr="Q:\Horticulture\Robin grass\Pictures\IMG_1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197600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Desert Landscape In The Past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219200"/>
          <a:ext cx="8534400" cy="5505450"/>
        </p:xfrm>
        <a:graphic>
          <a:graphicData uri="http://schemas.openxmlformats.org/presentationml/2006/ole">
            <p:oleObj spid="_x0000_s4099" name="Photo Editor Photo" r:id="rId3" imgW="5714286" imgH="3685714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Over Seeding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1100"/>
            <a:ext cx="3962400" cy="2247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200" smtClean="0"/>
              <a:t>Over seeding is planting cool season grass (Ryegrass and Fescue ) while your summer grass (Bermuda grass) is dormant.</a:t>
            </a:r>
          </a:p>
          <a:p>
            <a:pPr marL="0" indent="0" eaLnBrk="1" hangingPunct="1">
              <a:buFontTx/>
              <a:buNone/>
            </a:pPr>
            <a:endParaRPr lang="en-US" sz="1200" smtClean="0"/>
          </a:p>
          <a:p>
            <a:pPr marL="0" indent="0" eaLnBrk="1" hangingPunct="1">
              <a:buFontTx/>
              <a:buAutoNum type="arabicPeriod"/>
            </a:pPr>
            <a:r>
              <a:rPr lang="en-US" sz="1200" b="1" smtClean="0"/>
              <a:t>Scalp Bermuda </a:t>
            </a:r>
            <a:r>
              <a:rPr lang="en-US" sz="1200" smtClean="0"/>
              <a:t>to less1 inch level and  scratch up the soil for seed to have contact with soil </a:t>
            </a:r>
          </a:p>
          <a:p>
            <a:pPr marL="0" indent="0" eaLnBrk="1" hangingPunct="1">
              <a:buFontTx/>
              <a:buAutoNum type="arabicPeriod"/>
            </a:pPr>
            <a:r>
              <a:rPr lang="en-US" sz="1200" smtClean="0"/>
              <a:t> </a:t>
            </a:r>
            <a:r>
              <a:rPr lang="en-US" sz="1200" b="1" smtClean="0"/>
              <a:t>Broadcast seed </a:t>
            </a:r>
          </a:p>
          <a:p>
            <a:pPr marL="0" indent="0" eaLnBrk="1" hangingPunct="1">
              <a:buFontTx/>
              <a:buAutoNum type="arabicPeriod"/>
            </a:pPr>
            <a:r>
              <a:rPr lang="en-US" sz="1200" b="1" smtClean="0"/>
              <a:t>Covered by thin layer of organic mulch </a:t>
            </a:r>
            <a:r>
              <a:rPr lang="en-US" sz="1200" smtClean="0"/>
              <a:t>to help retain moisture</a:t>
            </a:r>
          </a:p>
          <a:p>
            <a:pPr marL="0" indent="0" eaLnBrk="1" hangingPunct="1">
              <a:buFontTx/>
              <a:buAutoNum type="arabicPeriod"/>
            </a:pPr>
            <a:r>
              <a:rPr lang="en-US" sz="1200" b="1" smtClean="0"/>
              <a:t>Keep it moist! </a:t>
            </a:r>
            <a:r>
              <a:rPr lang="en-US" sz="1200" smtClean="0"/>
              <a:t>Water initially for 2 weeks several times per day</a:t>
            </a:r>
          </a:p>
          <a:p>
            <a:pPr marL="0" indent="0" eaLnBrk="1" hangingPunct="1">
              <a:buFontTx/>
              <a:buAutoNum type="arabicPeriod"/>
            </a:pPr>
            <a:r>
              <a:rPr lang="en-US" sz="1200" smtClean="0"/>
              <a:t>After grass established, </a:t>
            </a:r>
            <a:r>
              <a:rPr lang="en-US" sz="1200" b="1" smtClean="0"/>
              <a:t>decrease to 2-3 per week</a:t>
            </a:r>
          </a:p>
          <a:p>
            <a:pPr marL="0" indent="0" eaLnBrk="1" hangingPunct="1">
              <a:buFontTx/>
              <a:buNone/>
            </a:pPr>
            <a:endParaRPr lang="en-US" sz="1200" smtClean="0"/>
          </a:p>
          <a:p>
            <a:pPr marL="0" indent="0" eaLnBrk="1" hangingPunct="1">
              <a:buFontTx/>
              <a:buAutoNum type="arabicPeriod"/>
            </a:pPr>
            <a:endParaRPr lang="en-US" sz="1200" smtClean="0"/>
          </a:p>
        </p:txBody>
      </p:sp>
      <p:pic>
        <p:nvPicPr>
          <p:cNvPr id="23556" name="Picture 4" descr="Q:\Horticulture\Robin grass\Pictures\IMG_11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1100"/>
            <a:ext cx="4057650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G:\DCIM\115___10\IMG_11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37338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00" y="-381000"/>
            <a:ext cx="8991600" cy="17526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Reduction In Keeper Labor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smtClean="0"/>
              <a:t> </a:t>
            </a:r>
            <a:br>
              <a:rPr lang="en-US" sz="800" smtClean="0"/>
            </a:br>
            <a:r>
              <a:rPr lang="en-US" sz="1600" smtClean="0"/>
              <a:t>Cleaning continues, but smaller manure piles break down in the grass, reducing raking, shoveling</a:t>
            </a:r>
          </a:p>
        </p:txBody>
      </p:sp>
      <p:pic>
        <p:nvPicPr>
          <p:cNvPr id="29699" name="Picture 3" descr="G:\DCIM\115___10\IMG_1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10400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83820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89803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Acknowledgment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Special thanks for Horticulture Staff for their hard work all year around trying to grow grass under desert climate!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All pictures are credited to the Phoenix Zoo unless it is stated otherwise.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smtClean="0"/>
              <a:t>Mattingly-Arthur, M. How to Care for Bamboo Grass , </a:t>
            </a:r>
            <a:r>
              <a:rPr lang="en-US" sz="1200" b="1" smtClean="0">
                <a:hlinkClick r:id="rId2"/>
              </a:rPr>
              <a:t>http://www.ehow.com/how_7519489_care-bamboo-grass.html</a:t>
            </a:r>
            <a:endParaRPr lang="en-US" sz="1200" b="1" smtClean="0"/>
          </a:p>
          <a:p>
            <a:pPr marL="0" indent="0">
              <a:buFontTx/>
              <a:buNone/>
            </a:pPr>
            <a:endParaRPr lang="en-US" sz="1200" b="1" smtClean="0"/>
          </a:p>
          <a:p>
            <a:pPr marL="0" indent="0">
              <a:buFontTx/>
              <a:buNone/>
            </a:pPr>
            <a:r>
              <a:rPr lang="en-US" sz="1200" b="1" smtClean="0"/>
              <a:t>Kassim, H. How to make soil with no money down , Lasagna (Sheet Mulching) gardening is easy and free, Phoenix Zoo</a:t>
            </a:r>
          </a:p>
          <a:p>
            <a:pPr marL="0" indent="0">
              <a:buFontTx/>
              <a:buNone/>
            </a:pPr>
            <a:endParaRPr lang="en-US" sz="1200" b="1" smtClean="0"/>
          </a:p>
          <a:p>
            <a:pPr marL="0" indent="0">
              <a:buFontTx/>
              <a:buNone/>
            </a:pPr>
            <a:r>
              <a:rPr lang="en-US" sz="1200" b="1" smtClean="0"/>
              <a:t>Colorado State University </a:t>
            </a:r>
            <a:r>
              <a:rPr lang="en-US" sz="1200" b="1" smtClean="0">
                <a:hlinkClick r:id="rId3"/>
              </a:rPr>
              <a:t>http://www.ext.colostate.edu/menu_garden.html</a:t>
            </a:r>
            <a:endParaRPr lang="en-US" sz="1200" b="1" smtClean="0"/>
          </a:p>
          <a:p>
            <a:pPr marL="0" indent="0">
              <a:buFontTx/>
              <a:buNone/>
            </a:pPr>
            <a:endParaRPr lang="en-US" sz="1200" b="1" smtClean="0"/>
          </a:p>
          <a:p>
            <a:pPr marL="0" indent="0">
              <a:buFontTx/>
              <a:buNone/>
            </a:pPr>
            <a:r>
              <a:rPr lang="en-US" sz="1200" b="1" smtClean="0">
                <a:hlinkClick r:id="rId4"/>
              </a:rPr>
              <a:t>http://plantscience.psu.edu/research/centers/turf/extension/plant-id/grasses</a:t>
            </a:r>
            <a:endParaRPr lang="en-US" sz="1200" b="1" smtClean="0"/>
          </a:p>
          <a:p>
            <a:pPr marL="0" indent="0">
              <a:buFontTx/>
              <a:buNone/>
            </a:pPr>
            <a:endParaRPr lang="en-US" sz="1200" b="1" smtClean="0"/>
          </a:p>
          <a:p>
            <a:pPr marL="0" indent="0">
              <a:buFontTx/>
              <a:buNone/>
            </a:pPr>
            <a:r>
              <a:rPr lang="en-US" sz="1200" b="1" smtClean="0">
                <a:hlinkClick r:id="rId5"/>
              </a:rPr>
              <a:t>http://www.toro.com/en-us/pages/products.aspx</a:t>
            </a:r>
            <a:endParaRPr lang="en-US" sz="1200" b="1" smtClean="0"/>
          </a:p>
          <a:p>
            <a:pPr marL="0" indent="0">
              <a:buFontTx/>
              <a:buNone/>
            </a:pPr>
            <a:endParaRPr lang="en-US" sz="1200" smtClean="0"/>
          </a:p>
          <a:p>
            <a:pPr marL="0" indent="0">
              <a:buFontTx/>
              <a:buNone/>
            </a:pPr>
            <a:r>
              <a:rPr lang="en-US" sz="1200" b="1" smtClean="0"/>
              <a:t>Dubois, S. Enzymes in wheatgrass  </a:t>
            </a:r>
            <a:r>
              <a:rPr lang="en-US" sz="1200" b="1" smtClean="0">
                <a:hlinkClick r:id="rId6"/>
              </a:rPr>
              <a:t>http://healthyeating.sfgate.com/enzymes-wheatgrass-1037.html</a:t>
            </a:r>
            <a:endParaRPr lang="en-US" sz="1200" b="1" smtClean="0"/>
          </a:p>
          <a:p>
            <a:pPr marL="0" indent="0">
              <a:buFontTx/>
              <a:buNone/>
            </a:pPr>
            <a:endParaRPr lang="en-US" sz="1200" b="1" smtClean="0"/>
          </a:p>
          <a:p>
            <a:pPr marL="0" indent="0">
              <a:buFontTx/>
              <a:buNone/>
            </a:pPr>
            <a:endParaRPr lang="en-US" sz="1200" b="1" smtClean="0"/>
          </a:p>
          <a:p>
            <a:pPr marL="0" indent="0">
              <a:buFontTx/>
              <a:buNone/>
            </a:pPr>
            <a:endParaRPr lang="en-US" sz="1200" b="1" smtClean="0"/>
          </a:p>
          <a:p>
            <a:pPr marL="0" indent="0">
              <a:buFontTx/>
              <a:buNone/>
            </a:pPr>
            <a:endParaRPr lang="en-US" sz="1200" b="1" smtClean="0"/>
          </a:p>
          <a:p>
            <a:pPr marL="0" indent="0">
              <a:buFontTx/>
              <a:buNone/>
            </a:pPr>
            <a:endParaRPr lang="en-US" sz="1200" b="1" smtClean="0"/>
          </a:p>
          <a:p>
            <a:pPr marL="0" indent="0">
              <a:buFontTx/>
              <a:buNone/>
            </a:pPr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SC00002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350" y="1087438"/>
            <a:ext cx="8115300" cy="5565775"/>
          </a:xfrm>
          <a:noFill/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477000" y="655320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/>
              <a:t>Current Native Sonoran Vegetation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25400"/>
            <a:ext cx="91440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Why We 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tarted </a:t>
            </a:r>
            <a:r>
              <a:rPr lang="en-US" sz="2800" b="1" dirty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</a:t>
            </a:r>
            <a:r>
              <a:rPr lang="en-US" sz="28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G</a:t>
            </a:r>
            <a:r>
              <a:rPr lang="en-US" sz="28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row     </a:t>
            </a:r>
            <a:r>
              <a:rPr lang="en-US" sz="44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</a:t>
            </a:r>
            <a:r>
              <a:rPr lang="en-US" sz="44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G</a:t>
            </a:r>
            <a:r>
              <a:rPr lang="en-US" sz="44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row</a:t>
            </a:r>
            <a:r>
              <a:rPr lang="en-US" sz="44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</a:t>
            </a:r>
            <a:r>
              <a:rPr lang="en-US" sz="60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G</a:t>
            </a:r>
            <a:r>
              <a:rPr lang="en-US" sz="60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row</a:t>
            </a:r>
            <a:r>
              <a:rPr lang="en-US" sz="60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</a:t>
            </a:r>
            <a:r>
              <a:rPr lang="en-US" sz="2800" b="1" dirty="0">
                <a:solidFill>
                  <a:schemeClr val="tx2"/>
                </a:solidFill>
              </a:rPr>
              <a:t>G</a:t>
            </a:r>
            <a:r>
              <a:rPr lang="en-US" sz="2800" b="1" dirty="0" smtClean="0">
                <a:solidFill>
                  <a:schemeClr val="tx2"/>
                </a:solidFill>
              </a:rPr>
              <a:t>rass?</a:t>
            </a:r>
          </a:p>
          <a:p>
            <a:pPr marL="0" indent="0" eaLnBrk="1" hangingPunct="1">
              <a:buFontTx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b="1" dirty="0" smtClean="0"/>
          </a:p>
        </p:txBody>
      </p:sp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14478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6149" name="Picture 5" descr="Q:\Horticulture\Robin grass\Pictures\IMG_11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62049"/>
            <a:ext cx="7315201" cy="548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Temperature Control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sz="half" idx="1"/>
          </p:nvPr>
        </p:nvSpPr>
        <p:spPr>
          <a:xfrm>
            <a:off x="266700" y="990600"/>
            <a:ext cx="8915400" cy="4111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800" smtClean="0"/>
              <a:t>Decreases exhibit temperatures by ~10-15 F (6-8 C)</a:t>
            </a:r>
            <a:r>
              <a:rPr lang="en-US" sz="4400" smtClean="0"/>
              <a:t/>
            </a:r>
            <a:br>
              <a:rPr lang="en-US" sz="4400" smtClean="0"/>
            </a:br>
            <a:endParaRPr lang="en-US" smtClean="0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62000" y="62484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rgbClr val="FFFF00"/>
              </a:solidFill>
            </a:endParaRPr>
          </a:p>
        </p:txBody>
      </p:sp>
      <p:pic>
        <p:nvPicPr>
          <p:cNvPr id="12293" name="Content Placeholder 18" descr="Q:\Living Collections\Behavioral Management\ENRICHMENT\Browse information\ICEE browse\Pictures\Tiger2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7848600" cy="54102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44563"/>
          </a:xfrm>
        </p:spPr>
        <p:txBody>
          <a:bodyPr/>
          <a:lstStyle/>
          <a:p>
            <a:pPr eaLnBrk="1" hangingPunct="1"/>
            <a:r>
              <a:rPr lang="en-US" sz="4000" b="1" smtClean="0"/>
              <a:t>Naturalistic Exhibits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762000" y="62484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rgbClr val="FFFF00"/>
              </a:solidFill>
            </a:endParaRPr>
          </a:p>
        </p:txBody>
      </p:sp>
      <p:pic>
        <p:nvPicPr>
          <p:cNvPr id="2" name="Picture 6" descr="Q:\Horticulture\Robin grass\Pictures\IMG_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5850"/>
            <a:ext cx="7696200" cy="577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 descr="Q:\BE pictures\CORDATA\VERTEBRATA\Mammalia\Perissodactyla New\Rhinocerotidae (rhinoceroses)\Logs\H.T. Rhino with logs.JPG"/>
          <p:cNvPicPr>
            <a:picLocks noGrp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914400"/>
            <a:ext cx="3581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3600" b="1" smtClean="0"/>
              <a:t> </a:t>
            </a:r>
            <a:br>
              <a:rPr lang="en-US" sz="3600" b="1" smtClean="0"/>
            </a:br>
            <a:r>
              <a:rPr lang="en-US" sz="3600" b="1" smtClean="0"/>
              <a:t>Medical aid</a:t>
            </a:r>
            <a:r>
              <a:rPr lang="en-US" sz="2800" b="1" smtClean="0"/>
              <a:t/>
            </a:r>
            <a:br>
              <a:rPr lang="en-US" sz="2800" b="1" smtClean="0"/>
            </a:br>
            <a:endParaRPr lang="en-US" sz="4000" smtClean="0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6019800" y="6553200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2" name="Picture 6" descr="C:\Users\htresz\Desktop\goo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9785"/>
            <a:ext cx="8704580" cy="5556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6705600" y="647700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762000" y="431800"/>
            <a:ext cx="7924800" cy="558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/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/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Edible Landscape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sz="2800" i="1" smtClean="0">
                <a:solidFill>
                  <a:srgbClr val="000000"/>
                </a:solidFill>
              </a:rPr>
              <a:t/>
            </a:r>
            <a:br>
              <a:rPr lang="en-US" sz="2800" i="1" smtClean="0">
                <a:solidFill>
                  <a:srgbClr val="000000"/>
                </a:solidFill>
              </a:rPr>
            </a:br>
            <a:r>
              <a:rPr lang="en-US" sz="2800" b="1" smtClean="0">
                <a:solidFill>
                  <a:srgbClr val="000000"/>
                </a:solidFill>
              </a:rPr>
              <a:t> 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" name="Eland and giraffe graz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" y="1519238"/>
            <a:ext cx="881380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5500</TotalTime>
  <Words>787</Words>
  <Application>Microsoft Office PowerPoint</Application>
  <PresentationFormat>On-screen Show (4:3)</PresentationFormat>
  <Paragraphs>221</Paragraphs>
  <Slides>34</Slides>
  <Notes>19</Notes>
  <HiddenSlides>0</HiddenSlides>
  <MMClips>7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Default Design</vt:lpstr>
      <vt:lpstr>Microsoft Photo Editor 3.0 Photo</vt:lpstr>
      <vt:lpstr>  </vt:lpstr>
      <vt:lpstr>Providing grass is not impossible, even in a desert environment</vt:lpstr>
      <vt:lpstr>Desert Landscape In The Past</vt:lpstr>
      <vt:lpstr>Slide 4</vt:lpstr>
      <vt:lpstr>Slide 5</vt:lpstr>
      <vt:lpstr>Temperature Control</vt:lpstr>
      <vt:lpstr>Naturalistic Exhibits</vt:lpstr>
      <vt:lpstr>   Medical aid </vt:lpstr>
      <vt:lpstr>  Edible Landscape    </vt:lpstr>
      <vt:lpstr>Nutritional Supplement </vt:lpstr>
      <vt:lpstr>Hydration supplement   </vt:lpstr>
      <vt:lpstr> Educed Breeding?</vt:lpstr>
      <vt:lpstr> Husbandry Enhancement </vt:lpstr>
      <vt:lpstr> Foraging Enrichment </vt:lpstr>
      <vt:lpstr>Substrate enrichment </vt:lpstr>
      <vt:lpstr>Structural Enrichment</vt:lpstr>
      <vt:lpstr>Sensory enrichment</vt:lpstr>
      <vt:lpstr>Manipulative enrichment</vt:lpstr>
      <vt:lpstr>How To Grow Grass?</vt:lpstr>
      <vt:lpstr>Soil Composition</vt:lpstr>
      <vt:lpstr>Creating good soil (Kassim 2012)</vt:lpstr>
      <vt:lpstr>Planting and recognizing poor soil</vt:lpstr>
      <vt:lpstr>Irrigation</vt:lpstr>
      <vt:lpstr>Irrigation And Water Conservation</vt:lpstr>
      <vt:lpstr>Right Grass For The Right Season</vt:lpstr>
      <vt:lpstr>Bamboo Is A Type Of Grass</vt:lpstr>
      <vt:lpstr> Maintenance</vt:lpstr>
      <vt:lpstr> Seasonal Changes</vt:lpstr>
      <vt:lpstr> Dormancy</vt:lpstr>
      <vt:lpstr> Over Seeding</vt:lpstr>
      <vt:lpstr> Reduction In Keeper Labor   Cleaning continues, but smaller manure piles break down in the grass, reducing raking, shoveling</vt:lpstr>
      <vt:lpstr>Slide 32</vt:lpstr>
      <vt:lpstr>Acknowledgment</vt:lpstr>
      <vt:lpstr>References</vt:lpstr>
    </vt:vector>
  </TitlesOfParts>
  <Company>The Phoenix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Eric</cp:lastModifiedBy>
  <cp:revision>220</cp:revision>
  <dcterms:created xsi:type="dcterms:W3CDTF">2010-05-10T19:20:49Z</dcterms:created>
  <dcterms:modified xsi:type="dcterms:W3CDTF">2013-11-03T18:54:51Z</dcterms:modified>
</cp:coreProperties>
</file>