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6" r:id="rId4"/>
    <p:sldId id="259" r:id="rId5"/>
    <p:sldId id="258" r:id="rId6"/>
    <p:sldId id="261" r:id="rId7"/>
    <p:sldId id="262" r:id="rId8"/>
    <p:sldId id="263" r:id="rId9"/>
    <p:sldId id="266" r:id="rId10"/>
    <p:sldId id="264" r:id="rId11"/>
    <p:sldId id="307" r:id="rId12"/>
    <p:sldId id="270" r:id="rId13"/>
    <p:sldId id="268" r:id="rId14"/>
    <p:sldId id="267" r:id="rId15"/>
    <p:sldId id="269" r:id="rId16"/>
    <p:sldId id="271" r:id="rId17"/>
    <p:sldId id="308" r:id="rId18"/>
    <p:sldId id="272" r:id="rId19"/>
    <p:sldId id="275" r:id="rId20"/>
    <p:sldId id="311" r:id="rId21"/>
    <p:sldId id="276" r:id="rId22"/>
    <p:sldId id="277" r:id="rId23"/>
    <p:sldId id="310" r:id="rId24"/>
    <p:sldId id="303" r:id="rId25"/>
    <p:sldId id="273" r:id="rId26"/>
    <p:sldId id="279" r:id="rId27"/>
    <p:sldId id="274" r:id="rId28"/>
    <p:sldId id="280" r:id="rId29"/>
    <p:sldId id="281" r:id="rId30"/>
    <p:sldId id="282" r:id="rId31"/>
    <p:sldId id="284" r:id="rId32"/>
    <p:sldId id="283" r:id="rId33"/>
    <p:sldId id="290" r:id="rId34"/>
    <p:sldId id="291" r:id="rId35"/>
    <p:sldId id="285" r:id="rId36"/>
    <p:sldId id="286" r:id="rId37"/>
    <p:sldId id="312" r:id="rId38"/>
    <p:sldId id="287" r:id="rId39"/>
    <p:sldId id="288" r:id="rId40"/>
    <p:sldId id="292" r:id="rId41"/>
    <p:sldId id="293" r:id="rId42"/>
    <p:sldId id="294" r:id="rId43"/>
    <p:sldId id="301" r:id="rId44"/>
    <p:sldId id="302" r:id="rId45"/>
    <p:sldId id="295" r:id="rId46"/>
    <p:sldId id="296" r:id="rId47"/>
    <p:sldId id="305" r:id="rId48"/>
    <p:sldId id="297" r:id="rId49"/>
    <p:sldId id="260" r:id="rId50"/>
    <p:sldId id="304" r:id="rId51"/>
    <p:sldId id="309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4E4"/>
    <a:srgbClr val="00CC00"/>
    <a:srgbClr val="FF3300"/>
    <a:srgbClr val="0000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737" autoAdjust="0"/>
  </p:normalViewPr>
  <p:slideViewPr>
    <p:cSldViewPr>
      <p:cViewPr varScale="1">
        <p:scale>
          <a:sx n="85" d="100"/>
          <a:sy n="85" d="100"/>
        </p:scale>
        <p:origin x="-12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9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5126C2-2C71-4910-912E-F8F0EEFDB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7A72A-77AE-4BF9-8C1D-A35DB3227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5494B-8665-402D-9B11-07C0BE944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00A7AC-77EB-4649-B04C-32AB60A40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7011C1-A87F-4F35-9BF7-FBE964098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54EE7B-8748-4196-A3D7-2175196A3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FA834F7-92C2-416B-8A7C-5E3A55BC1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CF6A-92C8-4174-AE12-E85D29249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99894-20B1-452C-9BC7-0F5E290E3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E5FD9-73FF-494A-92E6-41F10DF2F5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F79DC-BAFA-4F30-9DDE-D77D7B2F3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4B7DE-E1AA-4539-9735-BBF7E71D7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6E2B-61E6-4F3F-95B7-8783D7DD0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10595-0AF5-49D7-A2B1-25E6EA44D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8B48C-2C44-4459-857C-9FD43A9D4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64BEA39-363B-488C-89BB-6E8264C0E4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b.cz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3276600"/>
          </a:xfrm>
        </p:spPr>
        <p:txBody>
          <a:bodyPr/>
          <a:lstStyle/>
          <a:p>
            <a:r>
              <a:rPr lang="en-US" sz="7200"/>
              <a:t>Rita Chimpanzee</a:t>
            </a:r>
            <a:r>
              <a:rPr lang="en-US"/>
              <a:t> </a:t>
            </a:r>
            <a:br>
              <a:rPr lang="en-US"/>
            </a:br>
            <a:r>
              <a:rPr lang="en-US"/>
              <a:t> A success story at the Doha Zoo, Qatar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Hilda Tresz</a:t>
            </a:r>
          </a:p>
          <a:p>
            <a:pPr>
              <a:lnSpc>
                <a:spcPct val="90000"/>
              </a:lnSpc>
            </a:pPr>
            <a:r>
              <a:rPr lang="en-US" sz="2800" b="1"/>
              <a:t>Volunteer Coordinator </a:t>
            </a:r>
          </a:p>
          <a:p>
            <a:pPr>
              <a:lnSpc>
                <a:spcPct val="90000"/>
              </a:lnSpc>
            </a:pPr>
            <a:r>
              <a:rPr lang="en-US" sz="2800" b="1"/>
              <a:t>Keepers without borders</a:t>
            </a:r>
          </a:p>
          <a:p>
            <a:pPr>
              <a:lnSpc>
                <a:spcPct val="90000"/>
              </a:lnSpc>
            </a:pPr>
            <a:r>
              <a:rPr lang="en-US" sz="2800" b="1"/>
              <a:t>ChimpanZoo: Research, Education and Enrichment</a:t>
            </a:r>
          </a:p>
          <a:p>
            <a:pPr>
              <a:lnSpc>
                <a:spcPct val="90000"/>
              </a:lnSpc>
            </a:pPr>
            <a:endParaRPr lang="en-US" sz="2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Let’s get to 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First thing first- Getting managerial support</a:t>
            </a:r>
          </a:p>
          <a:p>
            <a:pPr>
              <a:buFont typeface="Wingdings" pitchFamily="2" charset="2"/>
              <a:buNone/>
            </a:pPr>
            <a:r>
              <a:rPr lang="en-US">
                <a:latin typeface="Arial" charset="0"/>
              </a:rPr>
              <a:t>Jenny being already familiar with the situation and staff was to serve as a “middle man” between Hilda and the Doha Zoo</a:t>
            </a:r>
          </a:p>
          <a:p>
            <a:pPr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>
                <a:latin typeface="Arial" charset="0"/>
              </a:rPr>
              <a:t>On Monday, April 13, 2009 Jenny received the news that the Doha zoo has agreed to work with ChimpanZoo</a:t>
            </a:r>
          </a:p>
          <a:p>
            <a:pPr>
              <a:buFont typeface="Wingdings" pitchFamily="2" charset="2"/>
              <a:buNone/>
            </a:pPr>
            <a:endParaRPr lang="en-US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CC00"/>
                </a:solidFill>
              </a:rPr>
              <a:t>Team One-</a:t>
            </a:r>
            <a:r>
              <a:rPr lang="en-US"/>
              <a:t> Doha Zoo Staff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 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52400" y="1371600"/>
          <a:ext cx="4419600" cy="3314700"/>
        </p:xfrm>
        <a:graphic>
          <a:graphicData uri="http://schemas.openxmlformats.org/presentationml/2006/ole">
            <p:oleObj spid="_x0000_s126980" name="Photo Editor Photo" r:id="rId3" imgW="3048426" imgH="2285714" progId="MSPhotoEd.3">
              <p:embed/>
            </p:oleObj>
          </a:graphicData>
        </a:graphic>
      </p:graphicFrame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4876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Hussein Hassan  Head Curator</a:t>
            </a:r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4876800" y="2514600"/>
          <a:ext cx="4087813" cy="3065463"/>
        </p:xfrm>
        <a:graphic>
          <a:graphicData uri="http://schemas.openxmlformats.org/presentationml/2006/ole">
            <p:oleObj spid="_x0000_s126983" name="Photo Editor Photo" r:id="rId4" imgW="3048426" imgH="2285714" progId="MSPhotoEd.3">
              <p:embed/>
            </p:oleObj>
          </a:graphicData>
        </a:graphic>
      </p:graphicFrame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6172200" y="60198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Abubaker</a:t>
            </a:r>
          </a:p>
          <a:p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Veterinarian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>
                <a:solidFill>
                  <a:srgbClr val="00CC00"/>
                </a:solidFill>
              </a:rPr>
              <a:t>Team One-</a:t>
            </a:r>
            <a:r>
              <a:rPr lang="en-US" sz="4000"/>
              <a:t> Doha Zoo Staff</a:t>
            </a:r>
            <a:br>
              <a:rPr lang="en-US" sz="4000"/>
            </a:br>
            <a:endParaRPr lang="en-US" sz="2000"/>
          </a:p>
        </p:txBody>
      </p:sp>
      <p:pic>
        <p:nvPicPr>
          <p:cNvPr id="32775" name="Picture 7" descr="Abdul-the zoo engineer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81600" y="609600"/>
            <a:ext cx="3175000" cy="2381250"/>
          </a:xfrm>
          <a:noFill/>
          <a:ln/>
        </p:spPr>
      </p:pic>
      <p:pic>
        <p:nvPicPr>
          <p:cNvPr id="32777" name="Picture 9" descr="Rita's keeper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3657600"/>
            <a:ext cx="3505200" cy="2628900"/>
          </a:xfrm>
          <a:noFill/>
          <a:ln/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 rot="10800000" flipV="1">
            <a:off x="5257800" y="3048000"/>
            <a:ext cx="3429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Abdulraheem-Maintenance in Charge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33400" y="6858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Mr. Mohammed Tariq  Lead chimpanzee keeper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2667000" y="6400800"/>
            <a:ext cx="6324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Mr. Mohammed Nurnobi Chowdhory and Mr. Mohammed Tariq Chimpanzee staff</a:t>
            </a:r>
          </a:p>
        </p:txBody>
      </p:sp>
      <p:pic>
        <p:nvPicPr>
          <p:cNvPr id="32786" name="Picture 18" descr="Head chimp kee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47700" y="1524000"/>
            <a:ext cx="3513138" cy="46831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3505200" cy="6172200"/>
          </a:xfrm>
        </p:spPr>
        <p:txBody>
          <a:bodyPr/>
          <a:lstStyle/>
          <a:p>
            <a:r>
              <a:rPr lang="en-US">
                <a:solidFill>
                  <a:srgbClr val="00CC00"/>
                </a:solidFill>
              </a:rPr>
              <a:t>Team two</a:t>
            </a:r>
            <a:r>
              <a:rPr lang="en-US"/>
              <a:t/>
            </a:r>
            <a:br>
              <a:rPr lang="en-US"/>
            </a:br>
            <a:r>
              <a:rPr lang="en-US" sz="4000"/>
              <a:t>American School of Doha and </a:t>
            </a:r>
            <a:br>
              <a:rPr lang="en-US" sz="4000"/>
            </a:br>
            <a:r>
              <a:rPr lang="en-US" sz="4000"/>
              <a:t>The Learning Center</a:t>
            </a:r>
            <a:br>
              <a:rPr lang="en-US" sz="4000"/>
            </a:br>
            <a:r>
              <a:rPr lang="en-US" sz="4000"/>
              <a:t> Students</a:t>
            </a:r>
            <a:r>
              <a:rPr lang="en-US"/>
              <a:t> </a:t>
            </a:r>
            <a:r>
              <a:rPr lang="en-US" sz="2800"/>
              <a:t>observing Rita chimpanzee receiving new enrichment items</a:t>
            </a:r>
          </a:p>
        </p:txBody>
      </p:sp>
      <p:pic>
        <p:nvPicPr>
          <p:cNvPr id="21508" name="Picture 4" descr="chimpanzee at zoo may 2008 11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02088" y="0"/>
            <a:ext cx="5141912" cy="68580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z="4000"/>
              <a:t>Jenny’s and Barbara’s roll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To create a report of current situation</a:t>
            </a:r>
          </a:p>
          <a:p>
            <a:pPr>
              <a:lnSpc>
                <a:spcPct val="90000"/>
              </a:lnSpc>
            </a:pPr>
            <a:r>
              <a:rPr lang="en-US" sz="2400"/>
              <a:t>Taking pictures for precise information</a:t>
            </a:r>
          </a:p>
          <a:p>
            <a:pPr>
              <a:lnSpc>
                <a:spcPct val="90000"/>
              </a:lnSpc>
            </a:pPr>
            <a:r>
              <a:rPr lang="en-US" sz="2400"/>
              <a:t>Find resources to accomplish plans</a:t>
            </a:r>
          </a:p>
          <a:p>
            <a:pPr>
              <a:lnSpc>
                <a:spcPct val="90000"/>
              </a:lnSpc>
            </a:pPr>
            <a:r>
              <a:rPr lang="en-US" sz="2400"/>
              <a:t>Involve The Learning Center School and Roots and Shoots students of American School of Doha to help implementing enrichment ideas as well as to conduct behavioral observations</a:t>
            </a:r>
          </a:p>
          <a:p>
            <a:pPr>
              <a:lnSpc>
                <a:spcPct val="90000"/>
              </a:lnSpc>
            </a:pPr>
            <a:r>
              <a:rPr lang="en-US" sz="2400"/>
              <a:t>Provide constant communication between the ChimpanZoo Representative and Doha Zoo Management</a:t>
            </a:r>
          </a:p>
          <a:p>
            <a:pPr>
              <a:lnSpc>
                <a:spcPct val="90000"/>
              </a:lnSpc>
            </a:pPr>
            <a:r>
              <a:rPr lang="en-US" sz="2400"/>
              <a:t>Document proceedings by: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Written reports both to Doha Zoo Management  and ChimpanZoo Volunteer Coordinator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/>
              <a:t>Pictures and videos of new enrichment 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/>
              <a:t>The short term plan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/>
              <a:t>Introducing Rita Chimpanzee to safe, simple and non-threatening ideas:</a:t>
            </a:r>
          </a:p>
          <a:p>
            <a:r>
              <a:rPr lang="en-US" b="1">
                <a:solidFill>
                  <a:srgbClr val="00CC00"/>
                </a:solidFill>
              </a:rPr>
              <a:t>Substrate</a:t>
            </a:r>
            <a:r>
              <a:rPr lang="en-US"/>
              <a:t> for nest building and extending foraging time</a:t>
            </a:r>
          </a:p>
          <a:p>
            <a:r>
              <a:rPr lang="en-US" b="1">
                <a:solidFill>
                  <a:srgbClr val="00CC00"/>
                </a:solidFill>
              </a:rPr>
              <a:t>Browse</a:t>
            </a:r>
            <a:r>
              <a:rPr lang="en-US"/>
              <a:t> for foraging and nest building</a:t>
            </a:r>
          </a:p>
          <a:p>
            <a:r>
              <a:rPr lang="en-US" b="1">
                <a:solidFill>
                  <a:srgbClr val="00CC00"/>
                </a:solidFill>
              </a:rPr>
              <a:t>Extending feeding time, </a:t>
            </a:r>
            <a:r>
              <a:rPr lang="en-US"/>
              <a:t>variation of current diet presentation (scattering and hiding chopped basic diet, + novelty food items)</a:t>
            </a:r>
          </a:p>
          <a:p>
            <a:r>
              <a:rPr lang="en-US" b="1">
                <a:solidFill>
                  <a:srgbClr val="00CC00"/>
                </a:solidFill>
              </a:rPr>
              <a:t>Manipulative items</a:t>
            </a:r>
            <a:r>
              <a:rPr lang="en-US"/>
              <a:t> (toys, paper boxes, etc.)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/>
              <a:t>Step 1. Substrate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First choice of enrichment was providing substrate on and off exhibit due its multi-purpose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>
                <a:solidFill>
                  <a:srgbClr val="FF3300"/>
                </a:solidFill>
              </a:rPr>
              <a:t>Obstacles and solutions</a:t>
            </a:r>
          </a:p>
          <a:p>
            <a:pPr>
              <a:lnSpc>
                <a:spcPct val="80000"/>
              </a:lnSpc>
            </a:pPr>
            <a:r>
              <a:rPr lang="en-US" sz="3600" b="1">
                <a:solidFill>
                  <a:schemeClr val="folHlink"/>
                </a:solidFill>
              </a:rPr>
              <a:t>Public demands of feeding animals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When visitors see keepers scattering food in substrate in the outside cage, they demand to be able to do the same</a:t>
            </a:r>
          </a:p>
          <a:p>
            <a:pPr>
              <a:lnSpc>
                <a:spcPct val="80000"/>
              </a:lnSpc>
            </a:pPr>
            <a:r>
              <a:rPr lang="en-US" sz="3600" b="1">
                <a:solidFill>
                  <a:schemeClr val="folHlink"/>
                </a:solidFill>
              </a:rPr>
              <a:t>Smoking and fire.</a:t>
            </a:r>
            <a:r>
              <a:rPr lang="en-US" sz="3600"/>
              <a:t> </a:t>
            </a:r>
            <a:r>
              <a:rPr lang="en-US" sz="2800"/>
              <a:t>People would throw cigarettes inside exhibits and lit them on fire.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Fire is still an issue and although the security guards are trained to watch visitor activities, it was not safe and shredded paper was taken out from the exhibit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1. Substrate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b="1">
                <a:solidFill>
                  <a:srgbClr val="FF3300"/>
                </a:solidFill>
              </a:rPr>
              <a:t>Obstacles and solutions</a:t>
            </a:r>
          </a:p>
          <a:p>
            <a:r>
              <a:rPr lang="en-US" b="1">
                <a:solidFill>
                  <a:schemeClr val="folHlink"/>
                </a:solidFill>
              </a:rPr>
              <a:t>Rita refuses to come inside. </a:t>
            </a:r>
            <a:r>
              <a:rPr lang="en-US" b="1"/>
              <a:t>Rita felt</a:t>
            </a:r>
            <a:r>
              <a:rPr lang="en-US" b="1">
                <a:solidFill>
                  <a:schemeClr val="folHlink"/>
                </a:solidFill>
              </a:rPr>
              <a:t> </a:t>
            </a:r>
            <a:r>
              <a:rPr lang="en-US" b="1"/>
              <a:t>too comfortable in the evening in her nest she has made in her outdoor enclosure. </a:t>
            </a:r>
            <a:r>
              <a:rPr lang="en-US"/>
              <a:t> 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r>
              <a:rPr lang="en-US" sz="3600" b="1"/>
              <a:t>Shredded paper was substituted by sand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50186" name="Picture 10" descr="Rita loves her pap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ln/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3810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Rita receives paper the fist time in her life        4-28-09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5299" name="Photo Editor Photo" r:id="rId3" imgW="5714286" imgH="4285714" progId="MSPhotoEd.3">
              <p:embed/>
            </p:oleObj>
          </a:graphicData>
        </a:graphic>
      </p:graphicFrame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172200" cy="1219200"/>
          </a:xfrm>
          <a:noFill/>
          <a:ln/>
        </p:spPr>
        <p:txBody>
          <a:bodyPr/>
          <a:lstStyle/>
          <a:p>
            <a:r>
              <a:rPr lang="en-US" sz="4000"/>
              <a:t>Hay and shredded paper on exhibit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Jenny and Barbara Wilson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/>
              <a:t>   On March 23, 2009</a:t>
            </a:r>
            <a:r>
              <a:rPr lang="en-US" sz="2800"/>
              <a:t> </a:t>
            </a:r>
            <a:r>
              <a:rPr lang="en-US" sz="3600" b="1"/>
              <a:t>Roots and Shoots teachers Jenny and Barbara Wilson were directed to Hilda Tresz  ChimpanZoo Volunteer Coordinator to improve Rita, a lone female chimpanzee’s behavioral enrichment at the Doha Zoo.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4" name="Picture 4" descr="IMG_0083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77788"/>
            <a:ext cx="9144000" cy="6935788"/>
          </a:xfrm>
          <a:noFill/>
          <a:ln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835400" y="0"/>
            <a:ext cx="492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Burrito Rita </a:t>
            </a:r>
          </a:p>
          <a:p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……….with wrapping paper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Step 2. Browse</a:t>
            </a:r>
          </a:p>
        </p:txBody>
      </p:sp>
      <p:pic>
        <p:nvPicPr>
          <p:cNvPr id="57350" name="Picture 6" descr="food fed to elephant with ha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57800" y="1066800"/>
            <a:ext cx="2514600" cy="1885950"/>
          </a:xfrm>
        </p:spPr>
      </p:pic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>
                <a:solidFill>
                  <a:srgbClr val="FF3300"/>
                </a:solidFill>
              </a:rPr>
              <a:t>Obstacles and solutions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00CC00"/>
                </a:solidFill>
              </a:rPr>
              <a:t>Difficult to come by in the desert 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00CC00"/>
                </a:solidFill>
              </a:rPr>
              <a:t>Palm caused blood in the stool     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00CC00"/>
                </a:solidFill>
              </a:rPr>
              <a:t>Lack of plant knowledge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/>
              <a:t>Started out with commonly known edible plants such as date palms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/>
              <a:t>Coordinator sent list of edible browse (by scientific and common names) to veterinarian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/>
              <a:t>Coordinator identified plants via email for immediate use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b="1">
              <a:solidFill>
                <a:srgbClr val="FF3300"/>
              </a:solidFill>
            </a:endParaRPr>
          </a:p>
        </p:txBody>
      </p:sp>
      <p:pic>
        <p:nvPicPr>
          <p:cNvPr id="57351" name="Picture 7" descr="type of grass fed to elephant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72200" y="3810000"/>
            <a:ext cx="2027238" cy="270192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Rita needs palm leaves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3250"/>
          </a:xfrm>
          <a:noFill/>
          <a:ln/>
        </p:spPr>
      </p:pic>
      <p:sp>
        <p:nvSpPr>
          <p:cNvPr id="58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Rita with palm leaves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sz="2800"/>
              <a:t>Palm fronds gave Rita some bloody stools so we switch over to deciduous plants</a:t>
            </a:r>
          </a:p>
        </p:txBody>
      </p:sp>
      <p:pic>
        <p:nvPicPr>
          <p:cNvPr id="135172" name="Picture 4" descr="IMG_011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600200"/>
            <a:ext cx="3662363" cy="4883150"/>
          </a:xfrm>
          <a:noFill/>
          <a:ln/>
        </p:spPr>
      </p:pic>
      <p:pic>
        <p:nvPicPr>
          <p:cNvPr id="135175" name="Picture 7" descr="IMG_005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6300" y="1447800"/>
            <a:ext cx="3806825" cy="5075238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Step 3. Extending feeding time both on and off exhibit</a:t>
            </a:r>
          </a:p>
        </p:txBody>
      </p:sp>
      <p:pic>
        <p:nvPicPr>
          <p:cNvPr id="114695" name="Picture 7" descr="Hiding her food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600200"/>
            <a:ext cx="3570288" cy="4759325"/>
          </a:xfrm>
          <a:noFill/>
          <a:ln/>
        </p:spPr>
      </p:pic>
      <p:pic>
        <p:nvPicPr>
          <p:cNvPr id="114699" name="Picture 11" descr="Hay &amp; seeds outs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038600" y="2122488"/>
            <a:ext cx="4953000" cy="3714750"/>
          </a:xfrm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food hidden under paper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588"/>
            <a:ext cx="9144000" cy="6859588"/>
          </a:xfrm>
          <a:noFill/>
          <a:ln/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Hidden food in substrate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Rita plays with cabbage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  <a:ln/>
        </p:spPr>
      </p:pic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  <a:noFill/>
          <a:ln/>
        </p:spPr>
        <p:txBody>
          <a:bodyPr/>
          <a:lstStyle/>
          <a:p>
            <a:r>
              <a:rPr lang="en-US"/>
              <a:t>Cabbage hidden in substrate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term plans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Creating re-usable/permanent fixtures that elicit species appropriate behaviors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Find resources to fund these projects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Document enrichment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Companion for Rita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600" b="1"/>
              <a:t>Teach staff to be able to continue with enrichment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chimpanzee at zoo may 2008 04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8100"/>
            <a:ext cx="9144000" cy="6853238"/>
          </a:xfrm>
          <a:noFill/>
          <a:ln/>
        </p:spPr>
      </p:pic>
      <p:sp>
        <p:nvSpPr>
          <p:cNvPr id="6963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4600" y="5181600"/>
            <a:ext cx="6172200" cy="14478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The first permanent nest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close-up of puzzle feeder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  <a:ln/>
        </p:spPr>
      </p:pic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229600" cy="1066800"/>
          </a:xfrm>
          <a:noFill/>
          <a:ln/>
        </p:spPr>
        <p:txBody>
          <a:bodyPr/>
          <a:lstStyle/>
          <a:p>
            <a:r>
              <a:rPr lang="en-US"/>
              <a:t>Permanent puzzle feeder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 b="1"/>
              <a:t>People once asked prophet Muhammad....</a:t>
            </a:r>
            <a:r>
              <a:rPr lang="en-US" sz="4400" b="1">
                <a:solidFill>
                  <a:schemeClr val="tx2"/>
                </a:solidFill>
              </a:rPr>
              <a:t>does God reward us when we treat animals well ?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Muhammad (Peace Be Upon Him) answered:</a:t>
            </a:r>
            <a:r>
              <a:rPr lang="en-US" sz="5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7200">
                <a:solidFill>
                  <a:schemeClr val="tx2"/>
                </a:solidFill>
              </a:rPr>
              <a:t>"There’s a reward in every wet kidney“</a:t>
            </a:r>
          </a:p>
          <a:p>
            <a:pPr>
              <a:buFont typeface="Wingdings" pitchFamily="2" charset="2"/>
              <a:buNone/>
            </a:pPr>
            <a:r>
              <a:rPr lang="en-US"/>
              <a:t>Mishkat al-masabih, Book 6; Chapter 6.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Founding resources- Donations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1"/>
              <a:t>From Jenny and Barbara</a:t>
            </a:r>
          </a:p>
          <a:p>
            <a:r>
              <a:rPr lang="en-US" sz="3600" b="1"/>
              <a:t>The Learning Center School </a:t>
            </a:r>
          </a:p>
          <a:p>
            <a:r>
              <a:rPr lang="en-US" sz="3600" b="1"/>
              <a:t>The American School of Doha</a:t>
            </a:r>
          </a:p>
          <a:p>
            <a:r>
              <a:rPr lang="en-US" sz="3600" b="1"/>
              <a:t>Qatar Academy School</a:t>
            </a:r>
          </a:p>
          <a:p>
            <a:r>
              <a:rPr lang="en-US" sz="3600" b="1"/>
              <a:t>American Woman's Association of Doha. </a:t>
            </a:r>
          </a:p>
          <a:p>
            <a:pPr>
              <a:buFont typeface="Wingdings" pitchFamily="2" charset="2"/>
              <a:buNone/>
            </a:pPr>
            <a:r>
              <a:rPr lang="en-US" sz="3600" b="1"/>
              <a:t> </a:t>
            </a:r>
            <a:br>
              <a:rPr lang="en-US" sz="3600" b="1"/>
            </a:br>
            <a:endParaRPr lang="en-US" sz="3600"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enrichment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 </a:t>
            </a:r>
            <a:r>
              <a:rPr lang="en-US" sz="4000"/>
              <a:t>American School of Doha and The Learning Center School students</a:t>
            </a:r>
            <a:r>
              <a:rPr lang="en-US" sz="36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600"/>
              <a:t>   observing new enrichment given to Rita</a:t>
            </a:r>
          </a:p>
        </p:txBody>
      </p:sp>
      <p:pic>
        <p:nvPicPr>
          <p:cNvPr id="79878" name="Picture 6" descr="chimpanzee at zoo may 2008 10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688" y="1295400"/>
            <a:ext cx="4002087" cy="5334000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4000"/>
              <a:t>Companion for Rita</a:t>
            </a:r>
          </a:p>
        </p:txBody>
      </p:sp>
      <p:sp>
        <p:nvSpPr>
          <p:cNvPr id="72718" name="Rectangle 14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r>
              <a:rPr lang="en-US" sz="2000" b="1">
                <a:latin typeface="Arial" charset="0"/>
              </a:rPr>
              <a:t>We were looking at several ideas for Rita to be able to live with another chimpanzee.</a:t>
            </a:r>
          </a:p>
          <a:p>
            <a:r>
              <a:rPr lang="en-US" sz="2000" b="1">
                <a:latin typeface="Arial" charset="0"/>
              </a:rPr>
              <a:t>DNA testing of Timmy, Tina and Rita.  The following institute has offered  guidance:</a:t>
            </a:r>
          </a:p>
          <a:p>
            <a:pPr lvl="1"/>
            <a:r>
              <a:rPr lang="en-US" sz="2000" b="1">
                <a:latin typeface="Arial" charset="0"/>
              </a:rPr>
              <a:t>Mgr. Klara J. Petrzelkova, Ph.D.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Department of Mammal Ecology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Institute of Vertebrate Biology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Academy of Sciences of the Czech Republic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Kvetna 8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603 65 BRNO, CZECH REPUBLIC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phone:+420-543422549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fax:+420-543211346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  <a:hlinkClick r:id="rId2"/>
              </a:rPr>
              <a:t>http://www.ivb.cz</a:t>
            </a:r>
            <a:r>
              <a:rPr lang="en-US" sz="2000" b="1">
                <a:latin typeface="Arial" charset="0"/>
              </a:rPr>
              <a:t/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/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If the DNA matches we were to proceed to introduce the three chimps.</a:t>
            </a:r>
          </a:p>
          <a:p>
            <a:r>
              <a:rPr lang="en-US" sz="2000" b="1">
                <a:latin typeface="Arial" charset="0"/>
              </a:rPr>
              <a:t>If the DNA does not match, we would find another chimpanzee from another zoo to join Rita or put Rita on birth control.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sz="4000"/>
              <a:t>More fun!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/>
              <a:t>Rita chimpanzee received many more enrichments:</a:t>
            </a:r>
          </a:p>
          <a:p>
            <a:pPr>
              <a:lnSpc>
                <a:spcPct val="80000"/>
              </a:lnSpc>
            </a:pPr>
            <a:r>
              <a:rPr lang="en-US" sz="2400" b="1"/>
              <a:t>Popsicles </a:t>
            </a:r>
          </a:p>
          <a:p>
            <a:pPr>
              <a:lnSpc>
                <a:spcPct val="80000"/>
              </a:lnSpc>
            </a:pPr>
            <a:r>
              <a:rPr lang="en-US" sz="2400" b="1"/>
              <a:t>Date palm branches</a:t>
            </a:r>
          </a:p>
          <a:p>
            <a:pPr>
              <a:lnSpc>
                <a:spcPct val="80000"/>
              </a:lnSpc>
            </a:pPr>
            <a:r>
              <a:rPr lang="en-US" sz="2400" b="1"/>
              <a:t>Cardboard tubes with seeds and tissue</a:t>
            </a:r>
          </a:p>
          <a:p>
            <a:pPr>
              <a:lnSpc>
                <a:spcPct val="80000"/>
              </a:lnSpc>
            </a:pPr>
            <a:r>
              <a:rPr lang="en-US" sz="2400" b="1"/>
              <a:t>Large tire</a:t>
            </a:r>
          </a:p>
          <a:p>
            <a:pPr>
              <a:lnSpc>
                <a:spcPct val="80000"/>
              </a:lnSpc>
            </a:pPr>
            <a:r>
              <a:rPr lang="en-US" sz="2400" b="1"/>
              <a:t>Basketball</a:t>
            </a:r>
          </a:p>
          <a:p>
            <a:pPr>
              <a:lnSpc>
                <a:spcPct val="80000"/>
              </a:lnSpc>
            </a:pPr>
            <a:r>
              <a:rPr lang="en-US" sz="2400" b="1"/>
              <a:t>Logs</a:t>
            </a:r>
          </a:p>
          <a:p>
            <a:pPr>
              <a:lnSpc>
                <a:spcPct val="80000"/>
              </a:lnSpc>
            </a:pPr>
            <a:r>
              <a:rPr lang="en-US" sz="2400" b="1"/>
              <a:t>Cloth</a:t>
            </a:r>
          </a:p>
          <a:p>
            <a:pPr>
              <a:lnSpc>
                <a:spcPct val="80000"/>
              </a:lnSpc>
            </a:pPr>
            <a:r>
              <a:rPr lang="en-US" sz="2400" b="1"/>
              <a:t>Ribbon</a:t>
            </a:r>
          </a:p>
          <a:p>
            <a:pPr>
              <a:lnSpc>
                <a:spcPct val="80000"/>
              </a:lnSpc>
            </a:pPr>
            <a:r>
              <a:rPr lang="en-US" sz="2400" b="1"/>
              <a:t>Books</a:t>
            </a:r>
          </a:p>
          <a:p>
            <a:pPr>
              <a:lnSpc>
                <a:spcPct val="80000"/>
              </a:lnSpc>
            </a:pPr>
            <a:r>
              <a:rPr lang="en-US" sz="2400" b="1"/>
              <a:t>Frozen bananas</a:t>
            </a:r>
          </a:p>
          <a:p>
            <a:pPr>
              <a:lnSpc>
                <a:spcPct val="80000"/>
              </a:lnSpc>
            </a:pPr>
            <a:r>
              <a:rPr lang="en-US" sz="2400" b="1"/>
              <a:t>Plastic tubing</a:t>
            </a:r>
          </a:p>
          <a:p>
            <a:pPr>
              <a:lnSpc>
                <a:spcPct val="80000"/>
              </a:lnSpc>
            </a:pPr>
            <a:r>
              <a:rPr lang="en-US" sz="2400" b="1"/>
              <a:t>Mortar and pestle</a:t>
            </a:r>
          </a:p>
          <a:p>
            <a:pPr>
              <a:lnSpc>
                <a:spcPct val="80000"/>
              </a:lnSpc>
            </a:pPr>
            <a:r>
              <a:rPr lang="en-US" sz="2400" b="1"/>
              <a:t>Necklace</a:t>
            </a:r>
          </a:p>
          <a:p>
            <a:pPr>
              <a:lnSpc>
                <a:spcPct val="80000"/>
              </a:lnSpc>
            </a:pPr>
            <a:r>
              <a:rPr lang="en-US" sz="2400" b="1"/>
              <a:t>Cleaning brushes</a:t>
            </a:r>
          </a:p>
          <a:p>
            <a:pPr>
              <a:lnSpc>
                <a:spcPct val="80000"/>
              </a:lnSpc>
            </a:pPr>
            <a:r>
              <a:rPr lang="en-US" sz="2400" b="1"/>
              <a:t>Toothbrush and toothpaste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304800"/>
            <a:ext cx="4038600" cy="5826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/>
              <a:t>  During the following slide show please enjoy with us the many fun ideas that made Rita chimps life better?</a:t>
            </a:r>
          </a:p>
        </p:txBody>
      </p:sp>
      <p:pic>
        <p:nvPicPr>
          <p:cNvPr id="92174" name="Picture 14" descr="Smiley%20Face%20Clip%20Ar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362200"/>
            <a:ext cx="2133600" cy="210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chimpanzee at zoo may 2008 04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8100"/>
            <a:ext cx="9144000" cy="6853238"/>
          </a:xfrm>
          <a:noFill/>
          <a:ln/>
        </p:spPr>
      </p:pic>
      <p:sp>
        <p:nvSpPr>
          <p:cNvPr id="8192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0" y="277813"/>
            <a:ext cx="4114800" cy="1143000"/>
          </a:xfrm>
          <a:noFill/>
          <a:ln/>
        </p:spPr>
        <p:txBody>
          <a:bodyPr/>
          <a:lstStyle/>
          <a:p>
            <a:r>
              <a:rPr lang="en-US"/>
              <a:t>Popsicle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636587"/>
          </a:xfrm>
          <a:noFill/>
          <a:ln/>
        </p:spPr>
        <p:txBody>
          <a:bodyPr/>
          <a:lstStyle/>
          <a:p>
            <a:r>
              <a:rPr lang="en-US" sz="4000"/>
              <a:t>Cardboard tube with diet</a:t>
            </a:r>
          </a:p>
        </p:txBody>
      </p:sp>
      <p:pic>
        <p:nvPicPr>
          <p:cNvPr id="82953" name="Picture 9" descr="DSC0574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914400"/>
            <a:ext cx="2171700" cy="2895600"/>
          </a:xfrm>
        </p:spPr>
      </p:pic>
      <p:pic>
        <p:nvPicPr>
          <p:cNvPr id="82954" name="Picture 10" descr="DSC0574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343400" y="1143000"/>
            <a:ext cx="2286000" cy="3048000"/>
          </a:xfrm>
          <a:noFill/>
          <a:ln/>
        </p:spPr>
      </p:pic>
      <p:pic>
        <p:nvPicPr>
          <p:cNvPr id="82956" name="Picture 12" descr="DSC0575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655763" y="3941763"/>
            <a:ext cx="2185987" cy="2916237"/>
          </a:xfrm>
          <a:noFill/>
          <a:ln/>
        </p:spPr>
      </p:pic>
      <p:pic>
        <p:nvPicPr>
          <p:cNvPr id="82958" name="Picture 14" descr="DSC05749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781800" y="3962400"/>
            <a:ext cx="2171700" cy="28956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Cardboard boxes</a:t>
            </a:r>
          </a:p>
        </p:txBody>
      </p:sp>
      <p:pic>
        <p:nvPicPr>
          <p:cNvPr id="140292" name="Picture 4" descr="Rita builds with boxes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1638" y="1600200"/>
            <a:ext cx="3773487" cy="5029200"/>
          </a:xfrm>
          <a:noFill/>
          <a:ln/>
        </p:spPr>
      </p:pic>
      <p:pic>
        <p:nvPicPr>
          <p:cNvPr id="140294" name="Picture 6" descr="Zoo April 30 2010 018-480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3950" y="1447800"/>
            <a:ext cx="3798888" cy="5064125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chimpanzee at zoo may 2008 11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0"/>
            <a:ext cx="8647113" cy="6948488"/>
          </a:xfrm>
          <a:noFill/>
          <a:ln/>
        </p:spPr>
      </p:pic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Tennis ball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GetAttachment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953250"/>
          </a:xfrm>
          <a:noFill/>
          <a:ln/>
        </p:spPr>
      </p:pic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3733800" y="277813"/>
            <a:ext cx="5410200" cy="636587"/>
          </a:xfrm>
          <a:noFill/>
          <a:ln/>
        </p:spPr>
        <p:txBody>
          <a:bodyPr/>
          <a:lstStyle/>
          <a:p>
            <a:r>
              <a:rPr lang="en-US" sz="4000"/>
              <a:t>Tooth brush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Barb and Jenny with Mr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285750"/>
            <a:ext cx="8534400" cy="6400800"/>
          </a:xfrm>
          <a:noFill/>
          <a:ln/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57200" y="6096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Barbara and</a:t>
            </a:r>
            <a:r>
              <a:rPr lang="en-US" sz="2400"/>
              <a:t>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Wilson with Mr. Mohammed Tariq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Rita explores the tub toys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57150"/>
            <a:ext cx="9144000" cy="6859588"/>
          </a:xfrm>
          <a:noFill/>
          <a:ln/>
        </p:spPr>
      </p:pic>
      <p:sp>
        <p:nvSpPr>
          <p:cNvPr id="97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962400" cy="1143000"/>
          </a:xfrm>
          <a:noFill/>
          <a:ln/>
        </p:spPr>
        <p:txBody>
          <a:bodyPr/>
          <a:lstStyle/>
          <a:p>
            <a:r>
              <a:rPr lang="en-US"/>
              <a:t>Plastic dishes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4000"/>
              <a:t>Rite loves them dishes!</a:t>
            </a:r>
          </a:p>
        </p:txBody>
      </p:sp>
      <p:pic>
        <p:nvPicPr>
          <p:cNvPr id="98313" name="Picture 9" descr="Rita looks at mirr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066800"/>
            <a:ext cx="3325813" cy="2493963"/>
          </a:xfrm>
        </p:spPr>
      </p:pic>
      <p:pic>
        <p:nvPicPr>
          <p:cNvPr id="98314" name="Picture 10" descr="Rita plays with new toy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00600" y="1066800"/>
            <a:ext cx="3479800" cy="2609850"/>
          </a:xfrm>
        </p:spPr>
      </p:pic>
      <p:pic>
        <p:nvPicPr>
          <p:cNvPr id="98315" name="Picture 11" descr="Rita stands on tu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838200" y="3886200"/>
            <a:ext cx="3402013" cy="2551113"/>
          </a:xfrm>
        </p:spPr>
      </p:pic>
      <p:pic>
        <p:nvPicPr>
          <p:cNvPr id="98316" name="Picture 12" descr="What's th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07000" y="3941763"/>
            <a:ext cx="3403600" cy="25527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fruit pop for Rit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  <a:ln/>
        </p:spPr>
      </p:pic>
      <p:sp>
        <p:nvSpPr>
          <p:cNvPr id="993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581400" cy="1143000"/>
          </a:xfrm>
          <a:noFill/>
          <a:ln/>
        </p:spPr>
        <p:txBody>
          <a:bodyPr/>
          <a:lstStyle/>
          <a:p>
            <a:r>
              <a:rPr lang="en-US"/>
              <a:t>Fruit popsicle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4000"/>
              <a:t>Rita loves them papers!</a:t>
            </a:r>
          </a:p>
        </p:txBody>
      </p:sp>
      <p:pic>
        <p:nvPicPr>
          <p:cNvPr id="106505" name="Picture 9" descr="loving it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07000" y="1122363"/>
            <a:ext cx="3556000" cy="2667000"/>
          </a:xfrm>
        </p:spPr>
      </p:pic>
      <p:pic>
        <p:nvPicPr>
          <p:cNvPr id="106506" name="Picture 10" descr="the life of a chim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16000" y="3941763"/>
            <a:ext cx="3556000" cy="2667000"/>
          </a:xfrm>
        </p:spPr>
      </p:pic>
      <p:pic>
        <p:nvPicPr>
          <p:cNvPr id="106509" name="Picture 13" descr="So happy now!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07000" y="3941763"/>
            <a:ext cx="3632200" cy="2724150"/>
          </a:xfrm>
        </p:spPr>
      </p:pic>
      <p:pic>
        <p:nvPicPr>
          <p:cNvPr id="106511" name="Picture 15" descr="Bottoms u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85800" y="990600"/>
            <a:ext cx="3581400" cy="26860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smile!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3663"/>
            <a:ext cx="9144000" cy="6859587"/>
          </a:xfrm>
          <a:ln/>
        </p:spPr>
      </p:pic>
      <p:sp>
        <p:nvSpPr>
          <p:cNvPr id="108552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She really loves them papers!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looking in a mirror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20638"/>
            <a:ext cx="9144000" cy="6859588"/>
          </a:xfrm>
          <a:noFill/>
          <a:ln/>
        </p:spPr>
      </p:pic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>
          <a:xfrm>
            <a:off x="4495800" y="277813"/>
            <a:ext cx="4191000" cy="1143000"/>
          </a:xfrm>
          <a:noFill/>
          <a:ln/>
        </p:spPr>
        <p:txBody>
          <a:bodyPr/>
          <a:lstStyle/>
          <a:p>
            <a:r>
              <a:rPr lang="en-US" sz="4800"/>
              <a:t>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Rita plays with Jenny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  <a:ln/>
        </p:spPr>
      </p:pic>
      <p:sp>
        <p:nvSpPr>
          <p:cNvPr id="101384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Human companion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3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883" name="Photo Editor Photo" r:id="rId3" imgW="5714286" imgH="4285714" progId="MSPhotoEd.3">
              <p:embed/>
            </p:oleObj>
          </a:graphicData>
        </a:graphic>
      </p:graphicFrame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Barb and Rita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352800" cy="914400"/>
          </a:xfrm>
          <a:noFill/>
          <a:ln/>
        </p:spPr>
        <p:txBody>
          <a:bodyPr/>
          <a:lstStyle/>
          <a:p>
            <a:r>
              <a:rPr lang="en-US"/>
              <a:t>     New nest</a:t>
            </a:r>
          </a:p>
        </p:txBody>
      </p:sp>
      <p:pic>
        <p:nvPicPr>
          <p:cNvPr id="102410" name="Picture 10" descr="rita in n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98525" y="228600"/>
            <a:ext cx="4972050" cy="6629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715000" cy="1143000"/>
          </a:xfrm>
        </p:spPr>
        <p:txBody>
          <a:bodyPr/>
          <a:lstStyle/>
          <a:p>
            <a:r>
              <a:rPr lang="en-US"/>
              <a:t>One happy Rita!</a:t>
            </a:r>
          </a:p>
        </p:txBody>
      </p:sp>
      <p:pic>
        <p:nvPicPr>
          <p:cNvPr id="9222" name="Picture 6" descr="Look at that smi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22438"/>
            <a:ext cx="6781800" cy="5086350"/>
          </a:xfrm>
        </p:spPr>
      </p:pic>
      <p:pic>
        <p:nvPicPr>
          <p:cNvPr id="9224" name="Picture 8" descr="lone chimp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6413" y="0"/>
            <a:ext cx="2287587" cy="30480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48200" y="277813"/>
            <a:ext cx="4038600" cy="487362"/>
          </a:xfrm>
        </p:spPr>
        <p:txBody>
          <a:bodyPr/>
          <a:lstStyle/>
          <a:p>
            <a:r>
              <a:rPr lang="en-US" sz="4000"/>
              <a:t>                          Rita Chimp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5410200"/>
          </a:xfrm>
        </p:spPr>
        <p:txBody>
          <a:bodyPr/>
          <a:lstStyle/>
          <a:p>
            <a:r>
              <a:rPr lang="en-US" sz="2800"/>
              <a:t>Possibly different subspecies from the pair of chimpanzees in the zoo</a:t>
            </a:r>
          </a:p>
          <a:p>
            <a:r>
              <a:rPr lang="en-US" sz="2800"/>
              <a:t>10+ years old</a:t>
            </a:r>
          </a:p>
          <a:p>
            <a:r>
              <a:rPr lang="en-US" sz="2800"/>
              <a:t>Housed alone all her life</a:t>
            </a:r>
          </a:p>
          <a:p>
            <a:r>
              <a:rPr lang="en-US" sz="2800"/>
              <a:t>Didn’t know much enrichment </a:t>
            </a:r>
          </a:p>
          <a:p>
            <a:r>
              <a:rPr lang="en-US" sz="2800"/>
              <a:t>Kept on a cement with metal and some wooden furniture</a:t>
            </a:r>
          </a:p>
        </p:txBody>
      </p:sp>
      <p:pic>
        <p:nvPicPr>
          <p:cNvPr id="4103" name="Picture 7" descr="Rita before enrich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513" y="609600"/>
            <a:ext cx="4686300" cy="6248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 descr="two smiles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513"/>
            <a:ext cx="9144000" cy="6859587"/>
          </a:xfrm>
          <a:noFill/>
          <a:ln/>
        </p:spPr>
      </p:pic>
      <p:sp>
        <p:nvSpPr>
          <p:cNvPr id="120840" name="Rectangle 8"/>
          <p:cNvSpPr>
            <a:spLocks noGrp="1" noChangeArrowheads="1"/>
          </p:cNvSpPr>
          <p:nvPr>
            <p:ph type="title"/>
          </p:nvPr>
        </p:nvSpPr>
        <p:spPr>
          <a:xfrm>
            <a:off x="5181600" y="-381000"/>
            <a:ext cx="3962400" cy="1447800"/>
          </a:xfrm>
          <a:noFill/>
          <a:ln/>
        </p:spPr>
        <p:txBody>
          <a:bodyPr/>
          <a:lstStyle/>
          <a:p>
            <a:r>
              <a:rPr lang="en-US"/>
              <a:t>Two smiles!!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3608387"/>
          </a:xfrm>
        </p:spPr>
        <p:txBody>
          <a:bodyPr/>
          <a:lstStyle/>
          <a:p>
            <a:r>
              <a:rPr lang="en-US" sz="5400" i="1">
                <a:solidFill>
                  <a:schemeClr val="tx1"/>
                </a:solidFill>
              </a:rPr>
              <a:t/>
            </a:r>
            <a:br>
              <a:rPr lang="en-US" sz="5400" i="1">
                <a:solidFill>
                  <a:schemeClr val="tx1"/>
                </a:solidFill>
              </a:rPr>
            </a:br>
            <a:r>
              <a:rPr lang="en-US" sz="5400" i="1">
                <a:solidFill>
                  <a:schemeClr val="tx1"/>
                </a:solidFill>
              </a:rPr>
              <a:t>"He is not a perfect believer, who goes to bed full and knows that his neighbor is hungry.</a:t>
            </a:r>
            <a:r>
              <a:rPr lang="en-US" sz="4000" i="1"/>
              <a:t>                [Mishkat Al-Masabih 2/424]"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820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/>
              <a:t>Special thanks for all the good hearted people who worked hard to make Rita chimpanze’s life better!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r>
              <a:rPr lang="en-US" sz="4000"/>
              <a:t>Exhibit</a:t>
            </a:r>
          </a:p>
        </p:txBody>
      </p:sp>
      <p:pic>
        <p:nvPicPr>
          <p:cNvPr id="11268" name="Picture 4" descr="chimpanzee at zoo March 28 049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817563"/>
            <a:ext cx="9144000" cy="6040437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r>
              <a:rPr lang="en-US" sz="4000"/>
              <a:t>Night House</a:t>
            </a:r>
          </a:p>
        </p:txBody>
      </p:sp>
      <p:pic>
        <p:nvPicPr>
          <p:cNvPr id="12292" name="Picture 4" descr="cement sleeping platform for the chimp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063625"/>
            <a:ext cx="7620000" cy="57150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1162"/>
          </a:xfrm>
        </p:spPr>
        <p:txBody>
          <a:bodyPr/>
          <a:lstStyle/>
          <a:p>
            <a:r>
              <a:rPr lang="en-US" sz="4000"/>
              <a:t>Water area</a:t>
            </a:r>
          </a:p>
        </p:txBody>
      </p:sp>
      <p:pic>
        <p:nvPicPr>
          <p:cNvPr id="13316" name="Picture 4" descr="water area in chimp feeding quarter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60613" y="914400"/>
            <a:ext cx="4286250" cy="571500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Short term goal- map out what needed to be done and provide </a:t>
            </a:r>
            <a:r>
              <a:rPr lang="en-US" b="1"/>
              <a:t>immediate</a:t>
            </a:r>
            <a:r>
              <a:rPr lang="en-US"/>
              <a:t> relief at first:</a:t>
            </a:r>
          </a:p>
          <a:p>
            <a:r>
              <a:rPr lang="en-US"/>
              <a:t>Fast </a:t>
            </a:r>
          </a:p>
          <a:p>
            <a:r>
              <a:rPr lang="en-US"/>
              <a:t>Simple</a:t>
            </a:r>
          </a:p>
          <a:p>
            <a:r>
              <a:rPr lang="en-US"/>
              <a:t>Free</a:t>
            </a:r>
          </a:p>
          <a:p>
            <a:r>
              <a:rPr lang="en-US"/>
              <a:t>Easy to supply</a:t>
            </a:r>
          </a:p>
          <a:p>
            <a:pPr>
              <a:buFont typeface="Wingdings" pitchFamily="2" charset="2"/>
              <a:buNone/>
            </a:pPr>
            <a:r>
              <a:rPr lang="en-US"/>
              <a:t>Work one step at the time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Work on long term goals later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984</TotalTime>
  <Words>819</Words>
  <Application>Microsoft Office PowerPoint</Application>
  <PresentationFormat>On-screen Show (4:3)</PresentationFormat>
  <Paragraphs>149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Times New Roman</vt:lpstr>
      <vt:lpstr>Wingdings</vt:lpstr>
      <vt:lpstr>Maple</vt:lpstr>
      <vt:lpstr>Microsoft Photo Editor 3.0 Photo</vt:lpstr>
      <vt:lpstr>Rita Chimpanzee   A success story at the Doha Zoo, Qatar</vt:lpstr>
      <vt:lpstr>Jenny and Barbara Wilson</vt:lpstr>
      <vt:lpstr>Slide 3</vt:lpstr>
      <vt:lpstr>Slide 4</vt:lpstr>
      <vt:lpstr>                          Rita Chimp</vt:lpstr>
      <vt:lpstr>Exhibit</vt:lpstr>
      <vt:lpstr>Night House</vt:lpstr>
      <vt:lpstr>Water area</vt:lpstr>
      <vt:lpstr>Goal</vt:lpstr>
      <vt:lpstr>Let’s get to work</vt:lpstr>
      <vt:lpstr>Team One- Doha Zoo Staff</vt:lpstr>
      <vt:lpstr>Team One- Doha Zoo Staff </vt:lpstr>
      <vt:lpstr>Team two American School of Doha and  The Learning Center  Students observing Rita chimpanzee receiving new enrichment items</vt:lpstr>
      <vt:lpstr>Jenny’s and Barbara’s roll</vt:lpstr>
      <vt:lpstr>The short term plan</vt:lpstr>
      <vt:lpstr>Step 1. Substrate</vt:lpstr>
      <vt:lpstr>Step 1. Substrate</vt:lpstr>
      <vt:lpstr>Slide 18</vt:lpstr>
      <vt:lpstr>Hay and shredded paper on exhibit</vt:lpstr>
      <vt:lpstr>Slide 20</vt:lpstr>
      <vt:lpstr>Step 2. Browse</vt:lpstr>
      <vt:lpstr>Rita with palm leaves</vt:lpstr>
      <vt:lpstr>Palm fronds gave Rita some bloody stools so we switch over to deciduous plants</vt:lpstr>
      <vt:lpstr>Step 3. Extending feeding time both on and off exhibit</vt:lpstr>
      <vt:lpstr> Hidden food in substrate</vt:lpstr>
      <vt:lpstr>Cabbage hidden in substrate</vt:lpstr>
      <vt:lpstr>Long term plans</vt:lpstr>
      <vt:lpstr>The first permanent nest</vt:lpstr>
      <vt:lpstr>Permanent puzzle feeder</vt:lpstr>
      <vt:lpstr>Founding resources- Donations</vt:lpstr>
      <vt:lpstr>Document enrichment</vt:lpstr>
      <vt:lpstr>Companion for Rita</vt:lpstr>
      <vt:lpstr>More fun!</vt:lpstr>
      <vt:lpstr>Slide 34</vt:lpstr>
      <vt:lpstr>Popsicle</vt:lpstr>
      <vt:lpstr>Cardboard tube with diet</vt:lpstr>
      <vt:lpstr>Cardboard boxes</vt:lpstr>
      <vt:lpstr>Tennis ball</vt:lpstr>
      <vt:lpstr>Tooth brush</vt:lpstr>
      <vt:lpstr>Plastic dishes</vt:lpstr>
      <vt:lpstr>Rite loves them dishes!</vt:lpstr>
      <vt:lpstr>Fruit popsicle</vt:lpstr>
      <vt:lpstr>Rita loves them papers!</vt:lpstr>
      <vt:lpstr>She really loves them papers!</vt:lpstr>
      <vt:lpstr>Mirror</vt:lpstr>
      <vt:lpstr>Human companion</vt:lpstr>
      <vt:lpstr>Barb and Rita</vt:lpstr>
      <vt:lpstr>     New nest</vt:lpstr>
      <vt:lpstr>One happy Rita!</vt:lpstr>
      <vt:lpstr>Two smiles!!</vt:lpstr>
      <vt:lpstr> "He is not a perfect believer, who goes to bed full and knows that his neighbor is hungry.                [Mishkat Al-Masabih 2/424]"  </vt:lpstr>
    </vt:vector>
  </TitlesOfParts>
  <Company>The Phoenix Zoo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 story Rita Chimpanzee at the Doha Zoo, Qatar</dc:title>
  <dc:creator>Administrator</dc:creator>
  <cp:lastModifiedBy>Eric</cp:lastModifiedBy>
  <cp:revision>17</cp:revision>
  <dcterms:created xsi:type="dcterms:W3CDTF">2009-09-07T19:41:42Z</dcterms:created>
  <dcterms:modified xsi:type="dcterms:W3CDTF">2013-11-03T18:32:39Z</dcterms:modified>
</cp:coreProperties>
</file>