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drawings/legacyDiagramText1.bin" ContentType="application/vnd.ms-office.legacyDiagramText"/>
  <Override PartName="/ppt/notesSlides/notesSlide107.xml" ContentType="application/vnd.openxmlformats-officedocument.presentationml.notesSlide+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legacyDocTextInfo.bin" ContentType="application/vnd.ms-office.legacyDocTextInfo"/>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134"/>
  </p:notesMasterIdLst>
  <p:handoutMasterIdLst>
    <p:handoutMasterId r:id="rId135"/>
  </p:handoutMasterIdLst>
  <p:sldIdLst>
    <p:sldId id="256" r:id="rId2"/>
    <p:sldId id="257" r:id="rId3"/>
    <p:sldId id="258" r:id="rId4"/>
    <p:sldId id="326" r:id="rId5"/>
    <p:sldId id="260" r:id="rId6"/>
    <p:sldId id="339" r:id="rId7"/>
    <p:sldId id="390" r:id="rId8"/>
    <p:sldId id="263" r:id="rId9"/>
    <p:sldId id="264" r:id="rId10"/>
    <p:sldId id="415" r:id="rId11"/>
    <p:sldId id="266" r:id="rId12"/>
    <p:sldId id="267" r:id="rId13"/>
    <p:sldId id="268" r:id="rId14"/>
    <p:sldId id="269" r:id="rId15"/>
    <p:sldId id="271" r:id="rId16"/>
    <p:sldId id="272" r:id="rId17"/>
    <p:sldId id="391" r:id="rId18"/>
    <p:sldId id="406" r:id="rId19"/>
    <p:sldId id="275" r:id="rId20"/>
    <p:sldId id="410" r:id="rId21"/>
    <p:sldId id="278" r:id="rId22"/>
    <p:sldId id="279" r:id="rId23"/>
    <p:sldId id="280" r:id="rId24"/>
    <p:sldId id="281" r:id="rId25"/>
    <p:sldId id="282" r:id="rId26"/>
    <p:sldId id="283" r:id="rId27"/>
    <p:sldId id="284" r:id="rId28"/>
    <p:sldId id="285" r:id="rId29"/>
    <p:sldId id="286" r:id="rId30"/>
    <p:sldId id="288" r:id="rId31"/>
    <p:sldId id="289" r:id="rId32"/>
    <p:sldId id="290" r:id="rId33"/>
    <p:sldId id="291" r:id="rId34"/>
    <p:sldId id="292" r:id="rId35"/>
    <p:sldId id="411" r:id="rId36"/>
    <p:sldId id="294" r:id="rId37"/>
    <p:sldId id="295" r:id="rId38"/>
    <p:sldId id="296" r:id="rId39"/>
    <p:sldId id="297" r:id="rId40"/>
    <p:sldId id="298" r:id="rId41"/>
    <p:sldId id="408" r:id="rId42"/>
    <p:sldId id="409" r:id="rId43"/>
    <p:sldId id="300" r:id="rId44"/>
    <p:sldId id="301" r:id="rId45"/>
    <p:sldId id="302" r:id="rId46"/>
    <p:sldId id="380" r:id="rId47"/>
    <p:sldId id="379" r:id="rId48"/>
    <p:sldId id="381" r:id="rId49"/>
    <p:sldId id="303" r:id="rId50"/>
    <p:sldId id="304" r:id="rId51"/>
    <p:sldId id="305" r:id="rId52"/>
    <p:sldId id="306" r:id="rId53"/>
    <p:sldId id="307" r:id="rId54"/>
    <p:sldId id="308" r:id="rId55"/>
    <p:sldId id="309" r:id="rId56"/>
    <p:sldId id="382" r:id="rId57"/>
    <p:sldId id="311" r:id="rId58"/>
    <p:sldId id="312" r:id="rId59"/>
    <p:sldId id="313" r:id="rId60"/>
    <p:sldId id="314" r:id="rId61"/>
    <p:sldId id="315" r:id="rId62"/>
    <p:sldId id="414" r:id="rId63"/>
    <p:sldId id="393" r:id="rId64"/>
    <p:sldId id="317" r:id="rId65"/>
    <p:sldId id="318" r:id="rId66"/>
    <p:sldId id="319" r:id="rId67"/>
    <p:sldId id="394" r:id="rId68"/>
    <p:sldId id="320" r:id="rId69"/>
    <p:sldId id="338" r:id="rId70"/>
    <p:sldId id="395" r:id="rId71"/>
    <p:sldId id="336" r:id="rId72"/>
    <p:sldId id="337" r:id="rId73"/>
    <p:sldId id="407" r:id="rId74"/>
    <p:sldId id="322" r:id="rId75"/>
    <p:sldId id="323" r:id="rId76"/>
    <p:sldId id="397" r:id="rId77"/>
    <p:sldId id="396" r:id="rId78"/>
    <p:sldId id="412" r:id="rId79"/>
    <p:sldId id="413" r:id="rId80"/>
    <p:sldId id="386" r:id="rId81"/>
    <p:sldId id="387" r:id="rId82"/>
    <p:sldId id="330" r:id="rId83"/>
    <p:sldId id="333" r:id="rId84"/>
    <p:sldId id="331" r:id="rId85"/>
    <p:sldId id="332" r:id="rId86"/>
    <p:sldId id="335" r:id="rId87"/>
    <p:sldId id="405" r:id="rId88"/>
    <p:sldId id="341" r:id="rId89"/>
    <p:sldId id="384" r:id="rId90"/>
    <p:sldId id="343" r:id="rId91"/>
    <p:sldId id="345" r:id="rId92"/>
    <p:sldId id="344" r:id="rId93"/>
    <p:sldId id="399" r:id="rId94"/>
    <p:sldId id="389" r:id="rId95"/>
    <p:sldId id="347" r:id="rId96"/>
    <p:sldId id="348" r:id="rId97"/>
    <p:sldId id="401" r:id="rId98"/>
    <p:sldId id="400" r:id="rId99"/>
    <p:sldId id="349" r:id="rId100"/>
    <p:sldId id="416" r:id="rId101"/>
    <p:sldId id="388" r:id="rId102"/>
    <p:sldId id="351" r:id="rId103"/>
    <p:sldId id="352" r:id="rId104"/>
    <p:sldId id="353" r:id="rId105"/>
    <p:sldId id="354" r:id="rId106"/>
    <p:sldId id="355" r:id="rId107"/>
    <p:sldId id="357" r:id="rId108"/>
    <p:sldId id="421" r:id="rId109"/>
    <p:sldId id="358" r:id="rId110"/>
    <p:sldId id="378" r:id="rId111"/>
    <p:sldId id="417" r:id="rId112"/>
    <p:sldId id="360" r:id="rId113"/>
    <p:sldId id="359" r:id="rId114"/>
    <p:sldId id="361" r:id="rId115"/>
    <p:sldId id="362" r:id="rId116"/>
    <p:sldId id="364" r:id="rId117"/>
    <p:sldId id="418" r:id="rId118"/>
    <p:sldId id="419" r:id="rId119"/>
    <p:sldId id="420" r:id="rId120"/>
    <p:sldId id="363" r:id="rId121"/>
    <p:sldId id="366" r:id="rId122"/>
    <p:sldId id="367" r:id="rId123"/>
    <p:sldId id="368" r:id="rId124"/>
    <p:sldId id="369" r:id="rId125"/>
    <p:sldId id="370" r:id="rId126"/>
    <p:sldId id="371" r:id="rId127"/>
    <p:sldId id="372" r:id="rId128"/>
    <p:sldId id="374" r:id="rId129"/>
    <p:sldId id="375" r:id="rId130"/>
    <p:sldId id="373" r:id="rId131"/>
    <p:sldId id="376" r:id="rId132"/>
    <p:sldId id="377" r:id="rId133"/>
  </p:sldIdLst>
  <p:sldSz cx="9144000" cy="6858000" type="screen4x3"/>
  <p:notesSz cx="6858000" cy="9144000"/>
  <p:defaultTextStyle>
    <a:defPPr>
      <a:defRPr lang="en-US"/>
    </a:defPPr>
    <a:lvl1pPr algn="ctr" rtl="0" fontAlgn="base">
      <a:spcBef>
        <a:spcPct val="0"/>
      </a:spcBef>
      <a:spcAft>
        <a:spcPct val="0"/>
      </a:spcAft>
      <a:defRPr sz="3200" b="1" kern="1200">
        <a:solidFill>
          <a:schemeClr val="tx2"/>
        </a:solidFill>
        <a:effectLst>
          <a:outerShdw blurRad="38100" dist="38100" dir="2700000" algn="tl">
            <a:srgbClr val="000000">
              <a:alpha val="43137"/>
            </a:srgbClr>
          </a:outerShdw>
        </a:effectLst>
        <a:latin typeface="Garamond" pitchFamily="18" charset="0"/>
        <a:ea typeface="+mn-ea"/>
        <a:cs typeface="+mn-cs"/>
      </a:defRPr>
    </a:lvl1pPr>
    <a:lvl2pPr marL="457200" algn="ctr" rtl="0" fontAlgn="base">
      <a:spcBef>
        <a:spcPct val="0"/>
      </a:spcBef>
      <a:spcAft>
        <a:spcPct val="0"/>
      </a:spcAft>
      <a:defRPr sz="3200" b="1" kern="1200">
        <a:solidFill>
          <a:schemeClr val="tx2"/>
        </a:solidFill>
        <a:effectLst>
          <a:outerShdw blurRad="38100" dist="38100" dir="2700000" algn="tl">
            <a:srgbClr val="000000">
              <a:alpha val="43137"/>
            </a:srgbClr>
          </a:outerShdw>
        </a:effectLst>
        <a:latin typeface="Garamond" pitchFamily="18" charset="0"/>
        <a:ea typeface="+mn-ea"/>
        <a:cs typeface="+mn-cs"/>
      </a:defRPr>
    </a:lvl2pPr>
    <a:lvl3pPr marL="914400" algn="ctr" rtl="0" fontAlgn="base">
      <a:spcBef>
        <a:spcPct val="0"/>
      </a:spcBef>
      <a:spcAft>
        <a:spcPct val="0"/>
      </a:spcAft>
      <a:defRPr sz="3200" b="1" kern="1200">
        <a:solidFill>
          <a:schemeClr val="tx2"/>
        </a:solidFill>
        <a:effectLst>
          <a:outerShdw blurRad="38100" dist="38100" dir="2700000" algn="tl">
            <a:srgbClr val="000000">
              <a:alpha val="43137"/>
            </a:srgbClr>
          </a:outerShdw>
        </a:effectLst>
        <a:latin typeface="Garamond" pitchFamily="18" charset="0"/>
        <a:ea typeface="+mn-ea"/>
        <a:cs typeface="+mn-cs"/>
      </a:defRPr>
    </a:lvl3pPr>
    <a:lvl4pPr marL="1371600" algn="ctr" rtl="0" fontAlgn="base">
      <a:spcBef>
        <a:spcPct val="0"/>
      </a:spcBef>
      <a:spcAft>
        <a:spcPct val="0"/>
      </a:spcAft>
      <a:defRPr sz="3200" b="1" kern="1200">
        <a:solidFill>
          <a:schemeClr val="tx2"/>
        </a:solidFill>
        <a:effectLst>
          <a:outerShdw blurRad="38100" dist="38100" dir="2700000" algn="tl">
            <a:srgbClr val="000000">
              <a:alpha val="43137"/>
            </a:srgbClr>
          </a:outerShdw>
        </a:effectLst>
        <a:latin typeface="Garamond" pitchFamily="18" charset="0"/>
        <a:ea typeface="+mn-ea"/>
        <a:cs typeface="+mn-cs"/>
      </a:defRPr>
    </a:lvl4pPr>
    <a:lvl5pPr marL="1828800" algn="ctr" rtl="0" fontAlgn="base">
      <a:spcBef>
        <a:spcPct val="0"/>
      </a:spcBef>
      <a:spcAft>
        <a:spcPct val="0"/>
      </a:spcAft>
      <a:defRPr sz="3200" b="1" kern="1200">
        <a:solidFill>
          <a:schemeClr val="tx2"/>
        </a:solidFill>
        <a:effectLst>
          <a:outerShdw blurRad="38100" dist="38100" dir="2700000" algn="tl">
            <a:srgbClr val="000000">
              <a:alpha val="43137"/>
            </a:srgbClr>
          </a:outerShdw>
        </a:effectLst>
        <a:latin typeface="Garamond" pitchFamily="18" charset="0"/>
        <a:ea typeface="+mn-ea"/>
        <a:cs typeface="+mn-cs"/>
      </a:defRPr>
    </a:lvl5pPr>
    <a:lvl6pPr marL="2286000" algn="l" defTabSz="914400" rtl="0" eaLnBrk="1" latinLnBrk="0" hangingPunct="1">
      <a:defRPr sz="3200" b="1" kern="1200">
        <a:solidFill>
          <a:schemeClr val="tx2"/>
        </a:solidFill>
        <a:effectLst>
          <a:outerShdw blurRad="38100" dist="38100" dir="2700000" algn="tl">
            <a:srgbClr val="000000">
              <a:alpha val="43137"/>
            </a:srgbClr>
          </a:outerShdw>
        </a:effectLst>
        <a:latin typeface="Garamond" pitchFamily="18" charset="0"/>
        <a:ea typeface="+mn-ea"/>
        <a:cs typeface="+mn-cs"/>
      </a:defRPr>
    </a:lvl6pPr>
    <a:lvl7pPr marL="2743200" algn="l" defTabSz="914400" rtl="0" eaLnBrk="1" latinLnBrk="0" hangingPunct="1">
      <a:defRPr sz="3200" b="1" kern="1200">
        <a:solidFill>
          <a:schemeClr val="tx2"/>
        </a:solidFill>
        <a:effectLst>
          <a:outerShdw blurRad="38100" dist="38100" dir="2700000" algn="tl">
            <a:srgbClr val="000000">
              <a:alpha val="43137"/>
            </a:srgbClr>
          </a:outerShdw>
        </a:effectLst>
        <a:latin typeface="Garamond" pitchFamily="18" charset="0"/>
        <a:ea typeface="+mn-ea"/>
        <a:cs typeface="+mn-cs"/>
      </a:defRPr>
    </a:lvl7pPr>
    <a:lvl8pPr marL="3200400" algn="l" defTabSz="914400" rtl="0" eaLnBrk="1" latinLnBrk="0" hangingPunct="1">
      <a:defRPr sz="3200" b="1" kern="1200">
        <a:solidFill>
          <a:schemeClr val="tx2"/>
        </a:solidFill>
        <a:effectLst>
          <a:outerShdw blurRad="38100" dist="38100" dir="2700000" algn="tl">
            <a:srgbClr val="000000">
              <a:alpha val="43137"/>
            </a:srgbClr>
          </a:outerShdw>
        </a:effectLst>
        <a:latin typeface="Garamond" pitchFamily="18" charset="0"/>
        <a:ea typeface="+mn-ea"/>
        <a:cs typeface="+mn-cs"/>
      </a:defRPr>
    </a:lvl8pPr>
    <a:lvl9pPr marL="3657600" algn="l" defTabSz="914400" rtl="0" eaLnBrk="1" latinLnBrk="0" hangingPunct="1">
      <a:defRPr sz="3200" b="1" kern="1200">
        <a:solidFill>
          <a:schemeClr val="tx2"/>
        </a:solidFill>
        <a:effectLst>
          <a:outerShdw blurRad="38100" dist="38100" dir="2700000" algn="tl">
            <a:srgbClr val="000000">
              <a:alpha val="43137"/>
            </a:srgbClr>
          </a:outerShdw>
        </a:effectLst>
        <a:latin typeface="Garamond"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FF00FF"/>
    <a:srgbClr val="FF3300"/>
    <a:srgbClr val="F9F1EB"/>
    <a:srgbClr val="00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45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microsoft.com/office/2006/relationships/legacyDocTextInfo" Target="legacyDocTextInfo.bin"/><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rawings/_rels/vmlDrawing2.vml.rels><?xml version="1.0" encoding="UTF-8" standalone="yes"?>
<Relationships xmlns="http://schemas.openxmlformats.org/package/2006/relationships"><Relationship Id="rId1" Type="http://schemas.microsoft.com/office/2006/relationships/legacyDiagramText" Target="legacyDiagramText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7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effectLst>
                  <a:outerShdw blurRad="38100" dist="38100" dir="2700000" algn="tl">
                    <a:srgbClr val="C0C0C0"/>
                  </a:outerShdw>
                </a:effectLst>
              </a:defRPr>
            </a:lvl1pPr>
          </a:lstStyle>
          <a:p>
            <a:endParaRPr lang="en-US"/>
          </a:p>
        </p:txBody>
      </p:sp>
      <p:sp>
        <p:nvSpPr>
          <p:cNvPr id="4474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ffectLst>
                  <a:outerShdw blurRad="38100" dist="38100" dir="2700000" algn="tl">
                    <a:srgbClr val="C0C0C0"/>
                  </a:outerShdw>
                </a:effectLst>
              </a:defRPr>
            </a:lvl1pPr>
          </a:lstStyle>
          <a:p>
            <a:endParaRPr lang="en-US"/>
          </a:p>
        </p:txBody>
      </p:sp>
      <p:sp>
        <p:nvSpPr>
          <p:cNvPr id="4474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ffectLst>
                  <a:outerShdw blurRad="38100" dist="38100" dir="2700000" algn="tl">
                    <a:srgbClr val="C0C0C0"/>
                  </a:outerShdw>
                </a:effectLst>
              </a:defRPr>
            </a:lvl1pPr>
          </a:lstStyle>
          <a:p>
            <a:endParaRPr lang="en-US"/>
          </a:p>
        </p:txBody>
      </p:sp>
      <p:sp>
        <p:nvSpPr>
          <p:cNvPr id="4474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C0C0C0"/>
                  </a:outerShdw>
                </a:effectLst>
              </a:defRPr>
            </a:lvl1pPr>
          </a:lstStyle>
          <a:p>
            <a:fld id="{5C11B6C4-57F4-45AC-885B-8746BA02C312}"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effectLst/>
                <a:latin typeface="Arial" pitchFamily="34" charset="0"/>
              </a:defRPr>
            </a:lvl1pPr>
          </a:lstStyle>
          <a:p>
            <a:endParaRPr lang="en-US"/>
          </a:p>
        </p:txBody>
      </p:sp>
      <p:sp>
        <p:nvSpPr>
          <p:cNvPr id="1720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effectLst/>
                <a:latin typeface="Arial" pitchFamily="34" charset="0"/>
              </a:defRPr>
            </a:lvl1pPr>
          </a:lstStyle>
          <a:p>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720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20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effectLst/>
                <a:latin typeface="Arial" pitchFamily="34" charset="0"/>
              </a:defRPr>
            </a:lvl1pPr>
          </a:lstStyle>
          <a:p>
            <a:endParaRPr lang="en-US"/>
          </a:p>
        </p:txBody>
      </p:sp>
      <p:sp>
        <p:nvSpPr>
          <p:cNvPr id="1720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effectLst/>
                <a:latin typeface="Arial" pitchFamily="34" charset="0"/>
              </a:defRPr>
            </a:lvl1pPr>
          </a:lstStyle>
          <a:p>
            <a:fld id="{9B680D03-80DA-4CD6-899F-8AC87CCF1F92}"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17CDA1-120A-489D-9309-6A30AC8CA6E9}" type="slidenum">
              <a:rPr lang="en-US"/>
              <a:pPr/>
              <a:t>1</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62757-7A8B-44B1-BBFD-4285838E8030}" type="slidenum">
              <a:rPr lang="en-US"/>
              <a:pPr/>
              <a:t>11</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0EE779-A305-475C-8E0A-BA3CD99D559F}" type="slidenum">
              <a:rPr lang="en-US"/>
              <a:pPr/>
              <a:t>103</a:t>
            </a:fld>
            <a:endParaRPr lang="en-US"/>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0DFA32-781D-4643-81A0-1EBAE3DA6FC7}" type="slidenum">
              <a:rPr lang="en-US"/>
              <a:pPr/>
              <a:t>104</a:t>
            </a:fld>
            <a:endParaRPr lang="en-US"/>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9C7029-C635-47DE-BCB5-5C26AF7076F6}" type="slidenum">
              <a:rPr lang="en-US"/>
              <a:pPr/>
              <a:t>105</a:t>
            </a:fld>
            <a:endParaRPr lang="en-US"/>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F11FE2-261C-44B4-B3AF-8A11E1567745}" type="slidenum">
              <a:rPr lang="en-US"/>
              <a:pPr/>
              <a:t>106</a:t>
            </a:fld>
            <a:endParaRPr lang="en-US"/>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6AE270-F142-44D2-B68B-C6F074F219D2}" type="slidenum">
              <a:rPr lang="en-US"/>
              <a:pPr/>
              <a:t>107</a:t>
            </a:fld>
            <a:endParaRPr lang="en-US"/>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23BA53-CFB6-405B-AC94-C7FFC9F22095}" type="slidenum">
              <a:rPr lang="en-US"/>
              <a:pPr/>
              <a:t>109</a:t>
            </a:fld>
            <a:endParaRPr lang="en-US"/>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A91C13-F64A-4520-A146-88E3B7E2E9C8}" type="slidenum">
              <a:rPr lang="en-US"/>
              <a:pPr/>
              <a:t>110</a:t>
            </a:fld>
            <a:endParaRPr lang="en-US"/>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B5FA7C-0C6D-41E8-A1B1-5C0AE27F9CE2}" type="slidenum">
              <a:rPr lang="en-US"/>
              <a:pPr/>
              <a:t>112</a:t>
            </a:fld>
            <a:endParaRPr lang="en-US"/>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021F12-23F7-465F-B3FC-BBB6EA0762A8}" type="slidenum">
              <a:rPr lang="en-US"/>
              <a:pPr/>
              <a:t>113</a:t>
            </a:fld>
            <a:endParaRPr lang="en-US"/>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2B04DA-7110-4392-9B64-45C3C55F8339}" type="slidenum">
              <a:rPr lang="en-US"/>
              <a:pPr/>
              <a:t>114</a:t>
            </a:fld>
            <a:endParaRPr lang="en-US"/>
          </a:p>
        </p:txBody>
      </p:sp>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D703B9-EEFF-493F-AD09-335C534DBFC6}" type="slidenum">
              <a:rPr lang="en-US"/>
              <a:pPr/>
              <a:t>12</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CAFE64-69B0-4F5E-8A66-2BF51B8174FF}" type="slidenum">
              <a:rPr lang="en-US"/>
              <a:pPr/>
              <a:t>115</a:t>
            </a:fld>
            <a:endParaRPr 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4402A1-ED9B-4E22-BE1C-216B3EEC6D21}" type="slidenum">
              <a:rPr lang="en-US"/>
              <a:pPr/>
              <a:t>116</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3CFBEE-EDA7-426D-8B0E-CFD6A56C7133}" type="slidenum">
              <a:rPr lang="en-US"/>
              <a:pPr/>
              <a:t>120</a:t>
            </a:fld>
            <a:endParaRPr lang="en-US"/>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9A2E25-43A8-47C6-BCE5-9EC6129F7205}" type="slidenum">
              <a:rPr lang="en-US"/>
              <a:pPr/>
              <a:t>121</a:t>
            </a:fld>
            <a:endParaRPr 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2C6A11-C75A-425A-95C3-800466523B81}" type="slidenum">
              <a:rPr lang="en-US"/>
              <a:pPr/>
              <a:t>122</a:t>
            </a:fld>
            <a:endParaRPr lang="en-US"/>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6C57E1-3F72-41D1-8F0E-89E662B760FE}" type="slidenum">
              <a:rPr lang="en-US"/>
              <a:pPr/>
              <a:t>13</a:t>
            </a:fld>
            <a:endParaRPr lang="en-US"/>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3777D2-4E3E-49AD-9D78-5F03533F1B8E}" type="slidenum">
              <a:rPr lang="en-US"/>
              <a:pPr/>
              <a:t>14</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32254D-A2B6-4DCE-A436-224C595F0878}" type="slidenum">
              <a:rPr lang="en-US"/>
              <a:pPr/>
              <a:t>15</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E5A124-C2CA-419A-B350-36ACA7A6830E}" type="slidenum">
              <a:rPr lang="en-US"/>
              <a:pPr/>
              <a:t>16</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88D2A6-BD4C-4BCC-9C2B-A5F48C5D5E94}" type="slidenum">
              <a:rPr lang="en-US"/>
              <a:pPr/>
              <a:t>17</a:t>
            </a:fld>
            <a:endParaRPr lang="en-US"/>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553E48-A3A6-4F92-B119-A31CC55A3B5E}" type="slidenum">
              <a:rPr lang="en-US"/>
              <a:pPr/>
              <a:t>18</a:t>
            </a:fld>
            <a:endParaRPr lang="en-US"/>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A0E876-951E-47D4-B072-16B1320BF8E5}" type="slidenum">
              <a:rPr lang="en-US"/>
              <a:pPr/>
              <a:t>19</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7CAE55-A85A-4AA4-B059-39311E2E54E4}" type="slidenum">
              <a:rPr lang="en-US"/>
              <a:pPr/>
              <a:t>20</a:t>
            </a:fld>
            <a:endParaRPr lang="en-US"/>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70AB88-73DB-40F4-81AC-774533B1BDD2}" type="slidenum">
              <a:rPr lang="en-US"/>
              <a:pPr/>
              <a:t>2</a:t>
            </a:fld>
            <a:endParaRPr lang="en-US"/>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A33324-F905-4E4C-9AB3-C55A63F77CBD}" type="slidenum">
              <a:rPr lang="en-US"/>
              <a:pPr/>
              <a:t>21</a:t>
            </a:fld>
            <a:endParaRPr 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DA37F5-0EE7-4E68-8762-B9942CF0CDA5}" type="slidenum">
              <a:rPr lang="en-US"/>
              <a:pPr/>
              <a:t>22</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6C1E07-743A-49BB-8528-4B13A43829D2}" type="slidenum">
              <a:rPr lang="en-US"/>
              <a:pPr/>
              <a:t>23</a:t>
            </a:fld>
            <a:endParaRPr lang="en-US"/>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700351-F532-430C-A1D8-299989842456}" type="slidenum">
              <a:rPr lang="en-US"/>
              <a:pPr/>
              <a:t>24</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FA5A7B-0EDC-488D-AF05-A8A85620D2CF}" type="slidenum">
              <a:rPr lang="en-US"/>
              <a:pPr/>
              <a:t>25</a:t>
            </a:fld>
            <a:endParaRPr 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0C110C-1089-4738-8759-CED5039277EE}" type="slidenum">
              <a:rPr lang="en-US"/>
              <a:pPr/>
              <a:t>26</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F12522-352E-4B66-99E4-FF2D2DD7462B}" type="slidenum">
              <a:rPr lang="en-US"/>
              <a:pPr/>
              <a:t>27</a:t>
            </a:fld>
            <a:endParaRPr 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B523D6-86DA-4109-BDCB-1023669FD647}" type="slidenum">
              <a:rPr lang="en-US"/>
              <a:pPr/>
              <a:t>28</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44FD8A-0045-40DD-8D6E-5A0E1F0825C7}" type="slidenum">
              <a:rPr lang="en-US"/>
              <a:pPr/>
              <a:t>29</a:t>
            </a:fld>
            <a:endParaRPr 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D96777-C360-4265-8BBE-CC7FA7D3C710}" type="slidenum">
              <a:rPr lang="en-US"/>
              <a:pPr/>
              <a:t>30</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E5DCAE-94D2-4CCC-9055-76F90A4879FA}" type="slidenum">
              <a:rPr lang="en-US"/>
              <a:pPr/>
              <a:t>3</a:t>
            </a:fld>
            <a:endParaRPr 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E8AD72-9841-434B-89D4-41E0A548D136}" type="slidenum">
              <a:rPr lang="en-US"/>
              <a:pPr/>
              <a:t>31</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95A107-D21B-4B8C-8C36-1D6CCACD5304}" type="slidenum">
              <a:rPr lang="en-US"/>
              <a:pPr/>
              <a:t>32</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0043FE-58C9-4F6E-AECB-64AAC2144DDC}" type="slidenum">
              <a:rPr lang="en-US"/>
              <a:pPr/>
              <a:t>33</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277AC4-08CE-4565-82A1-4E6A97DA2274}" type="slidenum">
              <a:rPr lang="en-US"/>
              <a:pPr/>
              <a:t>34</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F2B61B-C338-4BF0-A378-819C487C0DEE}" type="slidenum">
              <a:rPr lang="en-US"/>
              <a:pPr/>
              <a:t>35</a:t>
            </a:fld>
            <a:endParaRPr lang="en-US"/>
          </a:p>
        </p:txBody>
      </p:sp>
      <p:sp>
        <p:nvSpPr>
          <p:cNvPr id="450562"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E97BFE-4CD1-4C09-A9CE-843CB1FA937F}" type="slidenum">
              <a:rPr lang="en-US"/>
              <a:pPr/>
              <a:t>36</a:t>
            </a:fld>
            <a:endParaRPr lang="en-US"/>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59B1F8-F793-4314-9EEB-0A9E8E83CE56}" type="slidenum">
              <a:rPr lang="en-US"/>
              <a:pPr/>
              <a:t>37</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363205-7557-488E-9813-7034E0D95C83}" type="slidenum">
              <a:rPr lang="en-US"/>
              <a:pPr/>
              <a:t>38</a:t>
            </a:fld>
            <a:endParaRPr 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513927-A679-4B99-8DCB-C309307C358E}" type="slidenum">
              <a:rPr lang="en-US"/>
              <a:pPr/>
              <a:t>39</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0E21BF-4721-44E5-9AAF-1F2E078508AE}" type="slidenum">
              <a:rPr lang="en-US"/>
              <a:pPr/>
              <a:t>40</a:t>
            </a:fld>
            <a:endParaRPr 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54BD23-A6CA-432B-8EA5-7A10051F7F18}" type="slidenum">
              <a:rPr lang="en-US"/>
              <a:pPr/>
              <a:t>4</a:t>
            </a:fld>
            <a:endParaRPr lang="en-US"/>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809CE8-EE4B-49D7-99FF-5472EE0ACA0D}" type="slidenum">
              <a:rPr lang="en-US"/>
              <a:pPr/>
              <a:t>41</a:t>
            </a:fld>
            <a:endParaRPr lang="en-US"/>
          </a:p>
        </p:txBody>
      </p:sp>
      <p:sp>
        <p:nvSpPr>
          <p:cNvPr id="438274"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ABE6FC-C9FD-4070-A675-595346B14CEC}" type="slidenum">
              <a:rPr lang="en-US"/>
              <a:pPr/>
              <a:t>42</a:t>
            </a:fld>
            <a:endParaRPr lang="en-US"/>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F43AB6-9A21-43FB-BBB8-B723A1FBA64D}" type="slidenum">
              <a:rPr lang="en-US"/>
              <a:pPr/>
              <a:t>43</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A1F48-CCD8-4256-8E53-7F7EB903AE40}" type="slidenum">
              <a:rPr lang="en-US"/>
              <a:pPr/>
              <a:t>44</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6202C0-0371-4F42-9090-50FA542D2D56}" type="slidenum">
              <a:rPr lang="en-US"/>
              <a:pPr/>
              <a:t>45</a:t>
            </a:fld>
            <a:endParaRPr 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8A3854-CF87-494A-B04B-CCC5CCF8C506}" type="slidenum">
              <a:rPr lang="en-US"/>
              <a:pPr/>
              <a:t>46</a:t>
            </a:fld>
            <a:endParaRPr lang="en-US"/>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B9752E-E1FA-4726-93EC-3DC0BC1F00CF}" type="slidenum">
              <a:rPr lang="en-US"/>
              <a:pPr/>
              <a:t>47</a:t>
            </a:fld>
            <a:endParaRPr lang="en-US"/>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2ADA8E-8807-49E3-A03D-9B89A2C2A323}" type="slidenum">
              <a:rPr lang="en-US"/>
              <a:pPr/>
              <a:t>48</a:t>
            </a:fld>
            <a:endParaRPr lang="en-US"/>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E65E9-5919-43D0-97F6-0184791A7A64}" type="slidenum">
              <a:rPr lang="en-US"/>
              <a:pPr/>
              <a:t>49</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441A26-27E5-4CD2-9A16-27C71BB3FD43}" type="slidenum">
              <a:rPr lang="en-US"/>
              <a:pPr/>
              <a:t>50</a:t>
            </a:fld>
            <a:endParaRPr lang="en-US"/>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67DBC8-37DA-4016-A66B-66D8AB734D2A}" type="slidenum">
              <a:rPr lang="en-US"/>
              <a:pPr/>
              <a:t>5</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FC1FF-F004-4980-AB99-5511A52DCD40}" type="slidenum">
              <a:rPr lang="en-US"/>
              <a:pPr/>
              <a:t>51</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F7AA13-A9DF-40E8-B779-0D51F4DF4A27}" type="slidenum">
              <a:rPr lang="en-US"/>
              <a:pPr/>
              <a:t>52</a:t>
            </a:fld>
            <a:endParaRPr lang="en-US"/>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828954-2E40-4901-9069-540EF8FE78EF}" type="slidenum">
              <a:rPr lang="en-US"/>
              <a:pPr/>
              <a:t>53</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4D6341-2496-48EC-8058-3B69E84B5BAE}" type="slidenum">
              <a:rPr lang="en-US"/>
              <a:pPr/>
              <a:t>54</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E5EE6B-C985-4B7A-BDFD-192AA4FFD79B}" type="slidenum">
              <a:rPr lang="en-US"/>
              <a:pPr/>
              <a:t>55</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6AA716-FAA6-42FB-960F-9BAE366FBF4F}" type="slidenum">
              <a:rPr lang="en-US"/>
              <a:pPr/>
              <a:t>56</a:t>
            </a:fld>
            <a:endParaRPr lang="en-US"/>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C1304B-464C-43E8-9BBA-2A3A334CF81B}" type="slidenum">
              <a:rPr lang="en-US"/>
              <a:pPr/>
              <a:t>57</a:t>
            </a:fld>
            <a:endParaRPr lang="en-US"/>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52C4B-46F1-4508-8E98-5FF2B6C504DA}" type="slidenum">
              <a:rPr lang="en-US"/>
              <a:pPr/>
              <a:t>58</a:t>
            </a:fld>
            <a:endParaRPr lang="en-US"/>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B190EC-F6D7-474F-B225-2C5495D269F7}" type="slidenum">
              <a:rPr lang="en-US"/>
              <a:pPr/>
              <a:t>59</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22C79D-197C-4C5F-AD36-AE9B9111CEFA}" type="slidenum">
              <a:rPr lang="en-US"/>
              <a:pPr/>
              <a:t>60</a:t>
            </a:fld>
            <a:endParaRPr lang="en-US"/>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26ADF3-0F16-4009-9418-47EA12082FB1}" type="slidenum">
              <a:rPr lang="en-US"/>
              <a:pPr/>
              <a:t>6</a:t>
            </a:fld>
            <a:endParaRPr lang="en-US"/>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18621A-341E-4F8C-8F42-71266521B7BE}" type="slidenum">
              <a:rPr lang="en-US"/>
              <a:pPr/>
              <a:t>61</a:t>
            </a:fld>
            <a:endParaRPr lang="en-US"/>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9F4819-CB94-4EC2-8B1D-CA723AD13560}" type="slidenum">
              <a:rPr lang="en-US"/>
              <a:pPr/>
              <a:t>63</a:t>
            </a:fld>
            <a:endParaRPr lang="en-US"/>
          </a:p>
        </p:txBody>
      </p:sp>
      <p:sp>
        <p:nvSpPr>
          <p:cNvPr id="403458" name="Rectangle 1026"/>
          <p:cNvSpPr>
            <a:spLocks noGrp="1" noRot="1" noChangeAspect="1" noChangeArrowheads="1" noTextEdit="1"/>
          </p:cNvSpPr>
          <p:nvPr>
            <p:ph type="sldImg"/>
          </p:nvPr>
        </p:nvSpPr>
        <p:spPr>
          <a:ln/>
        </p:spPr>
      </p:sp>
      <p:sp>
        <p:nvSpPr>
          <p:cNvPr id="40345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BA37F2-E81C-46FE-8C4A-AF325B06F38D}" type="slidenum">
              <a:rPr lang="en-US"/>
              <a:pPr/>
              <a:t>64</a:t>
            </a:fld>
            <a:endParaRPr lang="en-US"/>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D4ED3E-2AB1-4391-9A50-959A76FA6D8E}" type="slidenum">
              <a:rPr lang="en-US"/>
              <a:pPr/>
              <a:t>65</a:t>
            </a:fld>
            <a:endParaRPr lang="en-US"/>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E3D4DA-D2CC-4D26-B909-FC56D19D6A24}" type="slidenum">
              <a:rPr lang="en-US"/>
              <a:pPr/>
              <a:t>66</a:t>
            </a:fld>
            <a:endParaRPr lang="en-US"/>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57DD99-C669-481C-8D1F-4D7E83E57A48}" type="slidenum">
              <a:rPr lang="en-US"/>
              <a:pPr/>
              <a:t>67</a:t>
            </a:fld>
            <a:endParaRPr lang="en-US"/>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A656E5-D28A-44FE-8EBF-B8B92E3AD7C3}" type="slidenum">
              <a:rPr lang="en-US"/>
              <a:pPr/>
              <a:t>68</a:t>
            </a:fld>
            <a:endParaRPr lang="en-US"/>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C0FAFA-7454-4838-A60A-B5957F7CD023}" type="slidenum">
              <a:rPr lang="en-US"/>
              <a:pPr/>
              <a:t>69</a:t>
            </a:fld>
            <a:endParaRPr lang="en-US"/>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BE4B2E-749A-49E2-99DB-9182F2007DEF}" type="slidenum">
              <a:rPr lang="en-US"/>
              <a:pPr/>
              <a:t>70</a:t>
            </a:fld>
            <a:endParaRPr lang="en-US"/>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735136-7DFC-4DEB-ACD7-D2848FC5E1A1}" type="slidenum">
              <a:rPr lang="en-US"/>
              <a:pPr/>
              <a:t>71</a:t>
            </a:fld>
            <a:endParaRPr lang="en-US"/>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B36E95-1643-4E9E-9C5B-646E257C5EF2}" type="slidenum">
              <a:rPr lang="en-US"/>
              <a:pPr/>
              <a:t>7</a:t>
            </a:fld>
            <a:endParaRPr 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916F55-A28F-4F2B-8637-2248DE992488}" type="slidenum">
              <a:rPr lang="en-US"/>
              <a:pPr/>
              <a:t>72</a:t>
            </a:fld>
            <a:endParaRPr lang="en-US"/>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5CAE75-746D-4970-806E-EA8C77370FB4}" type="slidenum">
              <a:rPr lang="en-US"/>
              <a:pPr/>
              <a:t>73</a:t>
            </a:fld>
            <a:endParaRPr lang="en-US"/>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12204A-BFF7-4533-A94F-61301A8F90FF}" type="slidenum">
              <a:rPr lang="en-US"/>
              <a:pPr/>
              <a:t>74</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838FB-BB17-475F-A456-119E31C74CC2}" type="slidenum">
              <a:rPr lang="en-US"/>
              <a:pPr/>
              <a:t>75</a:t>
            </a:fld>
            <a:endParaRPr lang="en-US"/>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14ABC3-DB90-4816-AB80-5AA2C41131B7}" type="slidenum">
              <a:rPr lang="en-US"/>
              <a:pPr/>
              <a:t>76</a:t>
            </a:fld>
            <a:endParaRPr lang="en-US"/>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F4B279-8128-4AA0-9CAA-A7B72ABD8F49}" type="slidenum">
              <a:rPr lang="en-US"/>
              <a:pPr/>
              <a:t>77</a:t>
            </a:fld>
            <a:endParaRPr lang="en-US"/>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A2FF4B-D5AA-4812-B19E-736CA8B3FDAC}" type="slidenum">
              <a:rPr lang="en-US"/>
              <a:pPr/>
              <a:t>78</a:t>
            </a:fld>
            <a:endParaRPr lang="en-US"/>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2C429E-9CC0-49C4-BA82-F97B0CE23CCE}" type="slidenum">
              <a:rPr lang="en-US"/>
              <a:pPr/>
              <a:t>79</a:t>
            </a:fld>
            <a:endParaRPr lang="en-US"/>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EFF0F1-43A1-441F-8514-3B55A3CB8AE2}" type="slidenum">
              <a:rPr lang="en-US"/>
              <a:pPr/>
              <a:t>80</a:t>
            </a:fld>
            <a:endParaRPr lang="en-US"/>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3BB1C1-8FCD-43B4-AA6B-B7B41D3AFAC3}" type="slidenum">
              <a:rPr lang="en-US"/>
              <a:pPr/>
              <a:t>81</a:t>
            </a:fld>
            <a:endParaRPr lang="en-US"/>
          </a:p>
        </p:txBody>
      </p:sp>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750479-2712-4DF1-9159-1973053F1208}" type="slidenum">
              <a:rPr lang="en-US"/>
              <a:pPr/>
              <a:t>8</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0A08A7-875C-481E-B76D-761B706DEBFC}" type="slidenum">
              <a:rPr lang="en-US"/>
              <a:pPr/>
              <a:t>82</a:t>
            </a:fld>
            <a:endParaRPr lang="en-US"/>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BFDB00-E90B-47A4-AD5F-884425D8D58A}" type="slidenum">
              <a:rPr lang="en-US"/>
              <a:pPr/>
              <a:t>83</a:t>
            </a:fld>
            <a:endParaRPr lang="en-US"/>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A7DCAC-D7CE-4D4D-BACD-2C91868E7D56}" type="slidenum">
              <a:rPr lang="en-US"/>
              <a:pPr/>
              <a:t>84</a:t>
            </a:fld>
            <a:endParaRPr lang="en-US"/>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C233B1-36AF-4110-A508-6C681CD1E504}" type="slidenum">
              <a:rPr lang="en-US"/>
              <a:pPr/>
              <a:t>85</a:t>
            </a:fld>
            <a:endParaRPr lang="en-US"/>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ABDF18-3390-4E75-8EF4-D81A5E2490B8}" type="slidenum">
              <a:rPr lang="en-US"/>
              <a:pPr/>
              <a:t>86</a:t>
            </a:fld>
            <a:endParaRPr lang="en-US"/>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92C83C-F7EE-4B1F-8148-75A59422D120}" type="slidenum">
              <a:rPr lang="en-US"/>
              <a:pPr/>
              <a:t>87</a:t>
            </a:fld>
            <a:endParaRPr lang="en-US"/>
          </a:p>
        </p:txBody>
      </p:sp>
      <p:sp>
        <p:nvSpPr>
          <p:cNvPr id="436226" name="Rectangle 2"/>
          <p:cNvSpPr>
            <a:spLocks noGrp="1" noRot="1" noChangeAspect="1" noChangeArrowheads="1" noTextEdit="1"/>
          </p:cNvSpPr>
          <p:nvPr>
            <p:ph type="sldImg"/>
          </p:nvPr>
        </p:nvSpPr>
        <p:spPr>
          <a:ln/>
        </p:spPr>
      </p:sp>
      <p:sp>
        <p:nvSpPr>
          <p:cNvPr id="436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8ADD36-83D9-43CB-8594-75D3F8039616}" type="slidenum">
              <a:rPr lang="en-US"/>
              <a:pPr/>
              <a:t>88</a:t>
            </a:fld>
            <a:endParaRPr lang="en-US"/>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E5318E-9D10-4036-A21A-A2F14C04632A}" type="slidenum">
              <a:rPr lang="en-US"/>
              <a:pPr/>
              <a:t>89</a:t>
            </a:fld>
            <a:endParaRPr lang="en-US"/>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A3D77F-69ED-4E99-925C-E5AFB54D9C14}" type="slidenum">
              <a:rPr lang="en-US"/>
              <a:pPr/>
              <a:t>90</a:t>
            </a:fld>
            <a:endParaRPr lang="en-US"/>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6AEA4C-FC7A-482C-A1D0-AEFCEEFE5E3D}" type="slidenum">
              <a:rPr lang="en-US"/>
              <a:pPr/>
              <a:t>91</a:t>
            </a:fld>
            <a:endParaRPr lang="en-US"/>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CA198F-0693-4915-A390-8C11B921C03C}" type="slidenum">
              <a:rPr lang="en-US"/>
              <a:pPr/>
              <a:t>9</a:t>
            </a:fld>
            <a:endParaRPr 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04A865-68B6-4768-B834-B782D3914D08}" type="slidenum">
              <a:rPr lang="en-US"/>
              <a:pPr/>
              <a:t>92</a:t>
            </a:fld>
            <a:endParaRPr lang="en-US"/>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12103A-454D-4D42-9580-77D352F860B2}" type="slidenum">
              <a:rPr lang="en-US"/>
              <a:pPr/>
              <a:t>93</a:t>
            </a:fld>
            <a:endParaRPr lang="en-US"/>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F43178-6630-483C-87FC-9AEDB955D7D2}" type="slidenum">
              <a:rPr lang="en-US"/>
              <a:pPr/>
              <a:t>94</a:t>
            </a:fld>
            <a:endParaRPr lang="en-US"/>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68168F-97CB-4D7B-8EBF-A0852B82051C}" type="slidenum">
              <a:rPr lang="en-US"/>
              <a:pPr/>
              <a:t>95</a:t>
            </a:fld>
            <a:endParaRPr lang="en-US"/>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D73FE6-D154-4568-A715-0A271090AB60}" type="slidenum">
              <a:rPr lang="en-US"/>
              <a:pPr/>
              <a:t>96</a:t>
            </a:fld>
            <a:endParaRPr lang="en-US"/>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FDFBA-6B51-413A-91A2-5385B6B2CD8B}" type="slidenum">
              <a:rPr lang="en-US"/>
              <a:pPr/>
              <a:t>97</a:t>
            </a:fld>
            <a:endParaRPr lang="en-US"/>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EFD3D4-0FCA-47FD-B4B0-578A2A78AB97}" type="slidenum">
              <a:rPr lang="en-US"/>
              <a:pPr/>
              <a:t>98</a:t>
            </a:fld>
            <a:endParaRPr lang="en-US"/>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B9A15D-9AC8-4DE6-98F5-5C718275923C}" type="slidenum">
              <a:rPr lang="en-US"/>
              <a:pPr/>
              <a:t>99</a:t>
            </a:fld>
            <a:endParaRPr lang="en-US"/>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836108-1670-4258-8C13-D270676EC9C3}" type="slidenum">
              <a:rPr lang="en-US"/>
              <a:pPr/>
              <a:t>101</a:t>
            </a:fld>
            <a:endParaRPr lang="en-US"/>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5B52F8-E77F-43E9-ABC0-466F10D2FB45}" type="slidenum">
              <a:rPr lang="en-US"/>
              <a:pPr/>
              <a:t>102</a:t>
            </a:fld>
            <a:endParaRPr lang="en-US"/>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9154" name="Group 2"/>
          <p:cNvGrpSpPr>
            <a:grpSpLocks/>
          </p:cNvGrpSpPr>
          <p:nvPr/>
        </p:nvGrpSpPr>
        <p:grpSpPr bwMode="auto">
          <a:xfrm>
            <a:off x="0" y="0"/>
            <a:ext cx="9140825" cy="6850063"/>
            <a:chOff x="0" y="0"/>
            <a:chExt cx="5758" cy="4315"/>
          </a:xfrm>
        </p:grpSpPr>
        <p:grpSp>
          <p:nvGrpSpPr>
            <p:cNvPr id="49155" name="Group 3"/>
            <p:cNvGrpSpPr>
              <a:grpSpLocks/>
            </p:cNvGrpSpPr>
            <p:nvPr userDrawn="1"/>
          </p:nvGrpSpPr>
          <p:grpSpPr bwMode="auto">
            <a:xfrm>
              <a:off x="1728" y="2230"/>
              <a:ext cx="4027" cy="2085"/>
              <a:chOff x="1728" y="2230"/>
              <a:chExt cx="4027" cy="2085"/>
            </a:xfrm>
          </p:grpSpPr>
          <p:sp>
            <p:nvSpPr>
              <p:cNvPr id="49156"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49157"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49158"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49159"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49160"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49161"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49162"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49163"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916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9165" name="Rectangle 13"/>
          <p:cNvSpPr>
            <a:spLocks noGrp="1" noChangeArrowheads="1"/>
          </p:cNvSpPr>
          <p:nvPr>
            <p:ph type="dt" sz="quarter" idx="2"/>
          </p:nvPr>
        </p:nvSpPr>
        <p:spPr>
          <a:xfrm>
            <a:off x="457200" y="6248400"/>
            <a:ext cx="2133600" cy="476250"/>
          </a:xfrm>
        </p:spPr>
        <p:txBody>
          <a:bodyPr/>
          <a:lstStyle>
            <a:lvl1pPr>
              <a:defRPr/>
            </a:lvl1pPr>
          </a:lstStyle>
          <a:p>
            <a:endParaRPr lang="en-US"/>
          </a:p>
        </p:txBody>
      </p:sp>
      <p:sp>
        <p:nvSpPr>
          <p:cNvPr id="49166" name="Rectangle 14"/>
          <p:cNvSpPr>
            <a:spLocks noGrp="1" noChangeArrowheads="1"/>
          </p:cNvSpPr>
          <p:nvPr>
            <p:ph type="ftr" sz="quarter" idx="3"/>
          </p:nvPr>
        </p:nvSpPr>
        <p:spPr>
          <a:xfrm>
            <a:off x="3124200" y="6251575"/>
            <a:ext cx="2895600" cy="476250"/>
          </a:xfrm>
        </p:spPr>
        <p:txBody>
          <a:bodyPr/>
          <a:lstStyle>
            <a:lvl1pPr>
              <a:defRPr/>
            </a:lvl1pPr>
          </a:lstStyle>
          <a:p>
            <a:endParaRPr lang="en-US"/>
          </a:p>
        </p:txBody>
      </p:sp>
      <p:sp>
        <p:nvSpPr>
          <p:cNvPr id="49167" name="Rectangle 15"/>
          <p:cNvSpPr>
            <a:spLocks noGrp="1" noChangeArrowheads="1"/>
          </p:cNvSpPr>
          <p:nvPr>
            <p:ph type="sldNum" sz="quarter" idx="4"/>
          </p:nvPr>
        </p:nvSpPr>
        <p:spPr>
          <a:xfrm>
            <a:off x="6553200" y="6254750"/>
            <a:ext cx="2133600" cy="476250"/>
          </a:xfrm>
        </p:spPr>
        <p:txBody>
          <a:bodyPr/>
          <a:lstStyle>
            <a:lvl1pPr>
              <a:defRPr/>
            </a:lvl1pPr>
          </a:lstStyle>
          <a:p>
            <a:fld id="{489C3753-BD10-42C7-8562-08DCC9FF01B2}" type="slidenum">
              <a:rPr lang="en-US"/>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F038D228-F84B-48DD-8218-5B21250964BD}"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2B03D830-07BB-43EA-9B90-89FE1D4A22FF}"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41DDA319-BE0F-4C5D-BBD4-0B387D0A2196}" type="slidenum">
              <a:rPr lang="en-US"/>
              <a:pPr/>
              <a:t>‹#›</a:t>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15AE501B-7B13-446E-934A-831CE2CEBB89}" type="slidenum">
              <a:rPr lang="en-US"/>
              <a:pPr/>
              <a:t>‹#›</a:t>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51575"/>
            <a:ext cx="2133600" cy="476250"/>
          </a:xfrm>
        </p:spPr>
        <p:txBody>
          <a:bodyPr/>
          <a:lstStyle>
            <a:lvl1pPr>
              <a:defRPr/>
            </a:lvl1pPr>
          </a:lstStyle>
          <a:p>
            <a:endParaRPr lang="en-US"/>
          </a:p>
        </p:txBody>
      </p:sp>
      <p:sp>
        <p:nvSpPr>
          <p:cNvPr id="7" name="Slide Number Placeholder 6"/>
          <p:cNvSpPr>
            <a:spLocks noGrp="1"/>
          </p:cNvSpPr>
          <p:nvPr>
            <p:ph type="sldNum" sz="quarter" idx="11"/>
          </p:nvPr>
        </p:nvSpPr>
        <p:spPr>
          <a:xfrm>
            <a:off x="6553200" y="6248400"/>
            <a:ext cx="2133600" cy="476250"/>
          </a:xfrm>
        </p:spPr>
        <p:txBody>
          <a:bodyPr/>
          <a:lstStyle>
            <a:lvl1pPr>
              <a:defRPr/>
            </a:lvl1pPr>
          </a:lstStyle>
          <a:p>
            <a:fld id="{45872D87-3E82-4460-B5D3-276B303FF7FC}" type="slidenum">
              <a:rPr lang="en-US"/>
              <a:pPr/>
              <a:t>‹#›</a:t>
            </a:fld>
            <a:endParaRPr lang="en-US"/>
          </a:p>
        </p:txBody>
      </p:sp>
      <p:sp>
        <p:nvSpPr>
          <p:cNvPr id="8" name="Footer Placeholder 7"/>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A4E2E7D4-19B6-4DB5-BE7F-0CF96A10C3FA}" type="slidenum">
              <a:rPr lang="en-US"/>
              <a:pPr/>
              <a:t>‹#›</a:t>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51575"/>
            <a:ext cx="2133600" cy="476250"/>
          </a:xfrm>
        </p:spPr>
        <p:txBody>
          <a:bodyPr/>
          <a:lstStyle>
            <a:lvl1pPr>
              <a:defRPr/>
            </a:lvl1pPr>
          </a:lstStyle>
          <a:p>
            <a:endParaRPr lang="en-US"/>
          </a:p>
        </p:txBody>
      </p:sp>
      <p:sp>
        <p:nvSpPr>
          <p:cNvPr id="4" name="Slide Number Placeholder 3"/>
          <p:cNvSpPr>
            <a:spLocks noGrp="1"/>
          </p:cNvSpPr>
          <p:nvPr>
            <p:ph type="sldNum" sz="quarter" idx="11"/>
          </p:nvPr>
        </p:nvSpPr>
        <p:spPr>
          <a:xfrm>
            <a:off x="6553200" y="6248400"/>
            <a:ext cx="2133600" cy="476250"/>
          </a:xfrm>
        </p:spPr>
        <p:txBody>
          <a:bodyPr/>
          <a:lstStyle>
            <a:lvl1pPr>
              <a:defRPr/>
            </a:lvl1pPr>
          </a:lstStyle>
          <a:p>
            <a:fld id="{48CBE81B-A8F4-4591-AA13-3D76338AD9EB}" type="slidenum">
              <a:rPr lang="en-US"/>
              <a:pPr/>
              <a:t>‹#›</a:t>
            </a:fld>
            <a:endParaRPr lang="en-US"/>
          </a:p>
        </p:txBody>
      </p:sp>
      <p:sp>
        <p:nvSpPr>
          <p:cNvPr id="5" name="Footer Placeholder 4"/>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1AF18153-6A0D-4F22-AD3F-32231DAB9430}" type="slidenum">
              <a:rPr lang="en-US"/>
              <a:pPr/>
              <a:t>‹#›</a:t>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CC7F2C46-1772-4B19-A727-EF3D51AD9E5F}"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A7243340-48ED-491F-A633-7851DEB786E6}"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F964E440-9112-460D-A15F-C4ECC671F718}"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4C301439-00A7-4A44-AEC4-14D07A8DE36E}" type="slidenum">
              <a:rPr lang="en-US"/>
              <a:pPr/>
              <a:t>‹#›</a:t>
            </a:fld>
            <a:endParaRPr lang="en-US"/>
          </a:p>
        </p:txBody>
      </p:sp>
      <p:sp>
        <p:nvSpPr>
          <p:cNvPr id="9" name="Footer Placeholder 8"/>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9835D912-419E-47EA-AA94-5EF29FFF8AE1}" type="slidenum">
              <a:rPr lang="en-US"/>
              <a:pPr/>
              <a:t>‹#›</a:t>
            </a:fld>
            <a:endParaRPr lang="en-US"/>
          </a:p>
        </p:txBody>
      </p:sp>
      <p:sp>
        <p:nvSpPr>
          <p:cNvPr id="5" name="Footer Placeholder 4"/>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F3D13EAC-5341-4289-9DCF-8CBFEA4952D9}" type="slidenum">
              <a:rPr lang="en-US"/>
              <a:pPr/>
              <a:t>‹#›</a:t>
            </a:fld>
            <a:endParaRPr lang="en-US"/>
          </a:p>
        </p:txBody>
      </p:sp>
      <p:sp>
        <p:nvSpPr>
          <p:cNvPr id="4" name="Footer Placeholder 3"/>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173BDDBA-A5E9-40B5-B019-6EEAE6101DE7}"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1060A738-ABD3-4DC2-B831-DB24C0B7634A}"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4813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effectLst/>
                <a:latin typeface="Arial" pitchFamily="34" charset="0"/>
              </a:defRPr>
            </a:lvl1pPr>
          </a:lstStyle>
          <a:p>
            <a:endParaRPr lang="en-US"/>
          </a:p>
        </p:txBody>
      </p:sp>
      <p:sp>
        <p:nvSpPr>
          <p:cNvPr id="48131"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effectLst/>
                <a:latin typeface="Arial" pitchFamily="34" charset="0"/>
              </a:defRPr>
            </a:lvl1pPr>
          </a:lstStyle>
          <a:p>
            <a:fld id="{5A3A8F57-ADD2-4337-9B94-2C69FC4F6E98}" type="slidenum">
              <a:rPr lang="en-US"/>
              <a:pPr/>
              <a:t>‹#›</a:t>
            </a:fld>
            <a:endParaRPr lang="en-US"/>
          </a:p>
        </p:txBody>
      </p:sp>
      <p:grpSp>
        <p:nvGrpSpPr>
          <p:cNvPr id="48132" name="Group 4"/>
          <p:cNvGrpSpPr>
            <a:grpSpLocks/>
          </p:cNvGrpSpPr>
          <p:nvPr/>
        </p:nvGrpSpPr>
        <p:grpSpPr bwMode="auto">
          <a:xfrm>
            <a:off x="0" y="0"/>
            <a:ext cx="9140825" cy="6850063"/>
            <a:chOff x="0" y="0"/>
            <a:chExt cx="5758" cy="4315"/>
          </a:xfrm>
        </p:grpSpPr>
        <p:grpSp>
          <p:nvGrpSpPr>
            <p:cNvPr id="48133" name="Group 5"/>
            <p:cNvGrpSpPr>
              <a:grpSpLocks/>
            </p:cNvGrpSpPr>
            <p:nvPr userDrawn="1"/>
          </p:nvGrpSpPr>
          <p:grpSpPr bwMode="auto">
            <a:xfrm>
              <a:off x="1728" y="2230"/>
              <a:ext cx="4027" cy="2085"/>
              <a:chOff x="1728" y="2230"/>
              <a:chExt cx="4027" cy="2085"/>
            </a:xfrm>
          </p:grpSpPr>
          <p:sp>
            <p:nvSpPr>
              <p:cNvPr id="4813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4813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4813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48137"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4813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4813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48140"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4814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8142"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effectLst/>
                <a:latin typeface="Arial" pitchFamily="34" charset="0"/>
              </a:defRPr>
            </a:lvl1pPr>
          </a:lstStyle>
          <a:p>
            <a:endParaRPr lang="en-US"/>
          </a:p>
        </p:txBody>
      </p:sp>
      <p:sp>
        <p:nvSpPr>
          <p:cNvPr id="48143"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timing>
    <p:tnLst>
      <p:par>
        <p:cTn id="1" dur="indefinite" restart="never" nodeType="tmRoot"/>
      </p:par>
    </p:tn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oleObject" Target="../embeddings/oleObject3.bin"/><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file:///D:\Coati\DSC05306.JPG"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openxmlformats.org/officeDocument/2006/relationships/hyperlink" Target="http://www.psyeta.org/jaaws/-" TargetMode="External"/><Relationship Id="rId3" Type="http://schemas.openxmlformats.org/officeDocument/2006/relationships/hyperlink" Target="http://veederandld.20m.com/keeperpgs/keeper.html" TargetMode="External"/><Relationship Id="rId7" Type="http://schemas.openxmlformats.org/officeDocument/2006/relationships/hyperlink" Target="http://www.enrichment.org/"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hyperlink" Target="http://www.abwak.co.uk/" TargetMode="External"/><Relationship Id="rId5" Type="http://schemas.openxmlformats.org/officeDocument/2006/relationships/hyperlink" Target="http://www.aza.org/" TargetMode="External"/><Relationship Id="rId4" Type="http://schemas.openxmlformats.org/officeDocument/2006/relationships/hyperlink" Target="http://www.aazk.org/" TargetMode="External"/><Relationship Id="rId9" Type="http://schemas.openxmlformats.org/officeDocument/2006/relationships/hyperlink" Target="http://www.enrichmentonline.org/resources/literature.asp" TargetMode="External"/></Relationships>
</file>

<file path=ppt/slides/_rels/slide117.xml.rels><?xml version="1.0" encoding="UTF-8" standalone="yes"?>
<Relationships xmlns="http://schemas.openxmlformats.org/package/2006/relationships"><Relationship Id="rId8" Type="http://schemas.openxmlformats.org/officeDocument/2006/relationships/hyperlink" Target="http://www.well.com/user/elliotts/smse_enrich.html" TargetMode="External"/><Relationship Id="rId3" Type="http://schemas.openxmlformats.org/officeDocument/2006/relationships/hyperlink" Target="http://www.honoluluzoo.org/enrichment%20activities.htm" TargetMode="External"/><Relationship Id="rId7" Type="http://schemas.openxmlformats.org/officeDocument/2006/relationships/hyperlink" Target="http://mywebpages.comcast.net/ExoticAnimalsResourceSite/ExoticAnimalsResourceSite/" TargetMode="External"/><Relationship Id="rId2" Type="http://schemas.openxmlformats.org/officeDocument/2006/relationships/hyperlink" Target="http://animalenrichment.org/" TargetMode="External"/><Relationship Id="rId1" Type="http://schemas.openxmlformats.org/officeDocument/2006/relationships/slideLayout" Target="../slideLayouts/slideLayout2.xml"/><Relationship Id="rId6" Type="http://schemas.openxmlformats.org/officeDocument/2006/relationships/hyperlink" Target="http://www.oregonzoo.org/" TargetMode="External"/><Relationship Id="rId11" Type="http://schemas.openxmlformats.org/officeDocument/2006/relationships/hyperlink" Target="http://www.well.com.user/abs/dbs/eesb" TargetMode="External"/><Relationship Id="rId5" Type="http://schemas.openxmlformats.org/officeDocument/2006/relationships/hyperlink" Target="http://www.holezoo.org/animals/enrichment-" TargetMode="External"/><Relationship Id="rId10" Type="http://schemas.openxmlformats.org/officeDocument/2006/relationships/hyperlink" Target="http://www.ufaw.org.uk/" TargetMode="External"/><Relationship Id="rId4" Type="http://schemas.openxmlformats.org/officeDocument/2006/relationships/hyperlink" Target="http://www.phoenixzoo.org/zoo/animals/BE/be101.asp" TargetMode="External"/><Relationship Id="rId9" Type="http://schemas.openxmlformats.org/officeDocument/2006/relationships/hyperlink" Target="http://www.psyeta.org/jaaws.html" TargetMode="External"/></Relationships>
</file>

<file path=ppt/slides/_rels/slide118.xml.rels><?xml version="1.0" encoding="UTF-8" standalone="yes"?>
<Relationships xmlns="http://schemas.openxmlformats.org/package/2006/relationships"><Relationship Id="rId8" Type="http://schemas.openxmlformats.org/officeDocument/2006/relationships/hyperlink" Target="http://www.animalwelfare.com/Lab_animals/biblio/" TargetMode="External"/><Relationship Id="rId3" Type="http://schemas.openxmlformats.org/officeDocument/2006/relationships/hyperlink" Target="http://www.wolfpark.org/Links%20enrichment.html" TargetMode="External"/><Relationship Id="rId7" Type="http://schemas.openxmlformats.org/officeDocument/2006/relationships/hyperlink" Target="http://www.animalwelfare.com/Lab%20animals/biblio/enrich.htm" TargetMode="External"/><Relationship Id="rId2" Type="http://schemas.openxmlformats.org/officeDocument/2006/relationships/hyperlink" Target="http://www.felidtag.org/" TargetMode="External"/><Relationship Id="rId1" Type="http://schemas.openxmlformats.org/officeDocument/2006/relationships/slideLayout" Target="../slideLayouts/slideLayout2.xml"/><Relationship Id="rId6" Type="http://schemas.openxmlformats.org/officeDocument/2006/relationships/hyperlink" Target="http://www.brown.edu/Research/Primate/enrich.html" TargetMode="External"/><Relationship Id="rId5" Type="http://schemas.openxmlformats.org/officeDocument/2006/relationships/hyperlink" Target="http://www.primate/" TargetMode="External"/><Relationship Id="rId4" Type="http://schemas.openxmlformats.org/officeDocument/2006/relationships/hyperlink" Target="http://www.nal.usda.gov-/"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www.pacificnet.net/~jmcnary" TargetMode="External"/><Relationship Id="rId2" Type="http://schemas.openxmlformats.org/officeDocument/2006/relationships/hyperlink" Target="http://www.animalwelfare.com/" TargetMode="External"/><Relationship Id="rId1" Type="http://schemas.openxmlformats.org/officeDocument/2006/relationships/slideLayout" Target="../slideLayouts/slideLayout2.xml"/><Relationship Id="rId4" Type="http://schemas.openxmlformats.org/officeDocument/2006/relationships/hyperlink" Target="http://www.behavior.org/animals/frameset.cf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openxmlformats.org/officeDocument/2006/relationships/hyperlink" Target="http://csew.com/enrich/" TargetMode="External"/><Relationship Id="rId13" Type="http://schemas.openxmlformats.org/officeDocument/2006/relationships/hyperlink" Target="http://www.nkconcepts.com/books.htm" TargetMode="External"/><Relationship Id="rId3" Type="http://schemas.openxmlformats.org/officeDocument/2006/relationships/hyperlink" Target="http://members.tripod.com/~AnimalTrainersForum" TargetMode="External"/><Relationship Id="rId7" Type="http://schemas.openxmlformats.org/officeDocument/2006/relationships/hyperlink" Target="http://wagntrain.com/OC/" TargetMode="External"/><Relationship Id="rId12" Type="http://schemas.openxmlformats.org/officeDocument/2006/relationships/hyperlink" Target="http://www.clickerzoneuk.co.uk/" TargetMode="External"/><Relationship Id="rId17" Type="http://schemas.openxmlformats.org/officeDocument/2006/relationships/hyperlink" Target="http://www.aza.org/" TargetMode="External"/><Relationship Id="rId2" Type="http://schemas.openxmlformats.org/officeDocument/2006/relationships/hyperlink" Target="mailto:mthompson@memphiszoo,org" TargetMode="External"/><Relationship Id="rId16" Type="http://schemas.openxmlformats.org/officeDocument/2006/relationships/hyperlink" Target="http://www.naturalencounters.com/" TargetMode="External"/><Relationship Id="rId1" Type="http://schemas.openxmlformats.org/officeDocument/2006/relationships/slideLayout" Target="../slideLayouts/slideLayout2.xml"/><Relationship Id="rId6" Type="http://schemas.openxmlformats.org/officeDocument/2006/relationships/hyperlink" Target="http://www.zoolex.org/ivan/sect4.html" TargetMode="External"/><Relationship Id="rId11" Type="http://schemas.openxmlformats.org/officeDocument/2006/relationships/hyperlink" Target="http://www.greenwooddogs.com/" TargetMode="External"/><Relationship Id="rId5" Type="http://schemas.openxmlformats.org/officeDocument/2006/relationships/hyperlink" Target="http://www.behavior.org/animals/index.cfm" TargetMode="External"/><Relationship Id="rId15" Type="http://schemas.openxmlformats.org/officeDocument/2006/relationships/hyperlink" Target="http://www.geocites.com/marineanimalwelfare/doesthe.htm" TargetMode="External"/><Relationship Id="rId10" Type="http://schemas.openxmlformats.org/officeDocument/2006/relationships/hyperlink" Target="http://www.clickertrainer.com/" TargetMode="External"/><Relationship Id="rId4" Type="http://schemas.openxmlformats.org/officeDocument/2006/relationships/hyperlink" Target="http://dontshootthedog.com/" TargetMode="External"/><Relationship Id="rId9" Type="http://schemas.openxmlformats.org/officeDocument/2006/relationships/hyperlink" Target="http://www.clickandtreat.com/" TargetMode="External"/><Relationship Id="rId14" Type="http://schemas.openxmlformats.org/officeDocument/2006/relationships/hyperlink" Target="http://www.cleckertrainingvideos.com/" TargetMode="External"/></Relationships>
</file>

<file path=ppt/slides/_rels/slide132.xml.rels><?xml version="1.0" encoding="UTF-8" standalone="yes"?>
<Relationships xmlns="http://schemas.openxmlformats.org/package/2006/relationships"><Relationship Id="rId8" Type="http://schemas.openxmlformats.org/officeDocument/2006/relationships/hyperlink" Target="http://www.animalwelfare.com/Lab_animals/biblio/index.html" TargetMode="External"/><Relationship Id="rId3" Type="http://schemas.openxmlformats.org/officeDocument/2006/relationships/hyperlink" Target="http://www.synalia.com/" TargetMode="External"/><Relationship Id="rId7" Type="http://schemas.openxmlformats.org/officeDocument/2006/relationships/hyperlink" Target="mailto:awic@nal.usda.gov" TargetMode="External"/><Relationship Id="rId2" Type="http://schemas.openxmlformats.org/officeDocument/2006/relationships/hyperlink" Target="mailto:webmaster@animalark.org" TargetMode="External"/><Relationship Id="rId1" Type="http://schemas.openxmlformats.org/officeDocument/2006/relationships/slideLayout" Target="../slideLayouts/slideLayout2.xml"/><Relationship Id="rId6" Type="http://schemas.openxmlformats.org/officeDocument/2006/relationships/hyperlink" Target="http://www.ncbi.nlm.nih.gov/Taxonomy/Browser" TargetMode="External"/><Relationship Id="rId5" Type="http://schemas.openxmlformats.org/officeDocument/2006/relationships/hyperlink" Target="http://books.nap.edu/books/0309052335/html/5.html" TargetMode="External"/><Relationship Id="rId4" Type="http://schemas.openxmlformats.org/officeDocument/2006/relationships/hyperlink" Target="http://www.library.uinc.edu/vex/toxic/intro.htm"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file:///C:\Documents%20and%20Settings\UHamblin\Local%20Settings\Temporary%20Internet%20Files\OLK6\PDRM0060.JP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images.nbii.gov/details.php?id=54628&amp;cat=predation"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cres.sandiegozoo.org/staff/div_repro_physiology.html" TargetMode="External"/><Relationship Id="rId13" Type="http://schemas.openxmlformats.org/officeDocument/2006/relationships/image" Target="../media/image14.jpeg"/><Relationship Id="rId3" Type="http://schemas.openxmlformats.org/officeDocument/2006/relationships/image" Target="../media/image12.png"/><Relationship Id="rId7" Type="http://schemas.openxmlformats.org/officeDocument/2006/relationships/hyperlink" Target="http://cres.sandiegozoo.org/staff/div_pathology.html" TargetMode="External"/><Relationship Id="rId12" Type="http://schemas.openxmlformats.org/officeDocument/2006/relationships/hyperlink" Target="http://cres.sandiegozoo.org/projects/six_restoration.html" TargetMode="External"/><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hyperlink" Target="http://cres.sandiegozoo.org/staff/div_genetics.html" TargetMode="External"/><Relationship Id="rId11" Type="http://schemas.openxmlformats.org/officeDocument/2006/relationships/image" Target="../media/image13.jpeg"/><Relationship Id="rId5" Type="http://schemas.openxmlformats.org/officeDocument/2006/relationships/hyperlink" Target="http://cres.sandiegozoo.org/staff/div_behavioral_biology.html" TargetMode="External"/><Relationship Id="rId10" Type="http://schemas.openxmlformats.org/officeDocument/2006/relationships/hyperlink" Target="http://cres.sandiegozoo.org/projects/six_bioresources.html" TargetMode="External"/><Relationship Id="rId4" Type="http://schemas.openxmlformats.org/officeDocument/2006/relationships/hyperlink" Target="http://cres.sandiegozoo.org/staff/div_applied_cons.html" TargetMode="External"/><Relationship Id="rId9" Type="http://schemas.openxmlformats.org/officeDocument/2006/relationships/hyperlink" Target="http://cres.sandiegozoo.org/staff/native_seed_bank.html"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pbase.com/transcending_history/image/69369538"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http://www.oceanservice.noaa.gov/education/stories/oilymess/media/supp_toxica_240.jpg" TargetMode="External"/><Relationship Id="rId5" Type="http://schemas.openxmlformats.org/officeDocument/2006/relationships/image" Target="../media/image16.jpeg"/><Relationship Id="rId4" Type="http://schemas.openxmlformats.org/officeDocument/2006/relationships/image" Target="http://earthobservatory.nasa.gov/Library/Deforestation/Images/slash_and_burn_children.jpg"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8" Type="http://schemas.openxmlformats.org/officeDocument/2006/relationships/image" Target="http://members.cox.net/peupatriarx1/GTort_20021015_6834.jpg" TargetMode="External"/><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file:///C:\Documents%20and%20Settings\UHamblin\Local%20Settings\Temporary%20Internet%20Files\OLK6\DSCN0427.JPG" TargetMode="External"/><Relationship Id="rId5" Type="http://schemas.openxmlformats.org/officeDocument/2006/relationships/image" Target="../media/image20.jpeg"/><Relationship Id="rId4" Type="http://schemas.openxmlformats.org/officeDocument/2006/relationships/image" Target="../media/image19.jpeg"/></Relationships>
</file>

<file path=ppt/slides/_rels/slide6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file:///D:\Monkey,%20Black%20Howler\_male\_puzzle%20feeder\DSC04223.JP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file:///M:\Photos\from%20Jim%20Hughes\BE\BE%20Tamarins\DSC02048.JPG"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file:///C:\Documents%20and%20Settings\UHamblin\Local%20Settings\Temporary%20Internet%20Files\OLK6\Pedro.jp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file:///C:\Documents%20and%20Settings\UHamblin\Local%20Settings\Temporary%20Internet%20Files\OLK6\Norman%20and%20barrel.jpg"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hyperlink" Target="http://en.wikipedia.org/wiki/Image:Chimpanzee_congo_painting.jpg"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hyperlink" Target="http://www.search.com/reference/Institute_of_Contemporary_Arts"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5.xml"/><Relationship Id="rId1" Type="http://schemas.openxmlformats.org/officeDocument/2006/relationships/slideLayout" Target="../slideLayouts/slideLayout17.xml"/><Relationship Id="rId4" Type="http://schemas.openxmlformats.org/officeDocument/2006/relationships/image" Target="../media/image40.jpeg"/></Relationships>
</file>

<file path=ppt/slides/_rels/slide9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file:///C:\Documents%20and%20Settings\UHamblin\Local%20Settings\Temporary%20Internet%20Files\OLK6\DSCN9118.JPG"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file:///E:\DCIM\100MSDCF\DSC00029.JPG" TargetMode="External"/><Relationship Id="rId5" Type="http://schemas.openxmlformats.org/officeDocument/2006/relationships/image" Target="../media/image43.jpeg"/><Relationship Id="rId4" Type="http://schemas.openxmlformats.org/officeDocument/2006/relationships/image" Target="file:///E:\DCIM\100MSDCF\DSC00028.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609600" y="0"/>
            <a:ext cx="7772400" cy="3733800"/>
          </a:xfrm>
        </p:spPr>
        <p:txBody>
          <a:bodyPr/>
          <a:lstStyle/>
          <a:p>
            <a:r>
              <a:rPr lang="en-US"/>
              <a:t>The Role of </a:t>
            </a:r>
            <a:br>
              <a:rPr lang="en-US"/>
            </a:br>
            <a:r>
              <a:rPr lang="en-US"/>
              <a:t>Behavioral Enrichment</a:t>
            </a:r>
          </a:p>
        </p:txBody>
      </p:sp>
      <p:sp>
        <p:nvSpPr>
          <p:cNvPr id="2051" name="Rectangle 3"/>
          <p:cNvSpPr>
            <a:spLocks noGrp="1" noChangeArrowheads="1"/>
          </p:cNvSpPr>
          <p:nvPr>
            <p:ph type="subTitle" sz="quarter" idx="1"/>
          </p:nvPr>
        </p:nvSpPr>
        <p:spPr>
          <a:xfrm>
            <a:off x="0" y="3886200"/>
            <a:ext cx="9144000" cy="1752600"/>
          </a:xfrm>
        </p:spPr>
        <p:txBody>
          <a:bodyPr/>
          <a:lstStyle/>
          <a:p>
            <a:r>
              <a:rPr lang="en-US"/>
              <a:t>Behavioral Enrichment=Behavioral Management</a:t>
            </a:r>
          </a:p>
        </p:txBody>
      </p:sp>
      <p:pic>
        <p:nvPicPr>
          <p:cNvPr id="2052" name="Picture 4">
            <a:hlinkClick r:id="" action="ppaction://media"/>
          </p:cNvPr>
          <p:cNvPicPr>
            <a:picLocks noRot="1" noChangeAspect="1" noChangeArrowheads="1"/>
          </p:cNvPicPr>
          <p:nvPr>
            <a:wavAudioFile r:embed="rId1" name="j0214098.wav"/>
          </p:nvPr>
        </p:nvPicPr>
        <p:blipFill>
          <a:blip r:embed="rId4" cstate="print"/>
          <a:srcRect/>
          <a:stretch>
            <a:fillRect/>
          </a:stretch>
        </p:blipFill>
        <p:spPr bwMode="auto">
          <a:xfrm>
            <a:off x="8839200" y="6553200"/>
            <a:ext cx="304800" cy="304800"/>
          </a:xfrm>
          <a:prstGeom prst="rect">
            <a:avLst/>
          </a:prstGeom>
          <a:noFill/>
        </p:spPr>
      </p:pic>
      <p:pic>
        <p:nvPicPr>
          <p:cNvPr id="2056" name="Picture 8" descr="Hamadryas baboon with Christmas tree- Photo By Jim Hughes"/>
          <p:cNvPicPr>
            <a:picLocks noChangeAspect="1" noChangeArrowheads="1"/>
          </p:cNvPicPr>
          <p:nvPr/>
        </p:nvPicPr>
        <p:blipFill>
          <a:blip r:embed="rId5" cstate="print"/>
          <a:srcRect/>
          <a:stretch>
            <a:fillRect/>
          </a:stretch>
        </p:blipFill>
        <p:spPr bwMode="auto">
          <a:xfrm>
            <a:off x="228600" y="304800"/>
            <a:ext cx="2133600" cy="1600200"/>
          </a:xfrm>
          <a:prstGeom prst="rect">
            <a:avLst/>
          </a:prstGeom>
          <a:noFill/>
        </p:spPr>
      </p:pic>
      <p:pic>
        <p:nvPicPr>
          <p:cNvPr id="2058" name="Picture 10" descr="Hyacinth macws with chew toys-  Photo by Hilda Tresz"/>
          <p:cNvPicPr>
            <a:picLocks noChangeAspect="1" noChangeArrowheads="1"/>
          </p:cNvPicPr>
          <p:nvPr/>
        </p:nvPicPr>
        <p:blipFill>
          <a:blip r:embed="rId6" cstate="print"/>
          <a:srcRect/>
          <a:stretch>
            <a:fillRect/>
          </a:stretch>
        </p:blipFill>
        <p:spPr bwMode="auto">
          <a:xfrm>
            <a:off x="6038850" y="4705350"/>
            <a:ext cx="2895600" cy="1933575"/>
          </a:xfrm>
          <a:prstGeom prst="rect">
            <a:avLst/>
          </a:prstGeom>
          <a:noFill/>
        </p:spPr>
      </p:pic>
      <p:pic>
        <p:nvPicPr>
          <p:cNvPr id="2059" name="Picture 11" descr="Lion with fire hose ball-  Photo by Jm Hughes"/>
          <p:cNvPicPr>
            <a:picLocks noChangeAspect="1" noChangeArrowheads="1"/>
          </p:cNvPicPr>
          <p:nvPr/>
        </p:nvPicPr>
        <p:blipFill>
          <a:blip r:embed="rId7" cstate="print"/>
          <a:srcRect/>
          <a:stretch>
            <a:fillRect/>
          </a:stretch>
        </p:blipFill>
        <p:spPr bwMode="auto">
          <a:xfrm>
            <a:off x="533400" y="4724400"/>
            <a:ext cx="2514600" cy="2016125"/>
          </a:xfrm>
          <a:prstGeom prst="rect">
            <a:avLst/>
          </a:prstGeom>
          <a:noFill/>
        </p:spPr>
      </p:pic>
      <p:pic>
        <p:nvPicPr>
          <p:cNvPr id="2060" name="Picture 12" descr="Spectacled bear with bowling pin- Photo by Hilda Tresz"/>
          <p:cNvPicPr>
            <a:picLocks noChangeAspect="1" noChangeArrowheads="1"/>
          </p:cNvPicPr>
          <p:nvPr/>
        </p:nvPicPr>
        <p:blipFill>
          <a:blip r:embed="rId8" cstate="print"/>
          <a:srcRect/>
          <a:stretch>
            <a:fillRect/>
          </a:stretch>
        </p:blipFill>
        <p:spPr bwMode="auto">
          <a:xfrm>
            <a:off x="6629400" y="304800"/>
            <a:ext cx="2439988" cy="1830388"/>
          </a:xfrm>
          <a:prstGeom prst="rect">
            <a:avLst/>
          </a:prstGeom>
          <a:noFill/>
        </p:spPr>
      </p:pic>
    </p:spTree>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205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4" name="Rectangle 4"/>
          <p:cNvSpPr>
            <a:spLocks noGrp="1" noRot="1" noChangeArrowheads="1"/>
          </p:cNvSpPr>
          <p:nvPr>
            <p:ph type="title"/>
          </p:nvPr>
        </p:nvSpPr>
        <p:spPr/>
        <p:txBody>
          <a:bodyPr/>
          <a:lstStyle/>
          <a:p>
            <a:r>
              <a:rPr lang="en-US" u="sng"/>
              <a:t>Pacing</a:t>
            </a:r>
          </a:p>
        </p:txBody>
      </p:sp>
      <p:sp>
        <p:nvSpPr>
          <p:cNvPr id="471045" name="Rectangle 5"/>
          <p:cNvSpPr>
            <a:spLocks noGrp="1" noChangeArrowheads="1"/>
          </p:cNvSpPr>
          <p:nvPr>
            <p:ph type="body" sz="half" idx="1"/>
          </p:nvPr>
        </p:nvSpPr>
        <p:spPr>
          <a:xfrm>
            <a:off x="457200" y="914400"/>
            <a:ext cx="2819400" cy="5211763"/>
          </a:xfrm>
        </p:spPr>
        <p:txBody>
          <a:bodyPr/>
          <a:lstStyle/>
          <a:p>
            <a:pPr>
              <a:buClr>
                <a:srgbClr val="0066FF"/>
              </a:buClr>
              <a:buFont typeface="Wingdings" pitchFamily="2" charset="2"/>
              <a:buNone/>
            </a:pPr>
            <a:r>
              <a:rPr lang="en-US" sz="2800"/>
              <a:t>     </a:t>
            </a:r>
            <a:r>
              <a:rPr lang="en-US"/>
              <a:t>Repetitive ambulatory movement, transversing the same pathway at least twice (Mellen, Haye, Shepherdson, 1998).</a:t>
            </a:r>
            <a:r>
              <a:rPr lang="en-US" sz="2800"/>
              <a:t> </a:t>
            </a:r>
          </a:p>
          <a:p>
            <a:pPr>
              <a:buClr>
                <a:srgbClr val="0066FF"/>
              </a:buClr>
              <a:buFont typeface="Wingdings" pitchFamily="2" charset="2"/>
              <a:buNone/>
            </a:pPr>
            <a:endParaRPr lang="en-US" sz="2800"/>
          </a:p>
          <a:p>
            <a:pPr>
              <a:buClr>
                <a:srgbClr val="0066FF"/>
              </a:buClr>
              <a:buFont typeface="Wingdings" pitchFamily="2" charset="2"/>
              <a:buNone/>
            </a:pPr>
            <a:endParaRPr lang="en-US" sz="2800"/>
          </a:p>
          <a:p>
            <a:pPr>
              <a:buClr>
                <a:srgbClr val="0066FF"/>
              </a:buClr>
              <a:buFont typeface="Wingdings" pitchFamily="2" charset="2"/>
              <a:buNone/>
            </a:pPr>
            <a:endParaRPr lang="en-US" sz="2800"/>
          </a:p>
          <a:p>
            <a:pPr>
              <a:buClr>
                <a:srgbClr val="0066FF"/>
              </a:buClr>
              <a:buFont typeface="Wingdings" pitchFamily="2" charset="2"/>
              <a:buNone/>
            </a:pPr>
            <a:endParaRPr lang="en-US" sz="2800"/>
          </a:p>
          <a:p>
            <a:pPr>
              <a:buClr>
                <a:srgbClr val="0066FF"/>
              </a:buClr>
              <a:buFont typeface="Wingdings" pitchFamily="2" charset="2"/>
              <a:buNone/>
            </a:pPr>
            <a:endParaRPr lang="en-US" sz="2800"/>
          </a:p>
          <a:p>
            <a:pPr>
              <a:buClr>
                <a:srgbClr val="0066FF"/>
              </a:buClr>
              <a:buFont typeface="Wingdings" pitchFamily="2" charset="2"/>
              <a:buNone/>
            </a:pPr>
            <a:endParaRPr lang="en-US" sz="2800"/>
          </a:p>
          <a:p>
            <a:pPr>
              <a:buFont typeface="Wingdings" pitchFamily="2" charset="2"/>
              <a:buNone/>
            </a:pPr>
            <a:endParaRPr lang="en-US" sz="1400">
              <a:effectLst/>
            </a:endParaRPr>
          </a:p>
          <a:p>
            <a:pPr>
              <a:buFont typeface="Wingdings" pitchFamily="2" charset="2"/>
              <a:buNone/>
            </a:pPr>
            <a:endParaRPr lang="en-US" sz="1400">
              <a:effectLst/>
            </a:endParaRPr>
          </a:p>
          <a:p>
            <a:pPr>
              <a:buFont typeface="Wingdings" pitchFamily="2" charset="2"/>
              <a:buNone/>
            </a:pPr>
            <a:endParaRPr lang="en-US" sz="2800"/>
          </a:p>
        </p:txBody>
      </p:sp>
      <p:sp>
        <p:nvSpPr>
          <p:cNvPr id="6" name="Content Placeholder 5"/>
          <p:cNvSpPr>
            <a:spLocks noGrp="1"/>
          </p:cNvSpPr>
          <p:nvPr>
            <p:ph sz="half" idx="2"/>
          </p:nvPr>
        </p:nvSpPr>
        <p:spPr/>
        <p:txBody>
          <a:bodyPr/>
          <a:lstStyle/>
          <a:p>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6" name="Rectangle 8"/>
          <p:cNvSpPr>
            <a:spLocks noGrp="1" noRot="1" noChangeArrowheads="1"/>
          </p:cNvSpPr>
          <p:nvPr>
            <p:ph type="title"/>
          </p:nvPr>
        </p:nvSpPr>
        <p:spPr/>
        <p:txBody>
          <a:bodyPr/>
          <a:lstStyle/>
          <a:p>
            <a:r>
              <a:rPr lang="en-US" sz="3200"/>
              <a:t>Gustatory enrichment-novelty items or regular diets presented differently</a:t>
            </a:r>
          </a:p>
        </p:txBody>
      </p:sp>
      <p:sp>
        <p:nvSpPr>
          <p:cNvPr id="478211" name="Rectangle 3"/>
          <p:cNvSpPr>
            <a:spLocks noGrp="1" noChangeArrowheads="1"/>
          </p:cNvSpPr>
          <p:nvPr>
            <p:ph type="body" sz="half" idx="1"/>
          </p:nvPr>
        </p:nvSpPr>
        <p:spPr>
          <a:xfrm>
            <a:off x="457200" y="1295400"/>
            <a:ext cx="8686800" cy="5562600"/>
          </a:xfrm>
        </p:spPr>
        <p:txBody>
          <a:bodyPr/>
          <a:lstStyle/>
          <a:p>
            <a:pPr>
              <a:lnSpc>
                <a:spcPct val="80000"/>
              </a:lnSpc>
              <a:buFont typeface="Wingdings" pitchFamily="2" charset="2"/>
              <a:buNone/>
            </a:pPr>
            <a:r>
              <a:rPr lang="en-US" sz="1600"/>
              <a:t>Coati with frozen Gatorade                                          Spectacled bear retrieving food by bungee cord</a:t>
            </a:r>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r>
              <a:rPr lang="en-US" sz="1600"/>
              <a:t>Wild dogs being carcass fed                                         Porcupine tastes novelty food item</a:t>
            </a:r>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r>
              <a:rPr lang="en-US" sz="1600"/>
              <a:t>Photos: Hilda Tresz</a:t>
            </a:r>
            <a:r>
              <a:rPr lang="en-US" sz="1000"/>
              <a:t> </a:t>
            </a:r>
          </a:p>
          <a:p>
            <a:pPr>
              <a:lnSpc>
                <a:spcPct val="80000"/>
              </a:lnSpc>
              <a:buFont typeface="Wingdings" pitchFamily="2" charset="2"/>
              <a:buNone/>
            </a:pPr>
            <a:endParaRPr lang="en-US" sz="1400"/>
          </a:p>
        </p:txBody>
      </p:sp>
      <p:pic>
        <p:nvPicPr>
          <p:cNvPr id="478212" name="Picture 4" descr="D:\Coati\DSC05306.JPG"/>
          <p:cNvPicPr>
            <a:picLocks noGrp="1" noChangeAspect="1" noChangeArrowheads="1"/>
          </p:cNvPicPr>
          <p:nvPr>
            <p:ph sz="quarter" idx="2"/>
          </p:nvPr>
        </p:nvPicPr>
        <p:blipFill>
          <a:blip r:embed="rId3" r:link="rId4" cstate="print"/>
          <a:srcRect/>
          <a:stretch>
            <a:fillRect/>
          </a:stretch>
        </p:blipFill>
        <p:spPr>
          <a:xfrm>
            <a:off x="457200" y="1676400"/>
            <a:ext cx="2667000" cy="2000250"/>
          </a:xfrm>
          <a:noFill/>
          <a:ln/>
        </p:spPr>
      </p:pic>
      <p:graphicFrame>
        <p:nvGraphicFramePr>
          <p:cNvPr id="478221" name="Object 13"/>
          <p:cNvGraphicFramePr>
            <a:graphicFrameLocks noChangeAspect="1"/>
          </p:cNvGraphicFramePr>
          <p:nvPr>
            <p:ph sz="quarter" idx="3"/>
          </p:nvPr>
        </p:nvGraphicFramePr>
        <p:xfrm>
          <a:off x="5562600" y="1600200"/>
          <a:ext cx="2916238" cy="2187575"/>
        </p:xfrm>
        <a:graphic>
          <a:graphicData uri="http://schemas.openxmlformats.org/presentationml/2006/ole">
            <p:oleObj spid="_x0000_s478221" name="Photo Editor Photo" r:id="rId5" imgW="6095238" imgH="4571429" progId="">
              <p:embed/>
            </p:oleObj>
          </a:graphicData>
        </a:graphic>
      </p:graphicFrame>
      <p:graphicFrame>
        <p:nvGraphicFramePr>
          <p:cNvPr id="478218" name="Object 10"/>
          <p:cNvGraphicFramePr>
            <a:graphicFrameLocks noChangeAspect="1"/>
          </p:cNvGraphicFramePr>
          <p:nvPr/>
        </p:nvGraphicFramePr>
        <p:xfrm>
          <a:off x="304800" y="4114800"/>
          <a:ext cx="3124200" cy="2082800"/>
        </p:xfrm>
        <a:graphic>
          <a:graphicData uri="http://schemas.openxmlformats.org/presentationml/2006/ole">
            <p:oleObj spid="_x0000_s478218" name="Photo Editor Photo" r:id="rId6" imgW="29257143" imgH="19504762" progId="">
              <p:embed/>
            </p:oleObj>
          </a:graphicData>
        </a:graphic>
      </p:graphicFrame>
      <p:graphicFrame>
        <p:nvGraphicFramePr>
          <p:cNvPr id="478223" name="Object 15"/>
          <p:cNvGraphicFramePr>
            <a:graphicFrameLocks noChangeAspect="1"/>
          </p:cNvGraphicFramePr>
          <p:nvPr/>
        </p:nvGraphicFramePr>
        <p:xfrm>
          <a:off x="5410200" y="4267200"/>
          <a:ext cx="3048000" cy="2286000"/>
        </p:xfrm>
        <a:graphic>
          <a:graphicData uri="http://schemas.openxmlformats.org/presentationml/2006/ole">
            <p:oleObj spid="_x0000_s478223" name="Photo Editor Photo" r:id="rId7" imgW="6095238" imgH="4571429" progId="">
              <p:embed/>
            </p:oleObj>
          </a:graphicData>
        </a:graphic>
      </p:graphicFrame>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Rot="1" noChangeArrowheads="1"/>
          </p:cNvSpPr>
          <p:nvPr>
            <p:ph type="title"/>
          </p:nvPr>
        </p:nvSpPr>
        <p:spPr/>
        <p:txBody>
          <a:bodyPr/>
          <a:lstStyle/>
          <a:p>
            <a:r>
              <a:rPr lang="en-US"/>
              <a:t>Training</a:t>
            </a:r>
          </a:p>
        </p:txBody>
      </p:sp>
      <p:sp>
        <p:nvSpPr>
          <p:cNvPr id="379907" name="Rectangle 3"/>
          <p:cNvSpPr>
            <a:spLocks noGrp="1" noChangeArrowheads="1"/>
          </p:cNvSpPr>
          <p:nvPr>
            <p:ph type="body" sz="half" idx="1"/>
          </p:nvPr>
        </p:nvSpPr>
        <p:spPr/>
        <p:txBody>
          <a:bodyPr/>
          <a:lstStyle/>
          <a:p>
            <a:pPr>
              <a:buFont typeface="Wingdings" pitchFamily="2" charset="2"/>
              <a:buNone/>
            </a:pPr>
            <a:r>
              <a:rPr lang="en-US" sz="1600">
                <a:cs typeface="Times New Roman" pitchFamily="18" charset="0"/>
              </a:rPr>
              <a:t>      </a:t>
            </a:r>
            <a:r>
              <a:rPr lang="en-US" sz="2400">
                <a:cs typeface="Times New Roman" pitchFamily="18" charset="0"/>
              </a:rPr>
              <a:t>Training, besides providing a medical and husbandry procedure to be learned by the animals is also a </a:t>
            </a:r>
            <a:r>
              <a:rPr lang="en-US" sz="2400">
                <a:solidFill>
                  <a:schemeClr val="hlink"/>
                </a:solidFill>
                <a:cs typeface="Times New Roman" pitchFamily="18" charset="0"/>
              </a:rPr>
              <a:t>type of social enrichment</a:t>
            </a:r>
            <a:r>
              <a:rPr lang="en-US" sz="2400">
                <a:cs typeface="Times New Roman" pitchFamily="18" charset="0"/>
              </a:rPr>
              <a:t>. Animals generally look forward to be trained and interact with their keepers or at some cases with the visitors as well</a:t>
            </a:r>
          </a:p>
          <a:p>
            <a:pPr>
              <a:buFont typeface="Wingdings" pitchFamily="2" charset="2"/>
              <a:buNone/>
            </a:pPr>
            <a:endParaRPr lang="en-US" sz="2400">
              <a:cs typeface="Times New Roman" pitchFamily="18" charset="0"/>
            </a:endParaRPr>
          </a:p>
          <a:p>
            <a:pPr>
              <a:buFont typeface="Wingdings" pitchFamily="2" charset="2"/>
              <a:buNone/>
            </a:pPr>
            <a:endParaRPr lang="en-US" sz="2400">
              <a:cs typeface="Times New Roman" pitchFamily="18" charset="0"/>
            </a:endParaRPr>
          </a:p>
          <a:p>
            <a:pPr>
              <a:buFont typeface="Wingdings" pitchFamily="2" charset="2"/>
              <a:buNone/>
            </a:pPr>
            <a:endParaRPr lang="en-US" sz="2400">
              <a:cs typeface="Times New Roman" pitchFamily="18" charset="0"/>
            </a:endParaRPr>
          </a:p>
        </p:txBody>
      </p:sp>
      <p:sp>
        <p:nvSpPr>
          <p:cNvPr id="6" name="Content Placeholder 5"/>
          <p:cNvSpPr>
            <a:spLocks noGrp="1"/>
          </p:cNvSpPr>
          <p:nvPr>
            <p:ph sz="half" idx="2"/>
          </p:nvPr>
        </p:nvSpPr>
        <p:spPr/>
        <p:txBody>
          <a:bodyPr/>
          <a:lstStyle/>
          <a:p>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rrowheads="1"/>
          </p:cNvSpPr>
          <p:nvPr>
            <p:ph type="title"/>
          </p:nvPr>
        </p:nvSpPr>
        <p:spPr/>
        <p:txBody>
          <a:bodyPr/>
          <a:lstStyle/>
          <a:p>
            <a:r>
              <a:rPr lang="en-US" sz="2800">
                <a:solidFill>
                  <a:schemeClr val="hlink"/>
                </a:solidFill>
                <a:cs typeface="Times New Roman" pitchFamily="18" charset="0"/>
              </a:rPr>
              <a:t/>
            </a:r>
            <a:br>
              <a:rPr lang="en-US" sz="2800">
                <a:solidFill>
                  <a:schemeClr val="hlink"/>
                </a:solidFill>
                <a:cs typeface="Times New Roman" pitchFamily="18" charset="0"/>
              </a:rPr>
            </a:br>
            <a:r>
              <a:rPr lang="en-US" sz="2800">
                <a:solidFill>
                  <a:schemeClr val="hlink"/>
                </a:solidFill>
                <a:cs typeface="Times New Roman" pitchFamily="18" charset="0"/>
              </a:rPr>
              <a:t>AZA ENRICHMENT FRAMEWORK- SPIDER</a:t>
            </a:r>
            <a:r>
              <a:rPr lang="en-US">
                <a:solidFill>
                  <a:srgbClr val="800000"/>
                </a:solidFill>
                <a:cs typeface="Times New Roman" pitchFamily="18" charset="0"/>
              </a:rPr>
              <a:t/>
            </a:r>
            <a:br>
              <a:rPr lang="en-US">
                <a:solidFill>
                  <a:srgbClr val="800000"/>
                </a:solidFill>
                <a:cs typeface="Times New Roman" pitchFamily="18" charset="0"/>
              </a:rPr>
            </a:br>
            <a:r>
              <a:rPr lang="en-US">
                <a:solidFill>
                  <a:srgbClr val="000000"/>
                </a:solidFill>
                <a:effectLst>
                  <a:outerShdw blurRad="38100" dist="38100" dir="2700000" algn="tl">
                    <a:srgbClr val="FFFFFF"/>
                  </a:outerShdw>
                </a:effectLst>
                <a:cs typeface="Times New Roman" pitchFamily="18" charset="0"/>
              </a:rPr>
              <a:t> </a:t>
            </a:r>
            <a:r>
              <a:rPr lang="en-US">
                <a:cs typeface="Times New Roman" pitchFamily="18" charset="0"/>
              </a:rPr>
              <a:t/>
            </a:r>
            <a:br>
              <a:rPr lang="en-US">
                <a:cs typeface="Times New Roman" pitchFamily="18" charset="0"/>
              </a:rPr>
            </a:br>
            <a:endParaRPr lang="en-US">
              <a:cs typeface="Times New Roman" pitchFamily="18" charset="0"/>
            </a:endParaRPr>
          </a:p>
        </p:txBody>
      </p:sp>
      <p:sp>
        <p:nvSpPr>
          <p:cNvPr id="288771" name="Rectangle 3"/>
          <p:cNvSpPr>
            <a:spLocks noGrp="1" noChangeArrowheads="1"/>
          </p:cNvSpPr>
          <p:nvPr>
            <p:ph idx="1"/>
          </p:nvPr>
        </p:nvSpPr>
        <p:spPr>
          <a:xfrm>
            <a:off x="457200" y="914400"/>
            <a:ext cx="8229600" cy="5943600"/>
          </a:xfrm>
        </p:spPr>
        <p:txBody>
          <a:bodyPr/>
          <a:lstStyle/>
          <a:p>
            <a:pPr>
              <a:buFont typeface="Wingdings" pitchFamily="2" charset="2"/>
              <a:buNone/>
            </a:pPr>
            <a:r>
              <a:rPr lang="en-US" sz="2400" b="1" dirty="0">
                <a:cs typeface="Times New Roman" pitchFamily="18" charset="0"/>
              </a:rPr>
              <a:t>Designing enrichment needs solid framework:</a:t>
            </a:r>
          </a:p>
          <a:p>
            <a:pPr>
              <a:buFont typeface="Wingdings" pitchFamily="2" charset="2"/>
              <a:buNone/>
            </a:pPr>
            <a:r>
              <a:rPr lang="en-US" sz="2400" b="1" dirty="0">
                <a:solidFill>
                  <a:srgbClr val="000000"/>
                </a:solidFill>
                <a:effectLst>
                  <a:outerShdw blurRad="38100" dist="38100" dir="2700000" algn="tl">
                    <a:srgbClr val="FFFFFF"/>
                  </a:outerShdw>
                </a:effectLst>
                <a:cs typeface="Times New Roman" pitchFamily="18" charset="0"/>
              </a:rPr>
              <a:t> </a:t>
            </a:r>
            <a:endParaRPr lang="en-US" sz="2400" b="1" dirty="0">
              <a:cs typeface="Times New Roman" pitchFamily="18" charset="0"/>
            </a:endParaRPr>
          </a:p>
          <a:p>
            <a:pPr>
              <a:buFont typeface="Wingdings" pitchFamily="2" charset="2"/>
              <a:buNone/>
            </a:pPr>
            <a:r>
              <a:rPr lang="en-US" b="1" dirty="0">
                <a:solidFill>
                  <a:srgbClr val="FF3300"/>
                </a:solidFill>
                <a:cs typeface="Times New Roman" pitchFamily="18" charset="0"/>
              </a:rPr>
              <a:t>S</a:t>
            </a:r>
            <a:r>
              <a:rPr lang="en-US" sz="2000" b="1" dirty="0">
                <a:cs typeface="Times New Roman" pitchFamily="18" charset="0"/>
              </a:rPr>
              <a:t>etting your goals</a:t>
            </a:r>
          </a:p>
          <a:p>
            <a:pPr>
              <a:buFont typeface="Wingdings" pitchFamily="2" charset="2"/>
              <a:buNone/>
            </a:pPr>
            <a:r>
              <a:rPr lang="en-US" b="1" dirty="0">
                <a:solidFill>
                  <a:srgbClr val="FF3300"/>
                </a:solidFill>
                <a:cs typeface="Times New Roman" pitchFamily="18" charset="0"/>
              </a:rPr>
              <a:t>P</a:t>
            </a:r>
            <a:r>
              <a:rPr lang="en-US" sz="2000" b="1" dirty="0">
                <a:cs typeface="Times New Roman" pitchFamily="18" charset="0"/>
              </a:rPr>
              <a:t>lanning</a:t>
            </a:r>
          </a:p>
          <a:p>
            <a:pPr>
              <a:buFont typeface="Wingdings" pitchFamily="2" charset="2"/>
              <a:buNone/>
            </a:pPr>
            <a:r>
              <a:rPr lang="en-US" b="1" dirty="0">
                <a:solidFill>
                  <a:srgbClr val="FF3300"/>
                </a:solidFill>
                <a:cs typeface="Times New Roman" pitchFamily="18" charset="0"/>
              </a:rPr>
              <a:t>I</a:t>
            </a:r>
            <a:r>
              <a:rPr lang="en-US" sz="2000" b="1" dirty="0">
                <a:cs typeface="Times New Roman" pitchFamily="18" charset="0"/>
              </a:rPr>
              <a:t>mplementing</a:t>
            </a:r>
          </a:p>
          <a:p>
            <a:pPr>
              <a:buFont typeface="Wingdings" pitchFamily="2" charset="2"/>
              <a:buNone/>
            </a:pPr>
            <a:r>
              <a:rPr lang="en-US" b="1" dirty="0">
                <a:solidFill>
                  <a:srgbClr val="FF3300"/>
                </a:solidFill>
                <a:cs typeface="Times New Roman" pitchFamily="18" charset="0"/>
              </a:rPr>
              <a:t>D</a:t>
            </a:r>
            <a:r>
              <a:rPr lang="en-US" sz="2000" b="1" dirty="0">
                <a:cs typeface="Times New Roman" pitchFamily="18" charset="0"/>
              </a:rPr>
              <a:t>ocumenting</a:t>
            </a:r>
          </a:p>
          <a:p>
            <a:pPr>
              <a:buFont typeface="Wingdings" pitchFamily="2" charset="2"/>
              <a:buNone/>
            </a:pPr>
            <a:r>
              <a:rPr lang="en-US" b="1" dirty="0">
                <a:solidFill>
                  <a:srgbClr val="FF3300"/>
                </a:solidFill>
                <a:cs typeface="Times New Roman" pitchFamily="18" charset="0"/>
              </a:rPr>
              <a:t>E</a:t>
            </a:r>
            <a:r>
              <a:rPr lang="en-US" sz="2000" b="1" dirty="0">
                <a:cs typeface="Times New Roman" pitchFamily="18" charset="0"/>
              </a:rPr>
              <a:t>valuating </a:t>
            </a:r>
          </a:p>
          <a:p>
            <a:pPr>
              <a:buFont typeface="Wingdings" pitchFamily="2" charset="2"/>
              <a:buNone/>
            </a:pPr>
            <a:r>
              <a:rPr lang="en-US" b="1" dirty="0">
                <a:solidFill>
                  <a:srgbClr val="FF3300"/>
                </a:solidFill>
                <a:cs typeface="Times New Roman" pitchFamily="18" charset="0"/>
              </a:rPr>
              <a:t>R</a:t>
            </a:r>
            <a:r>
              <a:rPr lang="en-US" sz="2000" b="1" dirty="0">
                <a:cs typeface="Times New Roman" pitchFamily="18" charset="0"/>
              </a:rPr>
              <a:t>e-adjusting</a:t>
            </a:r>
          </a:p>
          <a:p>
            <a:pPr>
              <a:buFont typeface="Wingdings" pitchFamily="2" charset="2"/>
              <a:buNone/>
            </a:pPr>
            <a:r>
              <a:rPr lang="en-US" sz="2000" dirty="0">
                <a:solidFill>
                  <a:srgbClr val="000000"/>
                </a:solidFill>
                <a:effectLst>
                  <a:outerShdw blurRad="38100" dist="38100" dir="2700000" algn="tl">
                    <a:srgbClr val="FFFFFF"/>
                  </a:outerShdw>
                </a:effectLst>
                <a:cs typeface="Times New Roman" pitchFamily="18" charset="0"/>
              </a:rPr>
              <a:t> </a:t>
            </a:r>
          </a:p>
          <a:p>
            <a:pPr>
              <a:buFont typeface="Wingdings" pitchFamily="2" charset="2"/>
              <a:buNone/>
            </a:pPr>
            <a:endParaRPr lang="en-US" sz="2000" dirty="0">
              <a:solidFill>
                <a:srgbClr val="000000"/>
              </a:solidFill>
              <a:effectLst>
                <a:outerShdw blurRad="38100" dist="38100" dir="2700000" algn="tl">
                  <a:srgbClr val="FFFFFF"/>
                </a:outerShdw>
              </a:effectLst>
              <a:cs typeface="Times New Roman" pitchFamily="18" charset="0"/>
            </a:endParaRPr>
          </a:p>
          <a:p>
            <a:pPr>
              <a:buFont typeface="Wingdings" pitchFamily="2" charset="2"/>
              <a:buNone/>
            </a:pPr>
            <a:endParaRPr lang="en-US" sz="2000" dirty="0">
              <a:solidFill>
                <a:srgbClr val="000000"/>
              </a:solidFill>
              <a:effectLst>
                <a:outerShdw blurRad="38100" dist="38100" dir="2700000" algn="tl">
                  <a:srgbClr val="FFFFFF"/>
                </a:outerShdw>
              </a:effectLst>
              <a:cs typeface="Times New Roman" pitchFamily="18" charset="0"/>
            </a:endParaRPr>
          </a:p>
          <a:p>
            <a:pPr>
              <a:buFont typeface="Wingdings" pitchFamily="2" charset="2"/>
              <a:buNone/>
            </a:pPr>
            <a:r>
              <a:rPr lang="en-US" sz="2000" dirty="0">
                <a:cs typeface="Times New Roman" pitchFamily="18" charset="0"/>
              </a:rPr>
              <a:t>                                                                                      </a:t>
            </a:r>
            <a:r>
              <a:rPr lang="en-US" sz="2000" dirty="0" smtClean="0">
                <a:cs typeface="Times New Roman" pitchFamily="18" charset="0"/>
              </a:rPr>
              <a:t> </a:t>
            </a:r>
            <a:endParaRPr lang="en-US" sz="2000" dirty="0">
              <a:cs typeface="Times New Roman" pitchFamily="18"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9795" name="Rectangle 3"/>
          <p:cNvGraphicFramePr>
            <a:graphicFrameLocks/>
          </p:cNvGraphicFramePr>
          <p:nvPr>
            <p:ph idx="1"/>
          </p:nvPr>
        </p:nvGraphicFramePr>
        <p:xfrm>
          <a:off x="457200" y="838200"/>
          <a:ext cx="8229600" cy="5287963"/>
        </p:xfrm>
        <a:graphic>
          <a:graphicData uri="http://schemas.openxmlformats.org/drawingml/2006/compatibility">
            <com:legacyDrawing xmlns:com="http://schemas.openxmlformats.org/drawingml/2006/compatibility" spid="_x0000_s289795"/>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p:nvPr>
        </p:nvSpPr>
        <p:spPr/>
        <p:txBody>
          <a:bodyPr/>
          <a:lstStyle/>
          <a:p>
            <a:pPr>
              <a:buFont typeface="Wingdings" pitchFamily="2" charset="2"/>
              <a:buNone/>
            </a:pPr>
            <a:r>
              <a:rPr lang="en-US" sz="2000" b="1">
                <a:cs typeface="Times New Roman" pitchFamily="18" charset="0"/>
              </a:rPr>
              <a:t>4. D</a:t>
            </a:r>
            <a:r>
              <a:rPr lang="en-US" sz="2000">
                <a:cs typeface="Times New Roman" pitchFamily="18" charset="0"/>
              </a:rPr>
              <a:t>ocumenting-How and want to document?</a:t>
            </a:r>
          </a:p>
          <a:p>
            <a:r>
              <a:rPr lang="en-US" sz="2000">
                <a:cs typeface="Times New Roman" pitchFamily="18" charset="0"/>
              </a:rPr>
              <a:t>Keepers document animal’s response to enrichment daily</a:t>
            </a:r>
          </a:p>
          <a:p>
            <a:r>
              <a:rPr lang="en-US" sz="2000">
                <a:cs typeface="Times New Roman" pitchFamily="18" charset="0"/>
              </a:rPr>
              <a:t>Identify the animal and enrichment provided</a:t>
            </a:r>
          </a:p>
          <a:p>
            <a:r>
              <a:rPr lang="en-US" sz="2000">
                <a:cs typeface="Times New Roman" pitchFamily="18" charset="0"/>
              </a:rPr>
              <a:t>Record the animal’s response</a:t>
            </a:r>
          </a:p>
          <a:p>
            <a:r>
              <a:rPr lang="en-US" sz="2000">
                <a:cs typeface="Times New Roman" pitchFamily="18" charset="0"/>
              </a:rPr>
              <a:t>Observe and record the animal’s behavior</a:t>
            </a:r>
          </a:p>
          <a:p>
            <a:pPr>
              <a:buFont typeface="Wingdings" pitchFamily="2" charset="2"/>
              <a:buNone/>
            </a:pPr>
            <a:endParaRPr lang="en-US" sz="2000" b="1">
              <a:cs typeface="Times New Roman" pitchFamily="18" charset="0"/>
            </a:endParaRPr>
          </a:p>
          <a:p>
            <a:pPr>
              <a:buFont typeface="Wingdings" pitchFamily="2" charset="2"/>
              <a:buNone/>
            </a:pPr>
            <a:r>
              <a:rPr lang="en-US" sz="2000" b="1">
                <a:cs typeface="Times New Roman" pitchFamily="18" charset="0"/>
              </a:rPr>
              <a:t>5. E</a:t>
            </a:r>
            <a:r>
              <a:rPr lang="en-US" sz="2000">
                <a:cs typeface="Times New Roman" pitchFamily="18" charset="0"/>
              </a:rPr>
              <a:t>valuating- How to assess effectiveness?</a:t>
            </a:r>
          </a:p>
          <a:p>
            <a:r>
              <a:rPr lang="en-US" sz="2000">
                <a:cs typeface="Times New Roman" pitchFamily="18" charset="0"/>
              </a:rPr>
              <a:t>Staff routinely discusses progress and looks for trends in the data</a:t>
            </a:r>
          </a:p>
          <a:p>
            <a:r>
              <a:rPr lang="en-US" sz="2000">
                <a:cs typeface="Times New Roman" pitchFamily="18" charset="0"/>
              </a:rPr>
              <a:t>Trends that maybe detected- Frequency of delivery, animal’s response, and relative success </a:t>
            </a:r>
          </a:p>
          <a:p>
            <a:pPr>
              <a:buFont typeface="Wingdings" pitchFamily="2" charset="2"/>
              <a:buNone/>
            </a:pPr>
            <a:endParaRPr lang="en-US" sz="2000" b="1">
              <a:cs typeface="Times New Roman" pitchFamily="18" charset="0"/>
            </a:endParaRPr>
          </a:p>
          <a:p>
            <a:pPr>
              <a:buFont typeface="Wingdings" pitchFamily="2" charset="2"/>
              <a:buNone/>
            </a:pPr>
            <a:r>
              <a:rPr lang="en-US" sz="2000" b="1">
                <a:cs typeface="Times New Roman" pitchFamily="18" charset="0"/>
              </a:rPr>
              <a:t>6. R</a:t>
            </a:r>
            <a:r>
              <a:rPr lang="en-US" sz="2000">
                <a:cs typeface="Times New Roman" pitchFamily="18" charset="0"/>
              </a:rPr>
              <a:t>e-adjusting </a:t>
            </a:r>
          </a:p>
          <a:p>
            <a:r>
              <a:rPr lang="en-US" sz="2000">
                <a:cs typeface="Times New Roman" pitchFamily="18" charset="0"/>
              </a:rPr>
              <a:t>Based on the evaluation of trends in the data, the goals and plan can be re-adjusted and the process started over again</a:t>
            </a:r>
            <a:r>
              <a:rPr lang="en-US" sz="2000"/>
              <a:t> </a:t>
            </a:r>
          </a:p>
          <a:p>
            <a:pPr>
              <a:buFont typeface="Wingdings" pitchFamily="2" charset="2"/>
              <a:buNone/>
            </a:pPr>
            <a:endParaRPr lang="en-US" sz="2000"/>
          </a:p>
          <a:p>
            <a:pPr>
              <a:buFont typeface="Wingdings" pitchFamily="2" charset="2"/>
              <a:buNone/>
            </a:pPr>
            <a:r>
              <a:rPr lang="en-US" sz="2400">
                <a:cs typeface="Times New Roman" pitchFamily="18" charset="0"/>
              </a:rPr>
              <a:t>If any of these components are missing, </a:t>
            </a:r>
            <a:r>
              <a:rPr lang="en-US" sz="2400">
                <a:solidFill>
                  <a:srgbClr val="FF3300"/>
                </a:solidFill>
                <a:cs typeface="Times New Roman" pitchFamily="18" charset="0"/>
              </a:rPr>
              <a:t>there is no self-sustained system.</a:t>
            </a:r>
          </a:p>
          <a:p>
            <a:pPr>
              <a:buFont typeface="Wingdings" pitchFamily="2" charset="2"/>
              <a:buNone/>
            </a:pPr>
            <a:r>
              <a:rPr lang="en-US" sz="2400">
                <a:solidFill>
                  <a:srgbClr val="FF3300"/>
                </a:solidFill>
                <a:cs typeface="Times New Roman" pitchFamily="18" charset="0"/>
              </a:rPr>
              <a:t> </a:t>
            </a:r>
          </a:p>
          <a:p>
            <a:endParaRPr lang="en-US" sz="2400">
              <a:solidFill>
                <a:srgbClr val="FF3300"/>
              </a:solidFill>
            </a:endParaRPr>
          </a:p>
          <a:p>
            <a:endParaRPr lang="en-US" sz="200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rrowheads="1"/>
          </p:cNvSpPr>
          <p:nvPr>
            <p:ph type="title"/>
          </p:nvPr>
        </p:nvSpPr>
        <p:spPr/>
        <p:txBody>
          <a:bodyPr/>
          <a:lstStyle/>
          <a:p>
            <a:r>
              <a:rPr lang="en-US" sz="3200">
                <a:cs typeface="Times New Roman" pitchFamily="18" charset="0"/>
              </a:rPr>
              <a:t>LOGISTICS OF PROVIDING ENRICHMENT</a:t>
            </a:r>
            <a:r>
              <a:rPr lang="en-US"/>
              <a:t> </a:t>
            </a:r>
          </a:p>
        </p:txBody>
      </p:sp>
      <p:sp>
        <p:nvSpPr>
          <p:cNvPr id="291843" name="Rectangle 3"/>
          <p:cNvSpPr>
            <a:spLocks noGrp="1" noChangeArrowheads="1"/>
          </p:cNvSpPr>
          <p:nvPr>
            <p:ph sz="half" idx="1"/>
          </p:nvPr>
        </p:nvSpPr>
        <p:spPr>
          <a:xfrm>
            <a:off x="0" y="1447800"/>
            <a:ext cx="9144000" cy="5029200"/>
          </a:xfrm>
        </p:spPr>
        <p:txBody>
          <a:bodyPr/>
          <a:lstStyle/>
          <a:p>
            <a:pPr>
              <a:buFont typeface="Wingdings" pitchFamily="2" charset="2"/>
              <a:buNone/>
            </a:pPr>
            <a:r>
              <a:rPr lang="en-US" sz="2000">
                <a:solidFill>
                  <a:schemeClr val="hlink"/>
                </a:solidFill>
                <a:cs typeface="Times New Roman" pitchFamily="18" charset="0"/>
              </a:rPr>
              <a:t>     </a:t>
            </a:r>
            <a:r>
              <a:rPr lang="en-US" sz="3600" b="1">
                <a:solidFill>
                  <a:schemeClr val="hlink"/>
                </a:solidFill>
                <a:cs typeface="Times New Roman" pitchFamily="18" charset="0"/>
              </a:rPr>
              <a:t>Cheap vs. expensive</a:t>
            </a:r>
          </a:p>
          <a:p>
            <a:pPr>
              <a:buFont typeface="Wingdings" pitchFamily="2" charset="2"/>
              <a:buNone/>
            </a:pPr>
            <a:r>
              <a:rPr lang="en-US" sz="1800">
                <a:effectLst/>
                <a:latin typeface="Palatino-Roman" charset="0"/>
                <a:cs typeface="Times New Roman" pitchFamily="18" charset="0"/>
              </a:rPr>
              <a:t>     Monetary problem often constrain enrichment. Cheap ideas (besides being cost effective) </a:t>
            </a:r>
            <a:r>
              <a:rPr lang="en-US" sz="1800">
                <a:solidFill>
                  <a:schemeClr val="hlink"/>
                </a:solidFill>
                <a:effectLst/>
                <a:latin typeface="Palatino-Roman" charset="0"/>
                <a:cs typeface="Times New Roman" pitchFamily="18" charset="0"/>
              </a:rPr>
              <a:t>often require no construction or repair.</a:t>
            </a:r>
            <a:r>
              <a:rPr lang="en-US" sz="1800">
                <a:effectLst/>
                <a:latin typeface="Palatino-Roman" charset="0"/>
                <a:cs typeface="Times New Roman" pitchFamily="18" charset="0"/>
              </a:rPr>
              <a:t> They are </a:t>
            </a:r>
            <a:r>
              <a:rPr lang="en-US" sz="1800">
                <a:solidFill>
                  <a:schemeClr val="hlink"/>
                </a:solidFill>
                <a:effectLst/>
                <a:latin typeface="Palatino-Roman" charset="0"/>
                <a:cs typeface="Times New Roman" pitchFamily="18" charset="0"/>
              </a:rPr>
              <a:t>easy to maintain</a:t>
            </a:r>
            <a:r>
              <a:rPr lang="en-US" sz="1800">
                <a:effectLst/>
                <a:latin typeface="Palatino-Roman" charset="0"/>
                <a:cs typeface="Times New Roman" pitchFamily="18" charset="0"/>
              </a:rPr>
              <a:t> and </a:t>
            </a:r>
            <a:r>
              <a:rPr lang="en-US" sz="1800">
                <a:solidFill>
                  <a:schemeClr val="hlink"/>
                </a:solidFill>
                <a:effectLst/>
                <a:latin typeface="Palatino-Roman" charset="0"/>
                <a:cs typeface="Times New Roman" pitchFamily="18" charset="0"/>
              </a:rPr>
              <a:t>modify</a:t>
            </a:r>
            <a:r>
              <a:rPr lang="en-US" sz="1800">
                <a:effectLst/>
                <a:latin typeface="Palatino-Roman" charset="0"/>
                <a:cs typeface="Times New Roman" pitchFamily="18" charset="0"/>
              </a:rPr>
              <a:t>, and they can be </a:t>
            </a:r>
            <a:r>
              <a:rPr lang="en-US" sz="1800">
                <a:solidFill>
                  <a:schemeClr val="hlink"/>
                </a:solidFill>
                <a:effectLst/>
                <a:latin typeface="Palatino-Roman" charset="0"/>
                <a:cs typeface="Times New Roman" pitchFamily="18" charset="0"/>
              </a:rPr>
              <a:t>installed</a:t>
            </a:r>
            <a:r>
              <a:rPr lang="en-US" sz="1800">
                <a:effectLst/>
                <a:latin typeface="Palatino-Roman" charset="0"/>
                <a:cs typeface="Times New Roman" pitchFamily="18" charset="0"/>
              </a:rPr>
              <a:t> on exhibit or in night houses in less than few minutes.</a:t>
            </a:r>
          </a:p>
          <a:p>
            <a:r>
              <a:rPr lang="en-US" sz="1400">
                <a:effectLst/>
                <a:latin typeface="Palatino-Roman" charset="0"/>
                <a:cs typeface="Times New Roman" pitchFamily="18" charset="0"/>
              </a:rPr>
              <a:t>Mounds raked from gravel</a:t>
            </a:r>
          </a:p>
          <a:p>
            <a:r>
              <a:rPr lang="en-US" sz="1400">
                <a:effectLst/>
                <a:latin typeface="Palatino-Roman" charset="0"/>
                <a:cs typeface="Times New Roman" pitchFamily="18" charset="0"/>
              </a:rPr>
              <a:t>Urine</a:t>
            </a:r>
          </a:p>
          <a:p>
            <a:r>
              <a:rPr lang="en-US" sz="1400">
                <a:effectLst/>
                <a:latin typeface="Palatino-Roman" charset="0"/>
                <a:cs typeface="Times New Roman" pitchFamily="18" charset="0"/>
              </a:rPr>
              <a:t>Feces</a:t>
            </a:r>
          </a:p>
          <a:p>
            <a:r>
              <a:rPr lang="en-US" sz="1400">
                <a:effectLst/>
                <a:latin typeface="Palatino-Roman" charset="0"/>
                <a:cs typeface="Times New Roman" pitchFamily="18" charset="0"/>
              </a:rPr>
              <a:t>Seashells</a:t>
            </a:r>
          </a:p>
          <a:p>
            <a:r>
              <a:rPr lang="en-US" sz="1400">
                <a:effectLst/>
                <a:latin typeface="Palatino-Roman" charset="0"/>
                <a:cs typeface="Times New Roman" pitchFamily="18" charset="0"/>
              </a:rPr>
              <a:t>Logs, browse, fruit, flowers from zoo grounds</a:t>
            </a:r>
          </a:p>
          <a:p>
            <a:r>
              <a:rPr lang="en-US" sz="1400">
                <a:effectLst/>
                <a:latin typeface="Palatino-Roman" charset="0"/>
                <a:cs typeface="Times New Roman" pitchFamily="18" charset="0"/>
              </a:rPr>
              <a:t>Pinecones</a:t>
            </a:r>
          </a:p>
          <a:p>
            <a:r>
              <a:rPr lang="en-US" sz="1400">
                <a:effectLst/>
                <a:latin typeface="Palatino-Roman" charset="0"/>
                <a:cs typeface="Times New Roman" pitchFamily="18" charset="0"/>
              </a:rPr>
              <a:t>Feathers</a:t>
            </a:r>
          </a:p>
          <a:p>
            <a:r>
              <a:rPr lang="en-US" sz="1400">
                <a:effectLst/>
                <a:latin typeface="Palatino-Roman" charset="0"/>
                <a:cs typeface="Times New Roman" pitchFamily="18" charset="0"/>
              </a:rPr>
              <a:t>Recycled paper products </a:t>
            </a:r>
          </a:p>
          <a:p>
            <a:r>
              <a:rPr lang="en-US" sz="1400">
                <a:effectLst/>
                <a:latin typeface="Palatino-Roman" charset="0"/>
                <a:cs typeface="Times New Roman" pitchFamily="18" charset="0"/>
              </a:rPr>
              <a:t>Recycled keg and barrels</a:t>
            </a:r>
          </a:p>
          <a:p>
            <a:r>
              <a:rPr lang="en-US" sz="1400">
                <a:effectLst/>
                <a:latin typeface="Palatino-Roman" charset="0"/>
                <a:cs typeface="Times New Roman" pitchFamily="18" charset="0"/>
              </a:rPr>
              <a:t>Snake skins </a:t>
            </a:r>
          </a:p>
          <a:p>
            <a:r>
              <a:rPr lang="en-US" sz="1400">
                <a:effectLst/>
                <a:latin typeface="Palatino-Roman" charset="0"/>
                <a:cs typeface="Times New Roman" pitchFamily="18" charset="0"/>
              </a:rPr>
              <a:t>Etc.</a:t>
            </a:r>
          </a:p>
          <a:p>
            <a:pPr>
              <a:buFont typeface="Wingdings" pitchFamily="2" charset="2"/>
              <a:buNone/>
            </a:pPr>
            <a:endParaRPr lang="en-US" sz="1400">
              <a:effectLst/>
              <a:latin typeface="Palatino-Roman" charset="0"/>
              <a:cs typeface="Times New Roman" pitchFamily="18" charset="0"/>
            </a:endParaRPr>
          </a:p>
          <a:p>
            <a:pPr>
              <a:buFont typeface="Wingdings" pitchFamily="2" charset="2"/>
              <a:buNone/>
            </a:pPr>
            <a:r>
              <a:rPr lang="en-US" sz="1400">
                <a:effectLst/>
                <a:latin typeface="Palatino-Roman" charset="0"/>
                <a:cs typeface="Times New Roman" pitchFamily="18" charset="0"/>
              </a:rPr>
              <a:t>Warthog plays in dry leaves at the Phoenix Zoo</a:t>
            </a:r>
          </a:p>
          <a:p>
            <a:pPr>
              <a:buFont typeface="Wingdings" pitchFamily="2" charset="2"/>
              <a:buNone/>
            </a:pPr>
            <a:r>
              <a:rPr lang="en-US" sz="1400">
                <a:effectLst/>
                <a:latin typeface="Palatino-Roman" charset="0"/>
                <a:cs typeface="Times New Roman" pitchFamily="18" charset="0"/>
              </a:rPr>
              <a:t>Photo: Hilda Tresz</a:t>
            </a:r>
          </a:p>
          <a:p>
            <a:endParaRPr lang="en-US" sz="1800">
              <a:cs typeface="Times New Roman" pitchFamily="18" charset="0"/>
            </a:endParaRPr>
          </a:p>
          <a:p>
            <a:pPr>
              <a:buFont typeface="Wingdings" pitchFamily="2" charset="2"/>
              <a:buNone/>
            </a:pPr>
            <a:endParaRPr lang="en-US" sz="1800">
              <a:cs typeface="Times New Roman" pitchFamily="18" charset="0"/>
            </a:endParaRPr>
          </a:p>
        </p:txBody>
      </p:sp>
      <p:pic>
        <p:nvPicPr>
          <p:cNvPr id="291846" name="Picture 6" descr="H"/>
          <p:cNvPicPr>
            <a:picLocks noGrp="1" noChangeAspect="1" noChangeArrowheads="1"/>
          </p:cNvPicPr>
          <p:nvPr>
            <p:ph sz="half" idx="2"/>
          </p:nvPr>
        </p:nvPicPr>
        <p:blipFill>
          <a:blip r:embed="rId3" cstate="print"/>
          <a:srcRect/>
          <a:stretch>
            <a:fillRect/>
          </a:stretch>
        </p:blipFill>
        <p:spPr>
          <a:xfrm>
            <a:off x="4191000" y="3157538"/>
            <a:ext cx="4495800" cy="3419475"/>
          </a:xfrm>
          <a:noFill/>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Rot="1" noChangeArrowheads="1"/>
          </p:cNvSpPr>
          <p:nvPr>
            <p:ph type="title"/>
          </p:nvPr>
        </p:nvSpPr>
        <p:spPr>
          <a:xfrm>
            <a:off x="457200" y="274638"/>
            <a:ext cx="8229600" cy="715962"/>
          </a:xfrm>
        </p:spPr>
        <p:txBody>
          <a:bodyPr/>
          <a:lstStyle/>
          <a:p>
            <a:r>
              <a:rPr lang="en-US" sz="4000"/>
              <a:t>Just give them a stick!</a:t>
            </a:r>
          </a:p>
        </p:txBody>
      </p:sp>
      <p:sp>
        <p:nvSpPr>
          <p:cNvPr id="294915" name="Rectangle 3"/>
          <p:cNvSpPr>
            <a:spLocks noGrp="1" noChangeArrowheads="1"/>
          </p:cNvSpPr>
          <p:nvPr>
            <p:ph idx="1"/>
          </p:nvPr>
        </p:nvSpPr>
        <p:spPr>
          <a:xfrm>
            <a:off x="457200" y="990600"/>
            <a:ext cx="8229600" cy="5867400"/>
          </a:xfrm>
        </p:spPr>
        <p:txBody>
          <a:bodyPr/>
          <a:lstStyle/>
          <a:p>
            <a:pPr>
              <a:buFont typeface="Wingdings" pitchFamily="2" charset="2"/>
              <a:buNone/>
            </a:pPr>
            <a:r>
              <a:rPr lang="en-US" b="1">
                <a:solidFill>
                  <a:schemeClr val="hlink"/>
                </a:solidFill>
                <a:effectLst/>
                <a:latin typeface="Palatino-Roman" charset="0"/>
              </a:rPr>
              <a:t>Simple vs. complicated</a:t>
            </a:r>
          </a:p>
          <a:p>
            <a:pPr>
              <a:buFont typeface="Wingdings" pitchFamily="2" charset="2"/>
              <a:buNone/>
            </a:pPr>
            <a:r>
              <a:rPr lang="en-US" sz="1800">
                <a:effectLst/>
                <a:latin typeface="Palatino-Roman" charset="0"/>
              </a:rPr>
              <a:t>Instead of trying to create fancy looking enrichment items, keepers should consider the animals’ natural behaviors and enrich them in simple, logical ways.</a:t>
            </a:r>
          </a:p>
          <a:p>
            <a:pPr>
              <a:buFont typeface="Wingdings" pitchFamily="2" charset="2"/>
              <a:buNone/>
            </a:pPr>
            <a:r>
              <a:rPr lang="en-US" sz="1800">
                <a:effectLst/>
                <a:latin typeface="Palatino-Roman" charset="0"/>
              </a:rPr>
              <a:t>Stick + Plastic container= Free cognitive enrichment that even an infant can use!</a:t>
            </a:r>
          </a:p>
          <a:p>
            <a:pPr>
              <a:buFont typeface="Wingdings" pitchFamily="2" charset="2"/>
              <a:buNone/>
            </a:pPr>
            <a:endParaRPr lang="en-US" sz="1800">
              <a:effectLst/>
              <a:latin typeface="Palatino-Roman" charset="0"/>
            </a:endParaRPr>
          </a:p>
          <a:p>
            <a:pPr>
              <a:buFont typeface="Wingdings" pitchFamily="2" charset="2"/>
              <a:buNone/>
            </a:pPr>
            <a:endParaRPr lang="en-US" sz="1800">
              <a:effectLst/>
              <a:latin typeface="Palatino-Roman" charset="0"/>
            </a:endParaRPr>
          </a:p>
          <a:p>
            <a:pPr>
              <a:buFont typeface="Wingdings" pitchFamily="2" charset="2"/>
              <a:buNone/>
            </a:pPr>
            <a:endParaRPr lang="en-US" sz="1800">
              <a:effectLst/>
              <a:latin typeface="Palatino-Roman" charset="0"/>
            </a:endParaRPr>
          </a:p>
          <a:p>
            <a:pPr>
              <a:buFont typeface="Wingdings" pitchFamily="2" charset="2"/>
              <a:buNone/>
            </a:pPr>
            <a:endParaRPr lang="en-US" sz="1800">
              <a:effectLst/>
              <a:latin typeface="Palatino-Roman" charset="0"/>
            </a:endParaRPr>
          </a:p>
          <a:p>
            <a:pPr>
              <a:buFont typeface="Wingdings" pitchFamily="2" charset="2"/>
              <a:buNone/>
            </a:pPr>
            <a:endParaRPr lang="en-US" sz="1800">
              <a:effectLst/>
              <a:latin typeface="Palatino-Roman" charset="0"/>
            </a:endParaRPr>
          </a:p>
          <a:p>
            <a:pPr>
              <a:buFont typeface="Wingdings" pitchFamily="2" charset="2"/>
              <a:buNone/>
            </a:pPr>
            <a:endParaRPr lang="en-US" sz="1800">
              <a:effectLst/>
              <a:latin typeface="Palatino-Roman" charset="0"/>
            </a:endParaRPr>
          </a:p>
          <a:p>
            <a:pPr>
              <a:buFont typeface="Wingdings" pitchFamily="2" charset="2"/>
              <a:buNone/>
            </a:pPr>
            <a:endParaRPr lang="en-US" sz="1800">
              <a:effectLst/>
              <a:latin typeface="Palatino-Roman" charset="0"/>
            </a:endParaRPr>
          </a:p>
          <a:p>
            <a:pPr>
              <a:buFont typeface="Wingdings" pitchFamily="2" charset="2"/>
              <a:buNone/>
            </a:pPr>
            <a:endParaRPr lang="en-US" sz="1800">
              <a:effectLst/>
              <a:latin typeface="Palatino-Roman" charset="0"/>
            </a:endParaRPr>
          </a:p>
          <a:p>
            <a:pPr>
              <a:buFont typeface="Wingdings" pitchFamily="2" charset="2"/>
              <a:buNone/>
            </a:pPr>
            <a:endParaRPr lang="en-US" sz="1800">
              <a:effectLst/>
              <a:latin typeface="Palatino-Roman" charset="0"/>
            </a:endParaRPr>
          </a:p>
          <a:p>
            <a:pPr>
              <a:buFont typeface="Wingdings" pitchFamily="2" charset="2"/>
              <a:buNone/>
            </a:pPr>
            <a:endParaRPr lang="en-US" sz="1800">
              <a:effectLst/>
              <a:latin typeface="Palatino-Roman" charset="0"/>
            </a:endParaRPr>
          </a:p>
          <a:p>
            <a:pPr>
              <a:buFont typeface="Wingdings" pitchFamily="2" charset="2"/>
              <a:buNone/>
            </a:pPr>
            <a:r>
              <a:rPr lang="en-US" sz="2000" i="1">
                <a:effectLst/>
              </a:rPr>
              <a:t>Anup Shah/Nature Picture Library</a:t>
            </a:r>
            <a:r>
              <a:rPr lang="en-US"/>
              <a:t> </a:t>
            </a:r>
          </a:p>
        </p:txBody>
      </p:sp>
      <p:pic>
        <p:nvPicPr>
          <p:cNvPr id="294918" name="Picture 6" descr="image[1]"/>
          <p:cNvPicPr>
            <a:picLocks noChangeAspect="1" noChangeArrowheads="1"/>
          </p:cNvPicPr>
          <p:nvPr/>
        </p:nvPicPr>
        <p:blipFill>
          <a:blip r:embed="rId3" cstate="print"/>
          <a:srcRect/>
          <a:stretch>
            <a:fillRect/>
          </a:stretch>
        </p:blipFill>
        <p:spPr bwMode="auto">
          <a:xfrm>
            <a:off x="2743200" y="2819400"/>
            <a:ext cx="5334000" cy="3549650"/>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Rot="1" noChangeArrowheads="1"/>
          </p:cNvSpPr>
          <p:nvPr>
            <p:ph type="title"/>
          </p:nvPr>
        </p:nvSpPr>
        <p:spPr/>
        <p:txBody>
          <a:bodyPr/>
          <a:lstStyle/>
          <a:p>
            <a:r>
              <a:rPr lang="en-US"/>
              <a:t>Effects of location of enrichment</a:t>
            </a:r>
          </a:p>
        </p:txBody>
      </p:sp>
      <p:sp>
        <p:nvSpPr>
          <p:cNvPr id="299011" name="Rectangle 3"/>
          <p:cNvSpPr>
            <a:spLocks noGrp="1" noChangeArrowheads="1"/>
          </p:cNvSpPr>
          <p:nvPr>
            <p:ph sz="half" idx="1"/>
          </p:nvPr>
        </p:nvSpPr>
        <p:spPr/>
        <p:txBody>
          <a:bodyPr/>
          <a:lstStyle/>
          <a:p>
            <a:pPr>
              <a:buFont typeface="Wingdings" pitchFamily="2" charset="2"/>
              <a:buNone/>
            </a:pPr>
            <a:r>
              <a:rPr lang="en-US"/>
              <a:t>   Inaccessible enrichment items- enrichment need to be offered in  reachable ways</a:t>
            </a:r>
          </a:p>
          <a:p>
            <a:pPr>
              <a:buFont typeface="Wingdings" pitchFamily="2" charset="2"/>
              <a:buNone/>
            </a:pPr>
            <a:endParaRPr lang="en-US"/>
          </a:p>
          <a:p>
            <a:pPr>
              <a:buFont typeface="Wingdings" pitchFamily="2" charset="2"/>
              <a:buNone/>
            </a:pPr>
            <a:endParaRPr lang="en-US"/>
          </a:p>
          <a:p>
            <a:pPr>
              <a:buFont typeface="Wingdings" pitchFamily="2" charset="2"/>
              <a:buNone/>
            </a:pPr>
            <a:endParaRPr lang="en-US"/>
          </a:p>
          <a:p>
            <a:pPr>
              <a:buFont typeface="Wingdings" pitchFamily="2" charset="2"/>
              <a:buNone/>
            </a:pPr>
            <a:r>
              <a:rPr lang="en-US"/>
              <a:t>Example:</a:t>
            </a:r>
          </a:p>
          <a:p>
            <a:pPr>
              <a:buFont typeface="Wingdings" pitchFamily="2" charset="2"/>
              <a:buNone/>
            </a:pPr>
            <a:r>
              <a:rPr lang="en-US"/>
              <a:t>Macaws can not hover!</a:t>
            </a:r>
          </a:p>
          <a:p>
            <a:pPr>
              <a:buFont typeface="Wingdings" pitchFamily="2" charset="2"/>
              <a:buNone/>
            </a:pPr>
            <a:endParaRPr lang="en-US"/>
          </a:p>
        </p:txBody>
      </p:sp>
      <p:pic>
        <p:nvPicPr>
          <p:cNvPr id="299012" name="Picture 4"/>
          <p:cNvPicPr>
            <a:picLocks noGrp="1" noChangeAspect="1" noChangeArrowheads="1"/>
          </p:cNvPicPr>
          <p:nvPr>
            <p:ph sz="half" idx="2"/>
          </p:nvPr>
        </p:nvPicPr>
        <p:blipFill>
          <a:blip r:embed="rId3" cstate="print"/>
          <a:stretch>
            <a:fillRect/>
          </a:stretch>
        </p:blipFill>
        <p:spPr>
          <a:xfrm>
            <a:off x="6148315" y="2986991"/>
            <a:ext cx="1038370" cy="1752381"/>
          </a:xfrm>
          <a:noFill/>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Rot="1" noChangeArrowheads="1"/>
          </p:cNvSpPr>
          <p:nvPr>
            <p:ph type="title"/>
          </p:nvPr>
        </p:nvSpPr>
        <p:spPr>
          <a:xfrm>
            <a:off x="457200" y="274638"/>
            <a:ext cx="8229600" cy="639762"/>
          </a:xfrm>
        </p:spPr>
        <p:txBody>
          <a:bodyPr/>
          <a:lstStyle/>
          <a:p>
            <a:r>
              <a:rPr lang="en-US" sz="4000"/>
              <a:t>Effects of location of enrichment</a:t>
            </a:r>
          </a:p>
        </p:txBody>
      </p:sp>
      <p:sp>
        <p:nvSpPr>
          <p:cNvPr id="489475" name="Rectangle 3"/>
          <p:cNvSpPr>
            <a:spLocks noGrp="1" noChangeArrowheads="1"/>
          </p:cNvSpPr>
          <p:nvPr>
            <p:ph type="body" sz="half" idx="1"/>
          </p:nvPr>
        </p:nvSpPr>
        <p:spPr>
          <a:xfrm>
            <a:off x="457200" y="1066800"/>
            <a:ext cx="8686800" cy="1828800"/>
          </a:xfrm>
        </p:spPr>
        <p:txBody>
          <a:bodyPr/>
          <a:lstStyle/>
          <a:p>
            <a:pPr>
              <a:buFont typeface="Wingdings" pitchFamily="2" charset="2"/>
              <a:buNone/>
            </a:pPr>
            <a:r>
              <a:rPr lang="en-US" sz="2800"/>
              <a:t>   Inaccessible enrichment items- enrichment need to be placed within the animals’ cage. </a:t>
            </a:r>
            <a:r>
              <a:rPr lang="en-US" sz="2000"/>
              <a:t>Example: Empty cage 2 enrichment, mynah cage –no enrichment! Hmmm!</a:t>
            </a:r>
          </a:p>
          <a:p>
            <a:pPr>
              <a:buFont typeface="Wingdings" pitchFamily="2" charset="2"/>
              <a:buNone/>
            </a:pPr>
            <a:endParaRPr lang="en-US" sz="2000"/>
          </a:p>
        </p:txBody>
      </p:sp>
      <p:sp>
        <p:nvSpPr>
          <p:cNvPr id="5" name="Content Placeholder 4"/>
          <p:cNvSpPr>
            <a:spLocks noGrp="1"/>
          </p:cNvSpPr>
          <p:nvPr>
            <p:ph sz="half" idx="2"/>
          </p:nvPr>
        </p:nvSpPr>
        <p:spPr/>
        <p:txBody>
          <a:bodyPr/>
          <a:lstStyle/>
          <a:p>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rrowheads="1"/>
          </p:cNvSpPr>
          <p:nvPr>
            <p:ph type="title"/>
          </p:nvPr>
        </p:nvSpPr>
        <p:spPr/>
        <p:txBody>
          <a:bodyPr/>
          <a:lstStyle/>
          <a:p>
            <a:r>
              <a:rPr lang="en-US">
                <a:cs typeface="Times New Roman" pitchFamily="18" charset="0"/>
              </a:rPr>
              <a:t>Effects of temperature factors </a:t>
            </a:r>
            <a:endParaRPr lang="en-US"/>
          </a:p>
        </p:txBody>
      </p:sp>
      <p:sp>
        <p:nvSpPr>
          <p:cNvPr id="300035" name="Rectangle 3"/>
          <p:cNvSpPr>
            <a:spLocks noGrp="1" noChangeArrowheads="1"/>
          </p:cNvSpPr>
          <p:nvPr>
            <p:ph sz="half" idx="1"/>
          </p:nvPr>
        </p:nvSpPr>
        <p:spPr>
          <a:xfrm>
            <a:off x="0" y="1143000"/>
            <a:ext cx="9144000" cy="5715000"/>
          </a:xfrm>
        </p:spPr>
        <p:txBody>
          <a:bodyPr/>
          <a:lstStyle/>
          <a:p>
            <a:pPr>
              <a:buFont typeface="Wingdings" pitchFamily="2" charset="2"/>
              <a:buNone/>
            </a:pPr>
            <a:r>
              <a:rPr lang="en-US"/>
              <a:t>The consequences of using an enrichment can determined how often an animal would use it. Example: Iguanas do not like to use the pool during winter time!</a:t>
            </a:r>
          </a:p>
          <a:p>
            <a:pPr>
              <a:buFont typeface="Wingdings" pitchFamily="2" charset="2"/>
              <a:buNone/>
            </a:pPr>
            <a:endParaRPr lang="en-US" sz="1400"/>
          </a:p>
        </p:txBody>
      </p:sp>
      <p:sp>
        <p:nvSpPr>
          <p:cNvPr id="5" name="Content Placeholder 4"/>
          <p:cNvSpPr>
            <a:spLocks noGrp="1"/>
          </p:cNvSpPr>
          <p:nvPr>
            <p:ph sz="half" idx="2"/>
          </p:nvPr>
        </p:nvSpPr>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p:txBody>
          <a:bodyPr/>
          <a:lstStyle/>
          <a:p>
            <a:r>
              <a:rPr lang="en-US" u="sng"/>
              <a:t>Weaving:</a:t>
            </a:r>
          </a:p>
        </p:txBody>
      </p:sp>
      <p:sp>
        <p:nvSpPr>
          <p:cNvPr id="53251" name="Rectangle 3"/>
          <p:cNvSpPr>
            <a:spLocks noGrp="1" noChangeArrowheads="1"/>
          </p:cNvSpPr>
          <p:nvPr>
            <p:ph type="body" sz="half" idx="1"/>
          </p:nvPr>
        </p:nvSpPr>
        <p:spPr>
          <a:xfrm>
            <a:off x="457200" y="4038600"/>
            <a:ext cx="8077200" cy="2819400"/>
          </a:xfrm>
        </p:spPr>
        <p:txBody>
          <a:bodyPr/>
          <a:lstStyle/>
          <a:p>
            <a:pPr>
              <a:lnSpc>
                <a:spcPct val="80000"/>
              </a:lnSpc>
              <a:buClr>
                <a:srgbClr val="0066FF"/>
              </a:buClr>
              <a:buFont typeface="Wingdings" pitchFamily="2" charset="2"/>
              <a:buNone/>
            </a:pPr>
            <a:r>
              <a:rPr lang="en-US" sz="900"/>
              <a:t>    </a:t>
            </a:r>
          </a:p>
          <a:p>
            <a:pPr>
              <a:lnSpc>
                <a:spcPct val="80000"/>
              </a:lnSpc>
              <a:buClr>
                <a:srgbClr val="0066FF"/>
              </a:buClr>
              <a:buFont typeface="Wingdings" pitchFamily="2" charset="2"/>
              <a:buNone/>
            </a:pPr>
            <a:endParaRPr lang="en-US" sz="900"/>
          </a:p>
          <a:p>
            <a:pPr>
              <a:lnSpc>
                <a:spcPct val="80000"/>
              </a:lnSpc>
              <a:buClr>
                <a:srgbClr val="0066FF"/>
              </a:buClr>
              <a:buFont typeface="Wingdings" pitchFamily="2" charset="2"/>
              <a:buNone/>
            </a:pPr>
            <a:endParaRPr lang="en-US" sz="900"/>
          </a:p>
          <a:p>
            <a:pPr>
              <a:lnSpc>
                <a:spcPct val="80000"/>
              </a:lnSpc>
              <a:buClr>
                <a:srgbClr val="0066FF"/>
              </a:buClr>
              <a:buFont typeface="Wingdings" pitchFamily="2" charset="2"/>
              <a:buNone/>
            </a:pPr>
            <a:endParaRPr lang="en-US" sz="900"/>
          </a:p>
          <a:p>
            <a:pPr>
              <a:lnSpc>
                <a:spcPct val="80000"/>
              </a:lnSpc>
              <a:buClr>
                <a:srgbClr val="0066FF"/>
              </a:buClr>
              <a:buFont typeface="Wingdings" pitchFamily="2" charset="2"/>
              <a:buNone/>
            </a:pPr>
            <a:endParaRPr lang="en-US" sz="900"/>
          </a:p>
          <a:p>
            <a:pPr>
              <a:lnSpc>
                <a:spcPct val="80000"/>
              </a:lnSpc>
              <a:buClr>
                <a:srgbClr val="0066FF"/>
              </a:buClr>
              <a:buFont typeface="Wingdings" pitchFamily="2" charset="2"/>
              <a:buNone/>
            </a:pPr>
            <a:endParaRPr lang="en-US" sz="900"/>
          </a:p>
          <a:p>
            <a:pPr>
              <a:lnSpc>
                <a:spcPct val="80000"/>
              </a:lnSpc>
              <a:buClr>
                <a:srgbClr val="0066FF"/>
              </a:buClr>
              <a:buFont typeface="Wingdings" pitchFamily="2" charset="2"/>
              <a:buNone/>
            </a:pPr>
            <a:endParaRPr lang="en-US" sz="900"/>
          </a:p>
          <a:p>
            <a:pPr>
              <a:lnSpc>
                <a:spcPct val="80000"/>
              </a:lnSpc>
              <a:buClr>
                <a:srgbClr val="0066FF"/>
              </a:buClr>
              <a:buFont typeface="Wingdings" pitchFamily="2" charset="2"/>
              <a:buNone/>
            </a:pPr>
            <a:endParaRPr lang="en-US" sz="900"/>
          </a:p>
          <a:p>
            <a:pPr>
              <a:lnSpc>
                <a:spcPct val="80000"/>
              </a:lnSpc>
              <a:buClr>
                <a:srgbClr val="0066FF"/>
              </a:buClr>
              <a:buFont typeface="Wingdings" pitchFamily="2" charset="2"/>
              <a:buNone/>
            </a:pPr>
            <a:endParaRPr lang="en-US" sz="900"/>
          </a:p>
          <a:p>
            <a:pPr>
              <a:lnSpc>
                <a:spcPct val="80000"/>
              </a:lnSpc>
              <a:buClr>
                <a:srgbClr val="0066FF"/>
              </a:buClr>
              <a:buFont typeface="Wingdings" pitchFamily="2" charset="2"/>
              <a:buNone/>
            </a:pPr>
            <a:endParaRPr lang="en-US" sz="900"/>
          </a:p>
          <a:p>
            <a:pPr>
              <a:lnSpc>
                <a:spcPct val="80000"/>
              </a:lnSpc>
              <a:buClr>
                <a:srgbClr val="0066FF"/>
              </a:buClr>
              <a:buFont typeface="Wingdings" pitchFamily="2" charset="2"/>
              <a:buNone/>
            </a:pPr>
            <a:r>
              <a:rPr lang="en-US" sz="1200"/>
              <a:t>       </a:t>
            </a:r>
            <a:r>
              <a:rPr lang="en-US" sz="2400"/>
              <a:t>So-called “weavers” swing their heads rhythmically. At the same time pawing alternately with their feet (Meyer-Holzapfel, 1968). </a:t>
            </a:r>
          </a:p>
          <a:p>
            <a:pPr>
              <a:lnSpc>
                <a:spcPct val="80000"/>
              </a:lnSpc>
              <a:buClr>
                <a:srgbClr val="0066FF"/>
              </a:buClr>
              <a:buFont typeface="Wingdings" pitchFamily="2" charset="2"/>
              <a:buNone/>
            </a:pPr>
            <a:endParaRPr lang="en-US" sz="2400"/>
          </a:p>
          <a:p>
            <a:pPr>
              <a:lnSpc>
                <a:spcPct val="80000"/>
              </a:lnSpc>
              <a:buClr>
                <a:srgbClr val="0066FF"/>
              </a:buClr>
              <a:buFont typeface="Wingdings" pitchFamily="2" charset="2"/>
              <a:buNone/>
            </a:pPr>
            <a:r>
              <a:rPr lang="en-US" sz="1200"/>
              <a:t>Golden lion tamarin weaving his head</a:t>
            </a:r>
          </a:p>
          <a:p>
            <a:pPr>
              <a:lnSpc>
                <a:spcPct val="80000"/>
              </a:lnSpc>
              <a:buClr>
                <a:srgbClr val="0066FF"/>
              </a:buClr>
              <a:buFont typeface="Wingdings" pitchFamily="2" charset="2"/>
              <a:buNone/>
            </a:pPr>
            <a:r>
              <a:rPr lang="en-US" sz="1200"/>
              <a:t>Photo Hilda Tresz</a:t>
            </a:r>
          </a:p>
          <a:p>
            <a:pPr>
              <a:lnSpc>
                <a:spcPct val="80000"/>
              </a:lnSpc>
              <a:buClr>
                <a:srgbClr val="0066FF"/>
              </a:buClr>
              <a:buFont typeface="Wingdings" pitchFamily="2" charset="2"/>
              <a:buNone/>
            </a:pPr>
            <a:endParaRPr lang="en-US" sz="120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Rot="1" noChangeArrowheads="1"/>
          </p:cNvSpPr>
          <p:nvPr>
            <p:ph type="title"/>
          </p:nvPr>
        </p:nvSpPr>
        <p:spPr/>
        <p:txBody>
          <a:bodyPr/>
          <a:lstStyle/>
          <a:p>
            <a:r>
              <a:rPr lang="en-US"/>
              <a:t>Effects of age factors</a:t>
            </a:r>
          </a:p>
        </p:txBody>
      </p:sp>
      <p:sp>
        <p:nvSpPr>
          <p:cNvPr id="321539" name="Rectangle 3"/>
          <p:cNvSpPr>
            <a:spLocks noGrp="1" noChangeArrowheads="1"/>
          </p:cNvSpPr>
          <p:nvPr>
            <p:ph idx="1"/>
          </p:nvPr>
        </p:nvSpPr>
        <p:spPr>
          <a:xfrm>
            <a:off x="533400" y="1447800"/>
            <a:ext cx="8229600" cy="5410200"/>
          </a:xfrm>
        </p:spPr>
        <p:txBody>
          <a:bodyPr/>
          <a:lstStyle/>
          <a:p>
            <a:pPr>
              <a:buFont typeface="Wingdings" pitchFamily="2" charset="2"/>
              <a:buNone/>
            </a:pPr>
            <a:r>
              <a:rPr lang="en-US" dirty="0"/>
              <a:t>Old </a:t>
            </a:r>
            <a:r>
              <a:rPr lang="en-US" dirty="0" err="1"/>
              <a:t>v.s</a:t>
            </a:r>
            <a:r>
              <a:rPr lang="en-US" dirty="0"/>
              <a:t> young animals. Example: old chimpanzees have less teeth!</a:t>
            </a:r>
          </a:p>
          <a:p>
            <a:endParaRPr lang="en-US" dirty="0"/>
          </a:p>
          <a:p>
            <a:pPr>
              <a:buFont typeface="Wingdings" pitchFamily="2" charset="2"/>
              <a:buNone/>
            </a:pPr>
            <a:r>
              <a:rPr lang="en-US" dirty="0"/>
              <a:t> </a:t>
            </a:r>
          </a:p>
          <a:p>
            <a:pPr>
              <a:buFont typeface="Wingdings" pitchFamily="2" charset="2"/>
              <a:buNone/>
            </a:pPr>
            <a:endParaRPr lang="en-US" dirty="0"/>
          </a:p>
          <a:p>
            <a:endParaRPr lang="en-US" dirty="0"/>
          </a:p>
          <a:p>
            <a:pPr>
              <a:buFont typeface="Wingdings" pitchFamily="2" charset="2"/>
              <a:buNone/>
            </a:pPr>
            <a:endParaRPr lang="en-US" dirty="0"/>
          </a:p>
          <a:p>
            <a:endParaRPr lang="en-US" sz="1000" dirty="0">
              <a:latin typeface="Arial" pitchFamily="34" charset="0"/>
              <a:cs typeface="Arial" pitchFamily="34" charset="0"/>
            </a:endParaRPr>
          </a:p>
          <a:p>
            <a:pPr>
              <a:buFont typeface="Wingdings" pitchFamily="2" charset="2"/>
              <a:buNone/>
            </a:pPr>
            <a:endParaRPr lang="en-US" sz="1000" dirty="0">
              <a:latin typeface="Arial" pitchFamily="34" charset="0"/>
              <a:cs typeface="Arial" pitchFamily="34" charset="0"/>
            </a:endParaRPr>
          </a:p>
          <a:p>
            <a:pPr>
              <a:buFont typeface="Wingdings" pitchFamily="2" charset="2"/>
              <a:buNone/>
            </a:pPr>
            <a:endParaRPr lang="en-US" sz="1000" dirty="0">
              <a:latin typeface="Arial" pitchFamily="34" charset="0"/>
              <a:cs typeface="Arial" pitchFamily="34" charset="0"/>
            </a:endParaRPr>
          </a:p>
          <a:p>
            <a:pPr>
              <a:buFont typeface="Wingdings" pitchFamily="2" charset="2"/>
              <a:buNone/>
            </a:pPr>
            <a:endParaRPr lang="en-US" sz="1000" dirty="0">
              <a:solidFill>
                <a:srgbClr val="000000"/>
              </a:solidFill>
              <a:effectLst>
                <a:outerShdw blurRad="38100" dist="38100" dir="2700000" algn="tl">
                  <a:srgbClr val="FFFFFF"/>
                </a:outerShdw>
              </a:effectLst>
              <a:latin typeface="Arial" pitchFamily="34" charset="0"/>
              <a:cs typeface="Arial" pitchFamily="34" charset="0"/>
            </a:endParaRPr>
          </a:p>
          <a:p>
            <a:pPr>
              <a:buFont typeface="Wingdings" pitchFamily="2" charset="2"/>
              <a:buNone/>
            </a:pPr>
            <a:endParaRPr lang="en-US" sz="1000" dirty="0">
              <a:solidFill>
                <a:srgbClr val="000000"/>
              </a:solidFill>
              <a:effectLst>
                <a:outerShdw blurRad="38100" dist="38100" dir="2700000" algn="tl">
                  <a:srgbClr val="FFFFFF"/>
                </a:outerShdw>
              </a:effectLst>
              <a:latin typeface="Arial" pitchFamily="34" charset="0"/>
              <a:cs typeface="Arial" pitchFamily="34" charset="0"/>
            </a:endParaRPr>
          </a:p>
          <a:p>
            <a:pPr>
              <a:buFont typeface="Wingdings" pitchFamily="2" charset="2"/>
              <a:buNone/>
            </a:pPr>
            <a:endParaRPr lang="en-US"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Rot="1" noChangeArrowheads="1"/>
          </p:cNvSpPr>
          <p:nvPr>
            <p:ph type="title"/>
          </p:nvPr>
        </p:nvSpPr>
        <p:spPr/>
        <p:txBody>
          <a:bodyPr/>
          <a:lstStyle/>
          <a:p>
            <a:r>
              <a:rPr lang="en-US" sz="4000"/>
              <a:t>Effects of timing</a:t>
            </a:r>
            <a:br>
              <a:rPr lang="en-US" sz="4000"/>
            </a:br>
            <a:r>
              <a:rPr lang="en-US" sz="2400"/>
              <a:t>Offer enrichment during the animals’ adequate</a:t>
            </a:r>
            <a:r>
              <a:rPr lang="en-US" sz="4000"/>
              <a:t> </a:t>
            </a:r>
            <a:r>
              <a:rPr lang="en-US" sz="2400"/>
              <a:t>daily cycle</a:t>
            </a:r>
          </a:p>
        </p:txBody>
      </p:sp>
      <p:sp>
        <p:nvSpPr>
          <p:cNvPr id="4" name="Content Placeholder 3"/>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rrowheads="1"/>
          </p:cNvSpPr>
          <p:nvPr>
            <p:ph type="title"/>
          </p:nvPr>
        </p:nvSpPr>
        <p:spPr/>
        <p:txBody>
          <a:bodyPr/>
          <a:lstStyle/>
          <a:p>
            <a:r>
              <a:rPr lang="en-US" sz="3600"/>
              <a:t>No time for enrichment! Now what?</a:t>
            </a:r>
            <a:br>
              <a:rPr lang="en-US" sz="3600"/>
            </a:br>
            <a:r>
              <a:rPr lang="en-US" sz="3600">
                <a:solidFill>
                  <a:srgbClr val="FF3300"/>
                </a:solidFill>
              </a:rPr>
              <a:t>Need to prioritize!</a:t>
            </a:r>
          </a:p>
        </p:txBody>
      </p:sp>
      <p:sp>
        <p:nvSpPr>
          <p:cNvPr id="302083" name="Rectangle 3"/>
          <p:cNvSpPr>
            <a:spLocks noGrp="1" noChangeArrowheads="1"/>
          </p:cNvSpPr>
          <p:nvPr>
            <p:ph idx="1"/>
          </p:nvPr>
        </p:nvSpPr>
        <p:spPr/>
        <p:txBody>
          <a:bodyPr/>
          <a:lstStyle/>
          <a:p>
            <a:pPr>
              <a:buFont typeface="Wingdings" pitchFamily="2" charset="2"/>
              <a:buNone/>
            </a:pPr>
            <a:r>
              <a:rPr lang="en-US" dirty="0">
                <a:latin typeface="Times New Roman" pitchFamily="18" charset="0"/>
                <a:cs typeface="Times New Roman" pitchFamily="18" charset="0"/>
              </a:rPr>
              <a:t>  </a:t>
            </a:r>
            <a:r>
              <a:rPr lang="en-US" dirty="0">
                <a:solidFill>
                  <a:schemeClr val="hlink"/>
                </a:solidFill>
                <a:cs typeface="Times New Roman" pitchFamily="18" charset="0"/>
              </a:rPr>
              <a:t>Small cages vs. large, naturalistic exhibits</a:t>
            </a:r>
          </a:p>
          <a:p>
            <a:pPr>
              <a:buFont typeface="Wingdings" pitchFamily="2" charset="2"/>
              <a:buNone/>
            </a:pPr>
            <a:endParaRPr lang="en-US" dirty="0">
              <a:solidFill>
                <a:schemeClr val="hlink"/>
              </a:solidFill>
              <a:cs typeface="Times New Roman" pitchFamily="18" charset="0"/>
            </a:endParaRPr>
          </a:p>
          <a:p>
            <a:pPr>
              <a:buFont typeface="Wingdings" pitchFamily="2" charset="2"/>
              <a:buNone/>
            </a:pPr>
            <a:endParaRPr lang="en-US" dirty="0">
              <a:solidFill>
                <a:schemeClr val="hlink"/>
              </a:solidFill>
              <a:cs typeface="Times New Roman" pitchFamily="18" charset="0"/>
            </a:endParaRPr>
          </a:p>
          <a:p>
            <a:pPr>
              <a:buFont typeface="Wingdings" pitchFamily="2" charset="2"/>
              <a:buNone/>
            </a:pPr>
            <a:endParaRPr lang="en-US" dirty="0">
              <a:solidFill>
                <a:schemeClr val="hlink"/>
              </a:solidFill>
              <a:cs typeface="Times New Roman" pitchFamily="18" charset="0"/>
            </a:endParaRPr>
          </a:p>
          <a:p>
            <a:pPr>
              <a:buFont typeface="Wingdings" pitchFamily="2" charset="2"/>
              <a:buNone/>
            </a:pPr>
            <a:endParaRPr lang="en-US" dirty="0">
              <a:solidFill>
                <a:schemeClr val="hlink"/>
              </a:solidFill>
              <a:cs typeface="Times New Roman" pitchFamily="18" charset="0"/>
            </a:endParaRPr>
          </a:p>
          <a:p>
            <a:pPr>
              <a:buFont typeface="Wingdings" pitchFamily="2" charset="2"/>
              <a:buNone/>
            </a:pPr>
            <a:endParaRPr lang="en-US" dirty="0">
              <a:solidFill>
                <a:schemeClr val="hlink"/>
              </a:solidFill>
              <a:cs typeface="Times New Roman" pitchFamily="18" charset="0"/>
            </a:endParaRPr>
          </a:p>
          <a:p>
            <a:pPr>
              <a:buFont typeface="Wingdings" pitchFamily="2" charset="2"/>
              <a:buNone/>
            </a:pPr>
            <a:endParaRPr lang="en-US" dirty="0">
              <a:solidFill>
                <a:schemeClr val="hlink"/>
              </a:solidFill>
              <a:cs typeface="Times New Roman" pitchFamily="18" charset="0"/>
            </a:endParaRPr>
          </a:p>
          <a:p>
            <a:pPr>
              <a:buFont typeface="Wingdings" pitchFamily="2" charset="2"/>
              <a:buNone/>
            </a:pPr>
            <a:endParaRPr lang="en-US" dirty="0">
              <a:solidFill>
                <a:schemeClr val="hlink"/>
              </a:solidFill>
              <a:cs typeface="Times New Roman" pitchFamily="18" charset="0"/>
            </a:endParaRPr>
          </a:p>
          <a:p>
            <a:pPr>
              <a:buFont typeface="Wingdings" pitchFamily="2" charset="2"/>
              <a:buNone/>
            </a:pPr>
            <a:r>
              <a:rPr lang="en-US" sz="1000" dirty="0" smtClean="0">
                <a:latin typeface="Arial" pitchFamily="34" charset="0"/>
                <a:cs typeface="Arial" pitchFamily="34" charset="0"/>
              </a:rPr>
              <a:t>                                        </a:t>
            </a:r>
            <a:endParaRPr lang="en-US" sz="1000" dirty="0">
              <a:latin typeface="Arial" pitchFamily="34" charset="0"/>
              <a:cs typeface="Arial" pitchFamily="34" charset="0"/>
            </a:endParaRPr>
          </a:p>
          <a:p>
            <a:pPr>
              <a:buFont typeface="Wingdings" pitchFamily="2" charset="2"/>
              <a:buNone/>
            </a:pPr>
            <a:endParaRPr lang="en-US" dirty="0">
              <a:cs typeface="Times New Roman" pitchFamily="18" charset="0"/>
            </a:endParaRPr>
          </a:p>
          <a:p>
            <a:pPr>
              <a:buFont typeface="Wingdings" pitchFamily="2" charset="2"/>
              <a:buNone/>
            </a:pPr>
            <a:endParaRPr lang="en-US" dirty="0">
              <a:cs typeface="Times New Roman" pitchFamily="18"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Rot="1" noChangeArrowheads="1"/>
          </p:cNvSpPr>
          <p:nvPr>
            <p:ph type="title"/>
          </p:nvPr>
        </p:nvSpPr>
        <p:spPr/>
        <p:txBody>
          <a:bodyPr/>
          <a:lstStyle/>
          <a:p>
            <a:r>
              <a:rPr lang="en-US" sz="3600"/>
              <a:t>No time for enrichment! Now what?</a:t>
            </a:r>
          </a:p>
        </p:txBody>
      </p:sp>
      <p:sp>
        <p:nvSpPr>
          <p:cNvPr id="301059" name="Rectangle 3"/>
          <p:cNvSpPr>
            <a:spLocks noGrp="1" noChangeArrowheads="1"/>
          </p:cNvSpPr>
          <p:nvPr>
            <p:ph idx="1"/>
          </p:nvPr>
        </p:nvSpPr>
        <p:spPr>
          <a:xfrm>
            <a:off x="381000" y="1524000"/>
            <a:ext cx="8229600" cy="4525963"/>
          </a:xfrm>
        </p:spPr>
        <p:txBody>
          <a:bodyPr/>
          <a:lstStyle/>
          <a:p>
            <a:pPr>
              <a:buFont typeface="Wingdings" pitchFamily="2" charset="2"/>
              <a:buNone/>
            </a:pPr>
            <a:r>
              <a:rPr lang="en-US" dirty="0">
                <a:solidFill>
                  <a:schemeClr val="hlink"/>
                </a:solidFill>
                <a:cs typeface="Times New Roman" pitchFamily="18" charset="0"/>
              </a:rPr>
              <a:t>Single housed animals vs. group housed animals</a:t>
            </a:r>
            <a:r>
              <a:rPr lang="en-US" sz="2400" dirty="0"/>
              <a:t> </a:t>
            </a:r>
          </a:p>
          <a:p>
            <a:pPr>
              <a:buFont typeface="Wingdings" pitchFamily="2" charset="2"/>
              <a:buNone/>
            </a:pPr>
            <a:endParaRPr lang="en-US" sz="2400" dirty="0"/>
          </a:p>
          <a:p>
            <a:pPr>
              <a:buFont typeface="Wingdings" pitchFamily="2" charset="2"/>
              <a:buNone/>
            </a:pPr>
            <a:endParaRPr lang="en-US" sz="2400" dirty="0"/>
          </a:p>
          <a:p>
            <a:pPr>
              <a:buFont typeface="Wingdings" pitchFamily="2" charset="2"/>
              <a:buNone/>
            </a:pPr>
            <a:endParaRPr lang="en-US" sz="2400" dirty="0"/>
          </a:p>
          <a:p>
            <a:pPr>
              <a:buFont typeface="Wingdings" pitchFamily="2" charset="2"/>
              <a:buNone/>
            </a:pPr>
            <a:r>
              <a:rPr lang="en-US" sz="2400" dirty="0"/>
              <a:t> </a:t>
            </a:r>
          </a:p>
          <a:p>
            <a:pPr>
              <a:buFont typeface="Wingdings" pitchFamily="2" charset="2"/>
              <a:buNone/>
            </a:pPr>
            <a:endParaRPr lang="en-US" sz="2400" dirty="0"/>
          </a:p>
          <a:p>
            <a:pPr>
              <a:buFont typeface="Wingdings" pitchFamily="2" charset="2"/>
              <a:buNone/>
            </a:pPr>
            <a:endParaRPr lang="en-US" sz="2400" dirty="0"/>
          </a:p>
          <a:p>
            <a:pPr>
              <a:buFont typeface="Wingdings" pitchFamily="2" charset="2"/>
              <a:buNone/>
            </a:pPr>
            <a:endParaRPr lang="en-US" sz="2400" dirty="0"/>
          </a:p>
          <a:p>
            <a:pPr>
              <a:buFont typeface="Wingdings" pitchFamily="2" charset="2"/>
              <a:buNone/>
            </a:pPr>
            <a:endParaRPr lang="en-US" sz="1200"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rrowheads="1"/>
          </p:cNvSpPr>
          <p:nvPr>
            <p:ph type="title"/>
          </p:nvPr>
        </p:nvSpPr>
        <p:spPr/>
        <p:txBody>
          <a:bodyPr/>
          <a:lstStyle/>
          <a:p>
            <a:r>
              <a:rPr lang="en-US"/>
              <a:t>Safety</a:t>
            </a:r>
          </a:p>
        </p:txBody>
      </p:sp>
      <p:sp>
        <p:nvSpPr>
          <p:cNvPr id="303107" name="Rectangle 3"/>
          <p:cNvSpPr>
            <a:spLocks noGrp="1" noChangeArrowheads="1"/>
          </p:cNvSpPr>
          <p:nvPr>
            <p:ph idx="1"/>
          </p:nvPr>
        </p:nvSpPr>
        <p:spPr/>
        <p:txBody>
          <a:bodyPr/>
          <a:lstStyle/>
          <a:p>
            <a:r>
              <a:rPr lang="en-US" sz="2400">
                <a:cs typeface="Times New Roman" pitchFamily="18" charset="0"/>
              </a:rPr>
              <a:t>Does not pose any danger to the animal. The animal cannot get tangled, trapped and caught in it; choke on it and the item cannot fall on the top of the animal.</a:t>
            </a:r>
          </a:p>
          <a:p>
            <a:r>
              <a:rPr lang="en-US" sz="2400">
                <a:cs typeface="Times New Roman" pitchFamily="18" charset="0"/>
              </a:rPr>
              <a:t>Cannot be used as a weapon</a:t>
            </a:r>
            <a:endParaRPr lang="en-US" sz="2400"/>
          </a:p>
          <a:p>
            <a:r>
              <a:rPr lang="en-US" sz="2400">
                <a:cs typeface="Times New Roman" pitchFamily="18" charset="0"/>
              </a:rPr>
              <a:t>Will not cause gut impaction.</a:t>
            </a:r>
          </a:p>
          <a:p>
            <a:r>
              <a:rPr lang="en-US" sz="2400">
                <a:cs typeface="Times New Roman" pitchFamily="18" charset="0"/>
              </a:rPr>
              <a:t>Will not damage the exhibit.</a:t>
            </a:r>
          </a:p>
          <a:p>
            <a:r>
              <a:rPr lang="en-US" sz="2400">
                <a:cs typeface="Times New Roman" pitchFamily="18" charset="0"/>
              </a:rPr>
              <a:t>Cannot be thrown outside of the exhibit or at the visitors.</a:t>
            </a:r>
          </a:p>
          <a:p>
            <a:r>
              <a:rPr lang="en-US" sz="2400">
                <a:cs typeface="Times New Roman" pitchFamily="18" charset="0"/>
              </a:rPr>
              <a:t>Will not traumatize the animal.</a:t>
            </a:r>
          </a:p>
          <a:p>
            <a:r>
              <a:rPr lang="en-US" sz="2400">
                <a:cs typeface="Times New Roman" pitchFamily="18" charset="0"/>
              </a:rPr>
              <a:t>Cannot help the animal to escape.</a:t>
            </a:r>
          </a:p>
          <a:p>
            <a:r>
              <a:rPr lang="en-US" sz="2400">
                <a:cs typeface="Times New Roman" pitchFamily="18" charset="0"/>
              </a:rPr>
              <a:t>Cannot lead to aggression.</a:t>
            </a:r>
          </a:p>
          <a:p>
            <a:endParaRPr lang="en-US" sz="240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Rot="1" noChangeArrowheads="1"/>
          </p:cNvSpPr>
          <p:nvPr>
            <p:ph type="title"/>
          </p:nvPr>
        </p:nvSpPr>
        <p:spPr/>
        <p:txBody>
          <a:bodyPr/>
          <a:lstStyle/>
          <a:p>
            <a:r>
              <a:rPr lang="en-US"/>
              <a:t>When building enrichment:</a:t>
            </a:r>
          </a:p>
        </p:txBody>
      </p:sp>
      <p:sp>
        <p:nvSpPr>
          <p:cNvPr id="304131" name="Rectangle 3"/>
          <p:cNvSpPr>
            <a:spLocks noGrp="1" noChangeArrowheads="1"/>
          </p:cNvSpPr>
          <p:nvPr>
            <p:ph idx="1"/>
          </p:nvPr>
        </p:nvSpPr>
        <p:spPr/>
        <p:txBody>
          <a:bodyPr/>
          <a:lstStyle/>
          <a:p>
            <a:r>
              <a:rPr lang="en-US" sz="2400">
                <a:cs typeface="Times New Roman" pitchFamily="18" charset="0"/>
              </a:rPr>
              <a:t>Use screws and non toxic glue instead of nails</a:t>
            </a:r>
          </a:p>
          <a:p>
            <a:r>
              <a:rPr lang="en-US" sz="2400">
                <a:cs typeface="Times New Roman" pitchFamily="18" charset="0"/>
              </a:rPr>
              <a:t>Round off corners and sand objects generously.</a:t>
            </a:r>
          </a:p>
          <a:p>
            <a:r>
              <a:rPr lang="en-US" sz="2400">
                <a:cs typeface="Times New Roman" pitchFamily="18" charset="0"/>
              </a:rPr>
              <a:t>Only use non-toxic paints.</a:t>
            </a:r>
          </a:p>
          <a:p>
            <a:r>
              <a:rPr lang="en-US" sz="2400">
                <a:cs typeface="Times New Roman" pitchFamily="18" charset="0"/>
              </a:rPr>
              <a:t>Use natural materials if possible.</a:t>
            </a:r>
          </a:p>
          <a:p>
            <a:r>
              <a:rPr lang="en-US" sz="2400">
                <a:cs typeface="Times New Roman" pitchFamily="18" charset="0"/>
              </a:rPr>
              <a:t>Items must be free of staples or plastic tapes, strings, plastic or inner liners.</a:t>
            </a:r>
          </a:p>
          <a:p>
            <a:r>
              <a:rPr lang="en-US" sz="2400">
                <a:cs typeface="Times New Roman" pitchFamily="18" charset="0"/>
              </a:rPr>
              <a:t>Make sure that any animal parts (e.g. hides) or excretions (e.g. urine, feces) have been approved by veterinarian staff before being used as enrichment.</a:t>
            </a:r>
          </a:p>
          <a:p>
            <a:pPr>
              <a:buFont typeface="Wingdings" pitchFamily="2" charset="2"/>
              <a:buNone/>
            </a:pPr>
            <a:endParaRPr lang="en-US" sz="240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Rot="1" noChangeArrowheads="1"/>
          </p:cNvSpPr>
          <p:nvPr>
            <p:ph type="title"/>
          </p:nvPr>
        </p:nvSpPr>
        <p:spPr/>
        <p:txBody>
          <a:bodyPr/>
          <a:lstStyle/>
          <a:p>
            <a:r>
              <a:rPr lang="en-US" sz="3600">
                <a:cs typeface="Times New Roman" pitchFamily="18" charset="0"/>
              </a:rPr>
              <a:t>Enrichment information resources</a:t>
            </a:r>
            <a:r>
              <a:rPr lang="en-US"/>
              <a:t> </a:t>
            </a:r>
          </a:p>
        </p:txBody>
      </p:sp>
      <p:sp>
        <p:nvSpPr>
          <p:cNvPr id="306179" name="Rectangle 3"/>
          <p:cNvSpPr>
            <a:spLocks noGrp="1" noChangeArrowheads="1"/>
          </p:cNvSpPr>
          <p:nvPr>
            <p:ph idx="1"/>
          </p:nvPr>
        </p:nvSpPr>
        <p:spPr>
          <a:xfrm>
            <a:off x="457200" y="1295400"/>
            <a:ext cx="8229600" cy="4830763"/>
          </a:xfrm>
        </p:spPr>
        <p:txBody>
          <a:bodyPr/>
          <a:lstStyle/>
          <a:p>
            <a:pPr>
              <a:buFont typeface="Wingdings" pitchFamily="2" charset="2"/>
              <a:buNone/>
            </a:pPr>
            <a:r>
              <a:rPr lang="en-US"/>
              <a:t>The following are some </a:t>
            </a:r>
            <a:r>
              <a:rPr lang="en-US" b="1"/>
              <a:t>websites </a:t>
            </a:r>
            <a:r>
              <a:rPr lang="en-US"/>
              <a:t>regarding environmental enrichment:</a:t>
            </a:r>
          </a:p>
          <a:p>
            <a:pPr>
              <a:buFont typeface="Wingdings" pitchFamily="2" charset="2"/>
              <a:buNone/>
            </a:pPr>
            <a:endParaRPr lang="en-US"/>
          </a:p>
          <a:p>
            <a:r>
              <a:rPr lang="en-US" sz="1600"/>
              <a:t>Perhaps the best and well known website is the “Keeper link” </a:t>
            </a:r>
            <a:r>
              <a:rPr lang="en-US" sz="1600">
                <a:hlinkClick r:id="rId3"/>
              </a:rPr>
              <a:t>http://veederandld.20m.com/keeperpgs/keeper.html</a:t>
            </a:r>
            <a:r>
              <a:rPr lang="en-US" sz="1600"/>
              <a:t> On this site one can found everything they could possible need regarding training, enrichment, and animal behavioral issues.</a:t>
            </a:r>
            <a:endParaRPr lang="en-US" sz="1600">
              <a:hlinkClick r:id="rId4"/>
            </a:endParaRPr>
          </a:p>
          <a:p>
            <a:r>
              <a:rPr lang="en-US" sz="1600">
                <a:hlinkClick r:id="rId4"/>
              </a:rPr>
              <a:t>http://www.aazk.org</a:t>
            </a:r>
            <a:r>
              <a:rPr lang="en-US" sz="1600"/>
              <a:t> - The American Association of Zoo Keepers, Inc. (AAZK), published monthly, Animal Keepers Forum, 3601 S.W. 29th Street, Suite 133, Topeka, Kansas 66614, USA </a:t>
            </a:r>
            <a:endParaRPr lang="en-US" sz="1600">
              <a:hlinkClick r:id="rId5"/>
            </a:endParaRPr>
          </a:p>
          <a:p>
            <a:r>
              <a:rPr lang="en-US" sz="1600">
                <a:hlinkClick r:id="rId5"/>
              </a:rPr>
              <a:t>http://www.aza.org</a:t>
            </a:r>
            <a:r>
              <a:rPr lang="en-US" sz="1600"/>
              <a:t>-   The American Zoo and Aquarium Association (AZA)</a:t>
            </a:r>
            <a:endParaRPr lang="en-US" sz="1600">
              <a:hlinkClick r:id="rId6"/>
            </a:endParaRPr>
          </a:p>
          <a:p>
            <a:r>
              <a:rPr lang="en-US" sz="1600">
                <a:hlinkClick r:id="rId6"/>
              </a:rPr>
              <a:t>http://www.abwak.co.uk</a:t>
            </a:r>
            <a:r>
              <a:rPr lang="en-US" sz="1600"/>
              <a:t> – The Association of British Wild Animal Keepers (ABWAK)</a:t>
            </a:r>
            <a:endParaRPr lang="en-US" sz="1600">
              <a:hlinkClick r:id="rId7"/>
            </a:endParaRPr>
          </a:p>
          <a:p>
            <a:r>
              <a:rPr lang="en-US" sz="1600">
                <a:hlinkClick r:id="rId7"/>
              </a:rPr>
              <a:t>http://www.enrichment.org</a:t>
            </a:r>
            <a:r>
              <a:rPr lang="en-US" sz="1600"/>
              <a:t> -  Their magazine “The Shape of Enrichment” is published quarterly, Shape of Enrichment, Inc., 1650 Minden Drive, San Diego, CA 92111-7124 USA</a:t>
            </a:r>
            <a:endParaRPr lang="en-US" sz="1600">
              <a:hlinkClick r:id="rId8"/>
            </a:endParaRPr>
          </a:p>
          <a:p>
            <a:r>
              <a:rPr lang="en-US" sz="1600">
                <a:hlinkClick r:id="rId8"/>
              </a:rPr>
              <a:t>http://www.psyeta.org/jaaws/-</a:t>
            </a:r>
            <a:r>
              <a:rPr lang="en-US" sz="1600"/>
              <a:t> Journal of Applied Animal Welfare Science- published quarterly</a:t>
            </a:r>
            <a:br>
              <a:rPr lang="en-US" sz="1600"/>
            </a:br>
            <a:r>
              <a:rPr lang="en-US" sz="1600"/>
              <a:t> </a:t>
            </a:r>
            <a:br>
              <a:rPr lang="en-US" sz="1600"/>
            </a:br>
            <a:r>
              <a:rPr lang="en-US" sz="1600"/>
              <a:t> </a:t>
            </a:r>
            <a:r>
              <a:rPr lang="en-US" sz="1600">
                <a:hlinkClick r:id="rId9"/>
              </a:rPr>
              <a:t>http://www.enrichmentonline.org/resources/literature.asp</a:t>
            </a:r>
            <a:r>
              <a:rPr lang="en-US" sz="1600"/>
              <a:t> - The Fort Worth Zoo presents Enrichment Online</a:t>
            </a:r>
            <a:br>
              <a:rPr lang="en-US" sz="1600"/>
            </a:br>
            <a:r>
              <a:rPr lang="en-US" sz="1600"/>
              <a:t/>
            </a:r>
            <a:br>
              <a:rPr lang="en-US" sz="1600"/>
            </a:br>
            <a:endParaRPr lang="en-US" sz="160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Rot="1" noChangeArrowheads="1"/>
          </p:cNvSpPr>
          <p:nvPr>
            <p:ph type="title"/>
          </p:nvPr>
        </p:nvSpPr>
        <p:spPr/>
        <p:txBody>
          <a:bodyPr/>
          <a:lstStyle/>
          <a:p>
            <a:r>
              <a:rPr lang="en-US" sz="4000">
                <a:cs typeface="Times New Roman" pitchFamily="18" charset="0"/>
              </a:rPr>
              <a:t>Enrichment information resources</a:t>
            </a:r>
          </a:p>
        </p:txBody>
      </p:sp>
      <p:sp>
        <p:nvSpPr>
          <p:cNvPr id="484355" name="Rectangle 3"/>
          <p:cNvSpPr>
            <a:spLocks noGrp="1" noChangeArrowheads="1"/>
          </p:cNvSpPr>
          <p:nvPr>
            <p:ph idx="1"/>
          </p:nvPr>
        </p:nvSpPr>
        <p:spPr/>
        <p:txBody>
          <a:bodyPr/>
          <a:lstStyle/>
          <a:p>
            <a:r>
              <a:rPr lang="en-US" sz="1600">
                <a:hlinkClick r:id="rId2"/>
              </a:rPr>
              <a:t>http://animalenrichment.org/</a:t>
            </a:r>
            <a:r>
              <a:rPr lang="en-US" sz="1600"/>
              <a:t> - Disney's Animal Kingdom: Animal Enrichment Programs</a:t>
            </a:r>
            <a:endParaRPr lang="en-US" sz="1600">
              <a:hlinkClick r:id="rId3"/>
            </a:endParaRPr>
          </a:p>
          <a:p>
            <a:r>
              <a:rPr lang="en-US" sz="1600">
                <a:hlinkClick r:id="rId3"/>
              </a:rPr>
              <a:t>http://www.honoluluzoo.org/enrichment activities.htm</a:t>
            </a:r>
            <a:r>
              <a:rPr lang="en-US" sz="1600"/>
              <a:t> – The Honolulu Zoo’s webpage</a:t>
            </a:r>
            <a:endParaRPr lang="en-US" sz="1600">
              <a:hlinkClick r:id="rId4"/>
            </a:endParaRPr>
          </a:p>
          <a:p>
            <a:r>
              <a:rPr lang="en-US" sz="1600">
                <a:hlinkClick r:id="rId4"/>
              </a:rPr>
              <a:t>http://www.phoenixzoo.org/zoo/animals/BE/be101.asp</a:t>
            </a:r>
            <a:r>
              <a:rPr lang="en-US" sz="1600"/>
              <a:t> - The Phoenix Zoo’s behavioral enrichment webpage</a:t>
            </a:r>
          </a:p>
          <a:p>
            <a:r>
              <a:rPr lang="en-US" sz="1600">
                <a:hlinkClick r:id="rId5"/>
              </a:rPr>
              <a:t>http://www.holezoo.org/animals/enrichment-</a:t>
            </a:r>
            <a:r>
              <a:rPr lang="en-US" sz="1600"/>
              <a:t> The Utah’s Hogle Zoo’s webpage</a:t>
            </a:r>
            <a:endParaRPr lang="en-US" sz="1600">
              <a:hlinkClick r:id="rId6"/>
            </a:endParaRPr>
          </a:p>
          <a:p>
            <a:r>
              <a:rPr lang="en-US" sz="1600">
                <a:hlinkClick r:id="rId6"/>
              </a:rPr>
              <a:t>http://www.oregonzoo.org</a:t>
            </a:r>
            <a:r>
              <a:rPr lang="en-US" sz="1600"/>
              <a:t> – The Oregon Zoo’s webpage.</a:t>
            </a:r>
            <a:endParaRPr lang="en-US" sz="1600">
              <a:hlinkClick r:id="rId7"/>
            </a:endParaRPr>
          </a:p>
          <a:p>
            <a:r>
              <a:rPr lang="en-US" sz="1600">
                <a:hlinkClick r:id="rId7"/>
              </a:rPr>
              <a:t>http://mywebpages.comcast.net/ExoticAnimalsResourceSite/ExoticAnimalsResourceSite/</a:t>
            </a:r>
            <a:r>
              <a:rPr lang="en-US" sz="1600"/>
              <a:t> - Exotic animal enrichment</a:t>
            </a:r>
            <a:endParaRPr lang="en-US" sz="1600">
              <a:hlinkClick r:id="rId8"/>
            </a:endParaRPr>
          </a:p>
          <a:p>
            <a:r>
              <a:rPr lang="en-US" sz="1600">
                <a:hlinkClick r:id="rId8"/>
              </a:rPr>
              <a:t>http://www.well.com/user/elliotts/smse_enrich.html</a:t>
            </a:r>
            <a:r>
              <a:rPr lang="en-US" sz="1600"/>
              <a:t> - Environmental Enrichment for Captive Animals</a:t>
            </a:r>
          </a:p>
          <a:p>
            <a:r>
              <a:rPr lang="en-US" sz="1600" u="sng">
                <a:hlinkClick r:id="rId9"/>
              </a:rPr>
              <a:t>http://www.psyeta.org/jaaws.html</a:t>
            </a:r>
            <a:r>
              <a:rPr lang="en-US" sz="1600"/>
              <a:t>  -JAAWS (Journal of Applied Animal’s Welfare Science), published quarterly by the Psychologists for the Ethical Treatment of Animals </a:t>
            </a:r>
            <a:endParaRPr lang="en-US" sz="1600" u="sng">
              <a:hlinkClick r:id="rId10"/>
            </a:endParaRPr>
          </a:p>
          <a:p>
            <a:r>
              <a:rPr lang="en-US" sz="1600" u="sng">
                <a:hlinkClick r:id="rId10"/>
              </a:rPr>
              <a:t>http://www.ufaw.org.uk</a:t>
            </a:r>
            <a:r>
              <a:rPr lang="en-US" sz="1600" u="sng"/>
              <a:t> </a:t>
            </a:r>
            <a:r>
              <a:rPr lang="en-US" sz="1600"/>
              <a:t>- Reports regarding Behavioral Enrichment of captive animals, published by the Universities Federation for Animal Welfare </a:t>
            </a:r>
          </a:p>
          <a:p>
            <a:r>
              <a:rPr lang="en-US" sz="1600"/>
              <a:t> </a:t>
            </a:r>
            <a:r>
              <a:rPr lang="en-US" sz="1600">
                <a:hlinkClick r:id="rId11"/>
              </a:rPr>
              <a:t>http://www.well.com.user/abs/dbs/eesb</a:t>
            </a:r>
            <a:r>
              <a:rPr lang="en-US" sz="1600"/>
              <a:t> -Environmental Enrichment Scrapbook, a list of different enrichment ideas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Rot="1" noChangeArrowheads="1"/>
          </p:cNvSpPr>
          <p:nvPr>
            <p:ph type="title"/>
          </p:nvPr>
        </p:nvSpPr>
        <p:spPr/>
        <p:txBody>
          <a:bodyPr/>
          <a:lstStyle/>
          <a:p>
            <a:r>
              <a:rPr lang="en-US" sz="4000">
                <a:cs typeface="Times New Roman" pitchFamily="18" charset="0"/>
              </a:rPr>
              <a:t>Enrichment information resources</a:t>
            </a:r>
          </a:p>
        </p:txBody>
      </p:sp>
      <p:sp>
        <p:nvSpPr>
          <p:cNvPr id="485379" name="Rectangle 3"/>
          <p:cNvSpPr>
            <a:spLocks noGrp="1" noChangeArrowheads="1"/>
          </p:cNvSpPr>
          <p:nvPr>
            <p:ph idx="1"/>
          </p:nvPr>
        </p:nvSpPr>
        <p:spPr/>
        <p:txBody>
          <a:bodyPr/>
          <a:lstStyle/>
          <a:p>
            <a:pPr>
              <a:lnSpc>
                <a:spcPct val="90000"/>
              </a:lnSpc>
            </a:pPr>
            <a:r>
              <a:rPr lang="en-US" sz="2000">
                <a:hlinkClick r:id="rId2"/>
              </a:rPr>
              <a:t>http://www.felidtag.org</a:t>
            </a:r>
            <a:r>
              <a:rPr lang="en-US" sz="2000"/>
              <a:t> – An enrichment website for cats</a:t>
            </a:r>
            <a:endParaRPr lang="en-US" sz="2000">
              <a:hlinkClick r:id="rId3"/>
            </a:endParaRPr>
          </a:p>
          <a:p>
            <a:pPr>
              <a:lnSpc>
                <a:spcPct val="90000"/>
              </a:lnSpc>
            </a:pPr>
            <a:r>
              <a:rPr lang="en-US" sz="2000">
                <a:hlinkClick r:id="rId3"/>
              </a:rPr>
              <a:t>http://www.wolfpark.org/Links enrichment.html</a:t>
            </a:r>
            <a:r>
              <a:rPr lang="en-US" sz="2000"/>
              <a:t>- A website that leads to at least a dozen other websites regarding scientific articles and environmental enrichment</a:t>
            </a:r>
          </a:p>
          <a:p>
            <a:pPr>
              <a:lnSpc>
                <a:spcPct val="90000"/>
              </a:lnSpc>
            </a:pPr>
            <a:r>
              <a:rPr lang="en-US" sz="2000"/>
              <a:t> </a:t>
            </a:r>
            <a:r>
              <a:rPr lang="en-US" sz="2000">
                <a:hlinkClick r:id="rId4"/>
              </a:rPr>
              <a:t>http://www.nal.usda.gov-</a:t>
            </a:r>
            <a:r>
              <a:rPr lang="en-US" sz="2000"/>
              <a:t>  A complete list of articles and bibliographies of laboratory and farm animal enrichment </a:t>
            </a:r>
          </a:p>
          <a:p>
            <a:pPr>
              <a:lnSpc>
                <a:spcPct val="90000"/>
              </a:lnSpc>
            </a:pPr>
            <a:r>
              <a:rPr lang="en-US" sz="2000" u="sng">
                <a:hlinkClick r:id="rId5"/>
              </a:rPr>
              <a:t>http://www.primate</a:t>
            </a:r>
            <a:r>
              <a:rPr lang="en-US" sz="2000" u="sng"/>
              <a:t>.wisc.edu/pin/owagner.html</a:t>
            </a:r>
            <a:r>
              <a:rPr lang="en-US" sz="2000"/>
              <a:t> – Primate Info. Net- Environmental Enrichment and Operant Conditioning </a:t>
            </a:r>
            <a:endParaRPr lang="en-US" sz="2000">
              <a:hlinkClick r:id="rId6"/>
            </a:endParaRPr>
          </a:p>
          <a:p>
            <a:pPr>
              <a:lnSpc>
                <a:spcPct val="90000"/>
              </a:lnSpc>
            </a:pPr>
            <a:r>
              <a:rPr lang="en-US" sz="2000">
                <a:hlinkClick r:id="rId6"/>
              </a:rPr>
              <a:t>http://www.brown.edu/Research/Primate/enrich.html</a:t>
            </a:r>
            <a:r>
              <a:rPr lang="en-US" sz="2000"/>
              <a:t> - An Index of Laboratory Animal Enrichment Articles, Brown University.</a:t>
            </a:r>
            <a:endParaRPr lang="en-US" sz="2000">
              <a:hlinkClick r:id="rId7"/>
            </a:endParaRPr>
          </a:p>
          <a:p>
            <a:pPr>
              <a:lnSpc>
                <a:spcPct val="90000"/>
              </a:lnSpc>
            </a:pPr>
            <a:r>
              <a:rPr lang="en-US" sz="2000">
                <a:hlinkClick r:id="rId7"/>
              </a:rPr>
              <a:t>http://www.animalwelfare.com/Lab animals/biblio/enrich.htm</a:t>
            </a:r>
            <a:r>
              <a:rPr lang="en-US" sz="2000"/>
              <a:t>- Environmental Enrichment for Primates</a:t>
            </a:r>
            <a:endParaRPr lang="en-US" sz="2000">
              <a:hlinkClick r:id="rId8"/>
            </a:endParaRPr>
          </a:p>
          <a:p>
            <a:pPr>
              <a:lnSpc>
                <a:spcPct val="90000"/>
              </a:lnSpc>
            </a:pPr>
            <a:r>
              <a:rPr lang="en-US" sz="2000">
                <a:hlinkClick r:id="rId8"/>
              </a:rPr>
              <a:t>http://www.animalwelfare.com/Lab_animals/biblio/</a:t>
            </a:r>
            <a:r>
              <a:rPr lang="en-US" sz="2000"/>
              <a:t> -Primate Enrichment Bibliography.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Rot="1" noChangeArrowheads="1"/>
          </p:cNvSpPr>
          <p:nvPr>
            <p:ph type="title"/>
          </p:nvPr>
        </p:nvSpPr>
        <p:spPr/>
        <p:txBody>
          <a:bodyPr/>
          <a:lstStyle/>
          <a:p>
            <a:r>
              <a:rPr lang="en-US" sz="4000">
                <a:cs typeface="Times New Roman" pitchFamily="18" charset="0"/>
              </a:rPr>
              <a:t>Enrichment information resources</a:t>
            </a:r>
          </a:p>
        </p:txBody>
      </p:sp>
      <p:sp>
        <p:nvSpPr>
          <p:cNvPr id="486403" name="Rectangle 3"/>
          <p:cNvSpPr>
            <a:spLocks noGrp="1" noChangeArrowheads="1"/>
          </p:cNvSpPr>
          <p:nvPr>
            <p:ph idx="1"/>
          </p:nvPr>
        </p:nvSpPr>
        <p:spPr/>
        <p:txBody>
          <a:bodyPr/>
          <a:lstStyle/>
          <a:p>
            <a:pPr>
              <a:lnSpc>
                <a:spcPct val="80000"/>
              </a:lnSpc>
              <a:buFont typeface="Wingdings" pitchFamily="2" charset="2"/>
              <a:buNone/>
            </a:pPr>
            <a:r>
              <a:rPr lang="en-US" sz="1600"/>
              <a:t>Refer to related Internet websites like: </a:t>
            </a:r>
          </a:p>
          <a:p>
            <a:pPr>
              <a:lnSpc>
                <a:spcPct val="80000"/>
              </a:lnSpc>
            </a:pPr>
            <a:r>
              <a:rPr lang="en-US" sz="1600"/>
              <a:t>The Animal Welfare Institute at </a:t>
            </a:r>
            <a:r>
              <a:rPr lang="en-US" sz="1600">
                <a:hlinkClick r:id="rId2"/>
              </a:rPr>
              <a:t>http://www.animalwelfare.com</a:t>
            </a:r>
            <a:r>
              <a:rPr lang="en-US" sz="1600"/>
              <a:t>, </a:t>
            </a:r>
          </a:p>
          <a:p>
            <a:pPr>
              <a:lnSpc>
                <a:spcPct val="80000"/>
              </a:lnSpc>
            </a:pPr>
            <a:r>
              <a:rPr lang="en-US" sz="1600"/>
              <a:t>The Exotic Animals: Care and Conservation Resource Website located at </a:t>
            </a:r>
            <a:r>
              <a:rPr lang="en-US" sz="1600" u="sng">
                <a:hlinkClick r:id="rId3"/>
              </a:rPr>
              <a:t>http://www.pacificnet.net/~jmcnary</a:t>
            </a:r>
            <a:endParaRPr lang="en-US" sz="1600"/>
          </a:p>
          <a:p>
            <a:pPr>
              <a:lnSpc>
                <a:spcPct val="80000"/>
              </a:lnSpc>
            </a:pPr>
            <a:r>
              <a:rPr lang="en-US" sz="1600"/>
              <a:t>The Cambridge Center for Behavioral Studies and the Animal Trainers SIG of the Association for Behavior Analysis have put together an excellent overview of the many ways that positive reinforcement techniques are being used by professional animals trainers and in zoos, </a:t>
            </a:r>
            <a:r>
              <a:rPr lang="en-US" sz="1600">
                <a:hlinkClick r:id="rId4"/>
              </a:rPr>
              <a:t>http://www.behavior.org/animals/frameset.cfm</a:t>
            </a:r>
            <a:endParaRPr lang="en-US" sz="1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p:txBody>
          <a:bodyPr/>
          <a:lstStyle/>
          <a:p>
            <a:r>
              <a:rPr lang="en-US" u="sng"/>
              <a:t>Auto-mutilation: </a:t>
            </a:r>
          </a:p>
        </p:txBody>
      </p:sp>
      <p:sp>
        <p:nvSpPr>
          <p:cNvPr id="54275" name="Rectangle 3"/>
          <p:cNvSpPr>
            <a:spLocks noGrp="1" noChangeArrowheads="1"/>
          </p:cNvSpPr>
          <p:nvPr>
            <p:ph idx="1"/>
          </p:nvPr>
        </p:nvSpPr>
        <p:spPr/>
        <p:txBody>
          <a:bodyPr/>
          <a:lstStyle/>
          <a:p>
            <a:pPr>
              <a:lnSpc>
                <a:spcPct val="90000"/>
              </a:lnSpc>
              <a:buClr>
                <a:srgbClr val="0066FF"/>
              </a:buClr>
              <a:buFont typeface="Wingdings" pitchFamily="2" charset="2"/>
              <a:buNone/>
            </a:pPr>
            <a:r>
              <a:rPr lang="en-US" sz="1800"/>
              <a:t>      Some individuals turn a normal grooming behavior into an excessive cleaning behavior. This behavior, an exaggerated licking, gnawing and scratching at parts of the body, which may cause serious wounds (Meyer-Holzapfel, 1968).  </a:t>
            </a:r>
          </a:p>
          <a:p>
            <a:pPr>
              <a:lnSpc>
                <a:spcPct val="90000"/>
              </a:lnSpc>
              <a:buClr>
                <a:srgbClr val="0066FF"/>
              </a:buClr>
              <a:buFont typeface="Wingdings" pitchFamily="2" charset="2"/>
              <a:buNone/>
            </a:pPr>
            <a:r>
              <a:rPr lang="en-US" sz="2400"/>
              <a:t>  </a:t>
            </a:r>
            <a:r>
              <a:rPr lang="en-US" sz="2400">
                <a:cs typeface="Times New Roman" pitchFamily="18" charset="0"/>
              </a:rPr>
              <a:t> </a:t>
            </a:r>
          </a:p>
          <a:p>
            <a:pPr>
              <a:lnSpc>
                <a:spcPct val="90000"/>
              </a:lnSpc>
              <a:buClr>
                <a:srgbClr val="0066FF"/>
              </a:buClr>
              <a:buFont typeface="Wingdings" pitchFamily="2" charset="2"/>
              <a:buNone/>
            </a:pPr>
            <a:r>
              <a:rPr lang="en-US" sz="2400">
                <a:cs typeface="Times New Roman" pitchFamily="18" charset="0"/>
              </a:rPr>
              <a:t> </a:t>
            </a:r>
          </a:p>
          <a:p>
            <a:pPr>
              <a:lnSpc>
                <a:spcPct val="90000"/>
              </a:lnSpc>
              <a:buClr>
                <a:srgbClr val="0066FF"/>
              </a:buClr>
              <a:buFont typeface="Wingdings" pitchFamily="2" charset="2"/>
              <a:buNone/>
            </a:pPr>
            <a:r>
              <a:rPr lang="en-US" sz="2400">
                <a:cs typeface="Times New Roman" pitchFamily="18" charset="0"/>
              </a:rPr>
              <a:t> </a:t>
            </a:r>
          </a:p>
          <a:p>
            <a:pPr>
              <a:lnSpc>
                <a:spcPct val="90000"/>
              </a:lnSpc>
              <a:buClr>
                <a:srgbClr val="0066FF"/>
              </a:buClr>
              <a:buFont typeface="Wingdings" pitchFamily="2" charset="2"/>
              <a:buNone/>
            </a:pPr>
            <a:endParaRPr lang="en-US" sz="2400">
              <a:cs typeface="Times New Roman" pitchFamily="18" charset="0"/>
            </a:endParaRPr>
          </a:p>
          <a:p>
            <a:pPr>
              <a:lnSpc>
                <a:spcPct val="90000"/>
              </a:lnSpc>
              <a:buClr>
                <a:srgbClr val="0066FF"/>
              </a:buClr>
              <a:buFont typeface="Wingdings" pitchFamily="2" charset="2"/>
              <a:buNone/>
            </a:pPr>
            <a:endParaRPr lang="en-US" sz="2400">
              <a:cs typeface="Times New Roman" pitchFamily="18" charset="0"/>
            </a:endParaRPr>
          </a:p>
          <a:p>
            <a:pPr>
              <a:lnSpc>
                <a:spcPct val="90000"/>
              </a:lnSpc>
              <a:buClr>
                <a:srgbClr val="0066FF"/>
              </a:buClr>
              <a:buFont typeface="Wingdings" pitchFamily="2" charset="2"/>
              <a:buNone/>
            </a:pPr>
            <a:endParaRPr lang="en-US" sz="2400">
              <a:cs typeface="Times New Roman" pitchFamily="18" charset="0"/>
            </a:endParaRPr>
          </a:p>
          <a:p>
            <a:pPr>
              <a:lnSpc>
                <a:spcPct val="90000"/>
              </a:lnSpc>
              <a:buClr>
                <a:srgbClr val="0066FF"/>
              </a:buClr>
              <a:buFont typeface="Wingdings" pitchFamily="2" charset="2"/>
              <a:buNone/>
            </a:pPr>
            <a:endParaRPr lang="en-US" sz="2400">
              <a:cs typeface="Times New Roman" pitchFamily="18" charset="0"/>
            </a:endParaRPr>
          </a:p>
          <a:p>
            <a:pPr>
              <a:lnSpc>
                <a:spcPct val="90000"/>
              </a:lnSpc>
              <a:buClr>
                <a:srgbClr val="0066FF"/>
              </a:buClr>
              <a:buFont typeface="Wingdings" pitchFamily="2" charset="2"/>
              <a:buNone/>
            </a:pPr>
            <a:endParaRPr lang="en-US" sz="2400">
              <a:cs typeface="Times New Roman" pitchFamily="18" charset="0"/>
            </a:endParaRPr>
          </a:p>
          <a:p>
            <a:pPr>
              <a:lnSpc>
                <a:spcPct val="90000"/>
              </a:lnSpc>
              <a:buClr>
                <a:srgbClr val="0066FF"/>
              </a:buClr>
              <a:buFont typeface="Wingdings" pitchFamily="2" charset="2"/>
              <a:buNone/>
            </a:pPr>
            <a:endParaRPr lang="en-US" sz="2400">
              <a:cs typeface="Times New Roman" pitchFamily="18" charset="0"/>
            </a:endParaRPr>
          </a:p>
          <a:p>
            <a:pPr>
              <a:lnSpc>
                <a:spcPct val="90000"/>
              </a:lnSpc>
              <a:buClr>
                <a:srgbClr val="0066FF"/>
              </a:buClr>
              <a:buFont typeface="Wingdings" pitchFamily="2" charset="2"/>
              <a:buNone/>
            </a:pPr>
            <a:endParaRPr lang="en-US" sz="2400">
              <a:cs typeface="Times New Roman" pitchFamily="18" charset="0"/>
            </a:endParaRPr>
          </a:p>
          <a:p>
            <a:pPr>
              <a:lnSpc>
                <a:spcPct val="90000"/>
              </a:lnSpc>
              <a:buClr>
                <a:srgbClr val="0066FF"/>
              </a:buClr>
              <a:buFont typeface="Wingdings" pitchFamily="2" charset="2"/>
              <a:buNone/>
            </a:pPr>
            <a:r>
              <a:rPr lang="en-US" sz="1600">
                <a:cs typeface="Times New Roman" pitchFamily="18" charset="0"/>
              </a:rPr>
              <a:t>Photo by Lisa Knowles, Wisconsin Regional Primate Research Center</a:t>
            </a:r>
            <a:r>
              <a:rPr lang="en-US" sz="1600"/>
              <a:t> </a:t>
            </a:r>
          </a:p>
          <a:p>
            <a:pPr>
              <a:lnSpc>
                <a:spcPct val="90000"/>
              </a:lnSpc>
              <a:buClr>
                <a:srgbClr val="0066FF"/>
              </a:buClr>
              <a:buFont typeface="Wingdings" pitchFamily="2" charset="2"/>
              <a:buNone/>
            </a:pPr>
            <a:endParaRPr lang="en-US" sz="1600"/>
          </a:p>
          <a:p>
            <a:pPr>
              <a:lnSpc>
                <a:spcPct val="90000"/>
              </a:lnSpc>
              <a:buClr>
                <a:srgbClr val="0066FF"/>
              </a:buClr>
              <a:buFont typeface="Wingdings" pitchFamily="2" charset="2"/>
              <a:buNone/>
            </a:pPr>
            <a:r>
              <a:rPr lang="en-US" sz="2400"/>
              <a:t>  </a:t>
            </a:r>
          </a:p>
          <a:p>
            <a:pPr>
              <a:lnSpc>
                <a:spcPct val="90000"/>
              </a:lnSpc>
              <a:buClr>
                <a:srgbClr val="0066FF"/>
              </a:buClr>
              <a:buFont typeface="Wingdings" pitchFamily="2" charset="2"/>
              <a:buNone/>
            </a:pPr>
            <a:endParaRPr lang="en-US" sz="2400"/>
          </a:p>
          <a:p>
            <a:pPr>
              <a:lnSpc>
                <a:spcPct val="90000"/>
              </a:lnSpc>
              <a:buClr>
                <a:srgbClr val="0066FF"/>
              </a:buClr>
              <a:buFont typeface="Wingdings" pitchFamily="2" charset="2"/>
              <a:buNone/>
            </a:pPr>
            <a:endParaRPr lang="en-US" sz="2400"/>
          </a:p>
          <a:p>
            <a:pPr>
              <a:lnSpc>
                <a:spcPct val="90000"/>
              </a:lnSpc>
              <a:buClr>
                <a:srgbClr val="0066FF"/>
              </a:buClr>
              <a:buFont typeface="Wingdings" pitchFamily="2" charset="2"/>
              <a:buNone/>
            </a:pPr>
            <a:endParaRPr lang="en-US" sz="2400"/>
          </a:p>
          <a:p>
            <a:pPr>
              <a:lnSpc>
                <a:spcPct val="90000"/>
              </a:lnSpc>
              <a:buClr>
                <a:srgbClr val="0066FF"/>
              </a:buClr>
              <a:buFont typeface="Wingdings" pitchFamily="2" charset="2"/>
              <a:buNone/>
            </a:pPr>
            <a:endParaRPr lang="en-US" sz="2400"/>
          </a:p>
        </p:txBody>
      </p:sp>
      <p:pic>
        <p:nvPicPr>
          <p:cNvPr id="54277" name="Picture 5" descr="monkey"/>
          <p:cNvPicPr>
            <a:picLocks noChangeAspect="1" noChangeArrowheads="1"/>
          </p:cNvPicPr>
          <p:nvPr/>
        </p:nvPicPr>
        <p:blipFill>
          <a:blip r:embed="rId3" cstate="print"/>
          <a:srcRect/>
          <a:stretch>
            <a:fillRect/>
          </a:stretch>
        </p:blipFill>
        <p:spPr bwMode="auto">
          <a:xfrm>
            <a:off x="3505200" y="2590800"/>
            <a:ext cx="3838575" cy="3810000"/>
          </a:xfrm>
          <a:prstGeom prst="rect">
            <a:avLst/>
          </a:prstGeom>
          <a:noFill/>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Rot="1" noChangeArrowheads="1"/>
          </p:cNvSpPr>
          <p:nvPr>
            <p:ph type="title"/>
          </p:nvPr>
        </p:nvSpPr>
        <p:spPr/>
        <p:txBody>
          <a:bodyPr/>
          <a:lstStyle/>
          <a:p>
            <a:r>
              <a:rPr lang="en-US" sz="3200"/>
              <a:t>Table of contents- associations</a:t>
            </a:r>
          </a:p>
        </p:txBody>
      </p:sp>
      <p:sp>
        <p:nvSpPr>
          <p:cNvPr id="305155" name="Rectangle 3"/>
          <p:cNvSpPr>
            <a:spLocks noGrp="1" noChangeArrowheads="1"/>
          </p:cNvSpPr>
          <p:nvPr>
            <p:ph idx="1"/>
          </p:nvPr>
        </p:nvSpPr>
        <p:spPr/>
        <p:txBody>
          <a:bodyPr/>
          <a:lstStyle/>
          <a:p>
            <a:pPr>
              <a:buFont typeface="Wingdings" pitchFamily="2" charset="2"/>
              <a:buNone/>
            </a:pPr>
            <a:endParaRPr lang="en-US">
              <a:solidFill>
                <a:srgbClr val="333300"/>
              </a:solidFill>
              <a:cs typeface="Times New Roman" pitchFamily="18" charset="0"/>
            </a:endParaRPr>
          </a:p>
          <a:p>
            <a:r>
              <a:rPr lang="en-US" sz="2400">
                <a:cs typeface="Times New Roman" pitchFamily="18" charset="0"/>
              </a:rPr>
              <a:t>IMATA- International Marine Animal Trainers Association</a:t>
            </a:r>
          </a:p>
          <a:p>
            <a:r>
              <a:rPr lang="en-US" sz="2400">
                <a:cs typeface="Times New Roman" pitchFamily="18" charset="0"/>
              </a:rPr>
              <a:t>IAATE- International Avian Association of Trainers and Educators</a:t>
            </a:r>
          </a:p>
          <a:p>
            <a:r>
              <a:rPr lang="en-US" sz="2400">
                <a:cs typeface="Times New Roman" pitchFamily="18" charset="0"/>
              </a:rPr>
              <a:t>ABMA- Animal Behavior Management Alliance</a:t>
            </a:r>
          </a:p>
          <a:p>
            <a:r>
              <a:rPr lang="en-US" sz="2400">
                <a:cs typeface="Times New Roman" pitchFamily="18" charset="0"/>
              </a:rPr>
              <a:t>AAZK – American Association of Zoo Keepers</a:t>
            </a:r>
          </a:p>
          <a:p>
            <a:r>
              <a:rPr lang="en-US" sz="2400">
                <a:cs typeface="Times New Roman" pitchFamily="18" charset="0"/>
              </a:rPr>
              <a:t>AZA – American Zoo and Aquarium Association</a:t>
            </a:r>
            <a:r>
              <a:rPr lang="en-US" sz="2400">
                <a:solidFill>
                  <a:srgbClr val="000000"/>
                </a:solidFill>
                <a:effectLst>
                  <a:outerShdw blurRad="38100" dist="38100" dir="2700000" algn="tl">
                    <a:srgbClr val="FFFFFF"/>
                  </a:outerShdw>
                </a:effectLst>
                <a:cs typeface="Times New Roman" pitchFamily="18" charset="0"/>
              </a:rPr>
              <a:t> </a:t>
            </a:r>
            <a:endParaRPr lang="en-US" sz="1600">
              <a:solidFill>
                <a:srgbClr val="333300"/>
              </a:solidFill>
              <a:cs typeface="Times New Roman" pitchFamily="18" charset="0"/>
            </a:endParaRPr>
          </a:p>
          <a:p>
            <a:pPr>
              <a:buFont typeface="Wingdings" pitchFamily="2" charset="2"/>
              <a:buNone/>
            </a:pPr>
            <a:endParaRPr lang="en-US" sz="1600" b="1">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Rot="1" noChangeArrowheads="1"/>
          </p:cNvSpPr>
          <p:nvPr>
            <p:ph type="title"/>
          </p:nvPr>
        </p:nvSpPr>
        <p:spPr/>
        <p:txBody>
          <a:bodyPr/>
          <a:lstStyle/>
          <a:p>
            <a:r>
              <a:rPr lang="en-US" sz="2800"/>
              <a:t>Table of contents-books and articles</a:t>
            </a:r>
          </a:p>
        </p:txBody>
      </p:sp>
      <p:sp>
        <p:nvSpPr>
          <p:cNvPr id="308227" name="Rectangle 3"/>
          <p:cNvSpPr>
            <a:spLocks noGrp="1" noChangeArrowheads="1"/>
          </p:cNvSpPr>
          <p:nvPr>
            <p:ph idx="1"/>
          </p:nvPr>
        </p:nvSpPr>
        <p:spPr/>
        <p:txBody>
          <a:bodyPr/>
          <a:lstStyle/>
          <a:p>
            <a:r>
              <a:rPr lang="en-US" sz="1600" b="1">
                <a:cs typeface="Times New Roman" pitchFamily="18" charset="0"/>
              </a:rPr>
              <a:t>Bayne, K.A.L. 1989</a:t>
            </a:r>
            <a:r>
              <a:rPr lang="en-US" sz="1600">
                <a:cs typeface="Times New Roman" pitchFamily="18" charset="0"/>
              </a:rPr>
              <a:t>. </a:t>
            </a:r>
            <a:r>
              <a:rPr lang="en-US" sz="1600" i="1">
                <a:cs typeface="Times New Roman" pitchFamily="18" charset="0"/>
              </a:rPr>
              <a:t>Resolving issues of psychological well-being and management of</a:t>
            </a:r>
            <a:r>
              <a:rPr lang="en-US" sz="1600">
                <a:cs typeface="Times New Roman" pitchFamily="18" charset="0"/>
              </a:rPr>
              <a:t> </a:t>
            </a:r>
            <a:r>
              <a:rPr lang="en-US" sz="1600" i="1">
                <a:cs typeface="Times New Roman" pitchFamily="18" charset="0"/>
              </a:rPr>
              <a:t>laboratory nonhuman primates</a:t>
            </a:r>
            <a:r>
              <a:rPr lang="en-US" sz="1600">
                <a:cs typeface="Times New Roman" pitchFamily="18" charset="0"/>
              </a:rPr>
              <a:t>. In Housing, Care and Psychological Well-being of Captive and Laboratory Primates. E.F. Segal, ed., Noyes Publications: Park Ridge, New Jersey, pp. 27-39</a:t>
            </a:r>
          </a:p>
          <a:p>
            <a:r>
              <a:rPr lang="en-US" sz="1600" b="1">
                <a:cs typeface="Times New Roman" pitchFamily="18" charset="0"/>
              </a:rPr>
              <a:t>Bennettt, C.L., and Davis, R.T. 1989</a:t>
            </a:r>
            <a:r>
              <a:rPr lang="en-US" sz="1600">
                <a:cs typeface="Times New Roman" pitchFamily="18" charset="0"/>
              </a:rPr>
              <a:t>. </a:t>
            </a:r>
            <a:r>
              <a:rPr lang="en-US" sz="1600" i="1">
                <a:cs typeface="Times New Roman" pitchFamily="18" charset="0"/>
              </a:rPr>
              <a:t>Long term animal studies. </a:t>
            </a:r>
            <a:r>
              <a:rPr lang="en-US" sz="1600">
                <a:cs typeface="Times New Roman" pitchFamily="18" charset="0"/>
              </a:rPr>
              <a:t>In Housing, Care and Psychological Well-being of Captive and Laboratory Primates, E. F. Segal. Ed., Noyes Publications: Park Ridge, New Jersey, pp 213-234</a:t>
            </a:r>
          </a:p>
          <a:p>
            <a:r>
              <a:rPr lang="en-US" sz="1600" b="1">
                <a:cs typeface="Times New Roman" pitchFamily="18" charset="0"/>
              </a:rPr>
              <a:t>Bloomsmith, M.A. 1989</a:t>
            </a:r>
            <a:r>
              <a:rPr lang="en-US" sz="1600">
                <a:cs typeface="Times New Roman" pitchFamily="18" charset="0"/>
              </a:rPr>
              <a:t>. </a:t>
            </a:r>
            <a:r>
              <a:rPr lang="en-US" sz="1600" i="1">
                <a:cs typeface="Times New Roman" pitchFamily="18" charset="0"/>
              </a:rPr>
              <a:t>Feeding enrichment for captive great apes</a:t>
            </a:r>
            <a:r>
              <a:rPr lang="en-US" sz="1600">
                <a:cs typeface="Times New Roman" pitchFamily="18" charset="0"/>
              </a:rPr>
              <a:t>. In House Care and Psychological Well-being of Captive and Laboratory Primates, E. F. Segal. Ed., Noyes Publications: Park Ridge, New Jersey, pp 336-356</a:t>
            </a:r>
          </a:p>
          <a:p>
            <a:r>
              <a:rPr lang="en-US" sz="1600" b="1">
                <a:cs typeface="Times New Roman" pitchFamily="18" charset="0"/>
              </a:rPr>
              <a:t>Broom, D.M., and K.G. Johnson 1993</a:t>
            </a:r>
            <a:r>
              <a:rPr lang="en-US" sz="1600">
                <a:cs typeface="Times New Roman" pitchFamily="18" charset="0"/>
              </a:rPr>
              <a:t>. </a:t>
            </a:r>
            <a:r>
              <a:rPr lang="en-US" sz="1600" i="1">
                <a:cs typeface="Times New Roman" pitchFamily="18" charset="0"/>
              </a:rPr>
              <a:t>Stress and animal welfare</a:t>
            </a:r>
            <a:r>
              <a:rPr lang="en-US" sz="1600">
                <a:cs typeface="Times New Roman" pitchFamily="18" charset="0"/>
              </a:rPr>
              <a:t>. Chapman and Hall; London, England</a:t>
            </a:r>
          </a:p>
          <a:p>
            <a:r>
              <a:rPr lang="en-US" sz="1600" b="1">
                <a:cs typeface="Times New Roman" pitchFamily="18" charset="0"/>
              </a:rPr>
              <a:t>Buchanan-Smith, H.M. 1997</a:t>
            </a:r>
            <a:r>
              <a:rPr lang="en-US" sz="1600">
                <a:cs typeface="Times New Roman" pitchFamily="18" charset="0"/>
              </a:rPr>
              <a:t>. </a:t>
            </a:r>
            <a:r>
              <a:rPr lang="en-US" sz="1600" i="1">
                <a:cs typeface="Times New Roman" pitchFamily="18" charset="0"/>
              </a:rPr>
              <a:t>Considerations for the housing and handling of New world primates in the laboratory. In Comfortable Quarters for laboratory Animals</a:t>
            </a:r>
            <a:r>
              <a:rPr lang="en-US" sz="1600">
                <a:cs typeface="Times New Roman" pitchFamily="18" charset="0"/>
              </a:rPr>
              <a:t>, Eighth Edition, 1997, V. Reinhardt, ed., Animal Welfare Institute: Washington, D.C., pp. 75-84</a:t>
            </a:r>
          </a:p>
          <a:p>
            <a:r>
              <a:rPr lang="en-US" sz="1600" b="1">
                <a:cs typeface="Times New Roman" pitchFamily="18" charset="0"/>
              </a:rPr>
              <a:t>Chamove, A.S. and J.R. Anderson  1989</a:t>
            </a:r>
            <a:r>
              <a:rPr lang="en-US" sz="1600">
                <a:cs typeface="Times New Roman" pitchFamily="18" charset="0"/>
              </a:rPr>
              <a:t>. </a:t>
            </a:r>
            <a:r>
              <a:rPr lang="en-US" sz="1600" i="1">
                <a:cs typeface="Times New Roman" pitchFamily="18" charset="0"/>
              </a:rPr>
              <a:t>Examining environmental enrichment.</a:t>
            </a:r>
            <a:r>
              <a:rPr lang="en-US" sz="1600">
                <a:cs typeface="Times New Roman" pitchFamily="18" charset="0"/>
              </a:rPr>
              <a:t> In House Care and Psychological Well-being of Captive and Laboratory Primates, E. F. Segal. Ed., Noyes Publications: Park Ridge, New Jersey, pp 183-202</a:t>
            </a:r>
          </a:p>
          <a:p>
            <a:endParaRPr lang="en-US" sz="16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Rot="1" noChangeArrowheads="1"/>
          </p:cNvSpPr>
          <p:nvPr>
            <p:ph type="title"/>
          </p:nvPr>
        </p:nvSpPr>
        <p:spPr/>
        <p:txBody>
          <a:bodyPr/>
          <a:lstStyle/>
          <a:p>
            <a:r>
              <a:rPr lang="en-US" sz="2800"/>
              <a:t>Table of contents-books and articles</a:t>
            </a:r>
          </a:p>
        </p:txBody>
      </p:sp>
      <p:sp>
        <p:nvSpPr>
          <p:cNvPr id="309251" name="Rectangle 3"/>
          <p:cNvSpPr>
            <a:spLocks noGrp="1" noChangeArrowheads="1"/>
          </p:cNvSpPr>
          <p:nvPr>
            <p:ph idx="1"/>
          </p:nvPr>
        </p:nvSpPr>
        <p:spPr/>
        <p:txBody>
          <a:bodyPr/>
          <a:lstStyle/>
          <a:p>
            <a:r>
              <a:rPr lang="en-US" sz="1600" b="1">
                <a:cs typeface="Times New Roman" pitchFamily="18" charset="0"/>
              </a:rPr>
              <a:t>Coe, John 1992</a:t>
            </a:r>
            <a:r>
              <a:rPr lang="en-US" sz="1600" i="1">
                <a:cs typeface="Times New Roman" pitchFamily="18" charset="0"/>
              </a:rPr>
              <a:t> Plan ahead for Behavioral Enrichment in Environmental Enrichment kaleidoscope: research, management and design.</a:t>
            </a:r>
            <a:endParaRPr lang="en-US" sz="1600">
              <a:cs typeface="Times New Roman" pitchFamily="18" charset="0"/>
            </a:endParaRPr>
          </a:p>
          <a:p>
            <a:r>
              <a:rPr lang="en-US" sz="1600" b="1">
                <a:cs typeface="Times New Roman" pitchFamily="18" charset="0"/>
              </a:rPr>
              <a:t>DeWall, F.B.M. 1989</a:t>
            </a:r>
            <a:r>
              <a:rPr lang="en-US" sz="1600">
                <a:cs typeface="Times New Roman" pitchFamily="18" charset="0"/>
              </a:rPr>
              <a:t>. </a:t>
            </a:r>
            <a:r>
              <a:rPr lang="en-US" sz="1600" i="1">
                <a:cs typeface="Times New Roman" pitchFamily="18" charset="0"/>
              </a:rPr>
              <a:t>Peacemaking Among Primates</a:t>
            </a:r>
            <a:r>
              <a:rPr lang="en-US" sz="1600">
                <a:cs typeface="Times New Roman" pitchFamily="18" charset="0"/>
              </a:rPr>
              <a:t>. Harvard University Press: Cambridge, Massachusetts, 294 p.</a:t>
            </a:r>
          </a:p>
          <a:p>
            <a:r>
              <a:rPr lang="en-US" sz="1600" b="1">
                <a:cs typeface="Times New Roman" pitchFamily="18" charset="0"/>
              </a:rPr>
              <a:t>Duncan, I.J.H., J. Rushen, and A.B. Lawrence 1993</a:t>
            </a:r>
            <a:r>
              <a:rPr lang="en-US" sz="1600">
                <a:cs typeface="Times New Roman" pitchFamily="18" charset="0"/>
              </a:rPr>
              <a:t>. </a:t>
            </a:r>
            <a:r>
              <a:rPr lang="en-US" sz="1600" i="1">
                <a:cs typeface="Times New Roman" pitchFamily="18" charset="0"/>
              </a:rPr>
              <a:t>Concusions and implications for</a:t>
            </a:r>
            <a:r>
              <a:rPr lang="en-US" sz="1600">
                <a:cs typeface="Times New Roman" pitchFamily="18" charset="0"/>
              </a:rPr>
              <a:t> </a:t>
            </a:r>
            <a:r>
              <a:rPr lang="en-US" sz="1600" i="1">
                <a:cs typeface="Times New Roman" pitchFamily="18" charset="0"/>
              </a:rPr>
              <a:t>animal welfare</a:t>
            </a:r>
            <a:r>
              <a:rPr lang="en-US" sz="1600">
                <a:cs typeface="Times New Roman" pitchFamily="18" charset="0"/>
              </a:rPr>
              <a:t>, A.B. Lawrence and J. Rushen, eds., CAB International: London, United Kingdom, pp. 193-206</a:t>
            </a:r>
          </a:p>
          <a:p>
            <a:r>
              <a:rPr lang="en-US" sz="1600" b="1">
                <a:cs typeface="Times New Roman" pitchFamily="18" charset="0"/>
              </a:rPr>
              <a:t>Estes, R.D. 1991</a:t>
            </a:r>
            <a:r>
              <a:rPr lang="en-US" sz="1600">
                <a:cs typeface="Times New Roman" pitchFamily="18" charset="0"/>
              </a:rPr>
              <a:t>. </a:t>
            </a:r>
            <a:r>
              <a:rPr lang="en-US" sz="1600" i="1">
                <a:cs typeface="Times New Roman" pitchFamily="18" charset="0"/>
              </a:rPr>
              <a:t>The Behavior Guide to African Mammals Including Hoofed Mammals</a:t>
            </a:r>
            <a:r>
              <a:rPr lang="en-US" sz="1600">
                <a:cs typeface="Times New Roman" pitchFamily="18" charset="0"/>
              </a:rPr>
              <a:t>, </a:t>
            </a:r>
            <a:r>
              <a:rPr lang="en-US" sz="1600" i="1">
                <a:cs typeface="Times New Roman" pitchFamily="18" charset="0"/>
              </a:rPr>
              <a:t>Carnivores, Primates</a:t>
            </a:r>
            <a:r>
              <a:rPr lang="en-US" sz="1600">
                <a:cs typeface="Times New Roman" pitchFamily="18" charset="0"/>
              </a:rPr>
              <a:t>. University of California Press: Berkeley, California, 611 p.</a:t>
            </a:r>
          </a:p>
          <a:p>
            <a:r>
              <a:rPr lang="en-US" sz="1600" b="1">
                <a:cs typeface="Times New Roman" pitchFamily="18" charset="0"/>
              </a:rPr>
              <a:t>Fragaszy, D.M. and L. Adams-Curtis 1991</a:t>
            </a:r>
            <a:r>
              <a:rPr lang="en-US" sz="1600">
                <a:cs typeface="Times New Roman" pitchFamily="18" charset="0"/>
              </a:rPr>
              <a:t>. </a:t>
            </a:r>
            <a:r>
              <a:rPr lang="en-US" sz="1600" i="1">
                <a:cs typeface="Times New Roman" pitchFamily="18" charset="0"/>
              </a:rPr>
              <a:t>Environmental challenges in groups of</a:t>
            </a:r>
            <a:r>
              <a:rPr lang="en-US" sz="1600">
                <a:cs typeface="Times New Roman" pitchFamily="18" charset="0"/>
              </a:rPr>
              <a:t> </a:t>
            </a:r>
            <a:r>
              <a:rPr lang="en-US" sz="1600" i="1">
                <a:cs typeface="Times New Roman" pitchFamily="18" charset="0"/>
              </a:rPr>
              <a:t>capuchins.</a:t>
            </a:r>
            <a:r>
              <a:rPr lang="en-US" sz="1600">
                <a:cs typeface="Times New Roman" pitchFamily="18" charset="0"/>
              </a:rPr>
              <a:t> In Primate responses to Environmental Change, H.O. Box, ed., Chapman and Hall: new York, pp. 237-264</a:t>
            </a:r>
          </a:p>
          <a:p>
            <a:r>
              <a:rPr lang="en-US" sz="1600" b="1">
                <a:cs typeface="Times New Roman" pitchFamily="18" charset="0"/>
              </a:rPr>
              <a:t>Hediger, H. 1964</a:t>
            </a:r>
            <a:r>
              <a:rPr lang="en-US" sz="1600">
                <a:cs typeface="Times New Roman" pitchFamily="18" charset="0"/>
              </a:rPr>
              <a:t>. </a:t>
            </a:r>
            <a:r>
              <a:rPr lang="en-US" sz="1600" i="1">
                <a:cs typeface="Times New Roman" pitchFamily="18" charset="0"/>
              </a:rPr>
              <a:t>Wild animals in captivity</a:t>
            </a:r>
            <a:r>
              <a:rPr lang="en-US" sz="1600">
                <a:cs typeface="Times New Roman" pitchFamily="18" charset="0"/>
              </a:rPr>
              <a:t>. Dover Publications Inc.: New York, p 207</a:t>
            </a:r>
          </a:p>
          <a:p>
            <a:r>
              <a:rPr lang="en-US" sz="1600" b="1">
                <a:cs typeface="Times New Roman" pitchFamily="18" charset="0"/>
              </a:rPr>
              <a:t>Kazdin A. 1994</a:t>
            </a:r>
            <a:r>
              <a:rPr lang="en-US" sz="1600" i="1">
                <a:cs typeface="Times New Roman" pitchFamily="18" charset="0"/>
              </a:rPr>
              <a:t>. Behavior modification in applied settings</a:t>
            </a:r>
            <a:r>
              <a:rPr lang="en-US" sz="1600">
                <a:cs typeface="Times New Roman" pitchFamily="18" charset="0"/>
              </a:rPr>
              <a:t>. Pacific Grove CA: Books/Cole publishing Company</a:t>
            </a:r>
          </a:p>
          <a:p>
            <a:r>
              <a:rPr lang="en-US" sz="1600" b="1">
                <a:cs typeface="Times New Roman" pitchFamily="18" charset="0"/>
              </a:rPr>
              <a:t>Kleiman D, Allen M, Thompson K, Lumpkin S, editors. 1996</a:t>
            </a:r>
            <a:r>
              <a:rPr lang="en-US" sz="1600">
                <a:cs typeface="Times New Roman" pitchFamily="18" charset="0"/>
              </a:rPr>
              <a:t>. </a:t>
            </a:r>
            <a:r>
              <a:rPr lang="en-US" sz="1600" i="1">
                <a:cs typeface="Times New Roman" pitchFamily="18" charset="0"/>
              </a:rPr>
              <a:t>Wild mammals in captivity: Principles and techniques.</a:t>
            </a:r>
          </a:p>
          <a:p>
            <a:r>
              <a:rPr lang="en-US" sz="1600" b="1">
                <a:cs typeface="Times New Roman" pitchFamily="18" charset="0"/>
              </a:rPr>
              <a:t>Maple, T.L. and L.A. Perkins 1996</a:t>
            </a:r>
            <a:r>
              <a:rPr lang="en-US" sz="1600">
                <a:cs typeface="Times New Roman" pitchFamily="18" charset="0"/>
              </a:rPr>
              <a:t>. </a:t>
            </a:r>
            <a:r>
              <a:rPr lang="en-US" sz="1600" i="1">
                <a:cs typeface="Times New Roman" pitchFamily="18" charset="0"/>
              </a:rPr>
              <a:t>Enclosure furnishings and structural environmental</a:t>
            </a:r>
            <a:r>
              <a:rPr lang="en-US" sz="1600">
                <a:cs typeface="Times New Roman" pitchFamily="18" charset="0"/>
              </a:rPr>
              <a:t> </a:t>
            </a:r>
            <a:r>
              <a:rPr lang="en-US" sz="1600" i="1">
                <a:cs typeface="Times New Roman" pitchFamily="18" charset="0"/>
              </a:rPr>
              <a:t>enrichmen</a:t>
            </a:r>
            <a:r>
              <a:rPr lang="en-US" sz="1600">
                <a:cs typeface="Times New Roman" pitchFamily="18" charset="0"/>
              </a:rPr>
              <a:t>t. In Wild Mammals in Captivity: Principles and Techniques, D.G. Kleiman, M.E. Allen, K.V. Thompson, and S. Lumpkin, eds., University of Chicago Press: Chicago, Illinois, pp. 212-222</a:t>
            </a:r>
          </a:p>
          <a:p>
            <a:endParaRPr lang="en-US" sz="1600">
              <a:cs typeface="Times New Roman" pitchFamily="18" charset="0"/>
            </a:endParaRPr>
          </a:p>
          <a:p>
            <a:endParaRPr lang="en-US" sz="1600">
              <a:cs typeface="Times New Roman" pitchFamily="18" charset="0"/>
            </a:endParaRPr>
          </a:p>
          <a:p>
            <a:endParaRPr 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rrowheads="1"/>
          </p:cNvSpPr>
          <p:nvPr>
            <p:ph type="title"/>
          </p:nvPr>
        </p:nvSpPr>
        <p:spPr/>
        <p:txBody>
          <a:bodyPr/>
          <a:lstStyle/>
          <a:p>
            <a:r>
              <a:rPr lang="en-US" sz="2800"/>
              <a:t>Table of contents-books and articles</a:t>
            </a:r>
          </a:p>
        </p:txBody>
      </p:sp>
      <p:sp>
        <p:nvSpPr>
          <p:cNvPr id="310275" name="Rectangle 3"/>
          <p:cNvSpPr>
            <a:spLocks noGrp="1" noChangeArrowheads="1"/>
          </p:cNvSpPr>
          <p:nvPr>
            <p:ph idx="1"/>
          </p:nvPr>
        </p:nvSpPr>
        <p:spPr/>
        <p:txBody>
          <a:bodyPr/>
          <a:lstStyle/>
          <a:p>
            <a:r>
              <a:rPr lang="en-US" sz="1600" b="1">
                <a:cs typeface="Times New Roman" pitchFamily="18" charset="0"/>
              </a:rPr>
              <a:t>Mason, W.A. 1971</a:t>
            </a:r>
            <a:r>
              <a:rPr lang="en-US" sz="1600">
                <a:cs typeface="Times New Roman" pitchFamily="18" charset="0"/>
              </a:rPr>
              <a:t>. </a:t>
            </a:r>
            <a:r>
              <a:rPr lang="en-US" sz="1600" i="1">
                <a:cs typeface="Times New Roman" pitchFamily="18" charset="0"/>
              </a:rPr>
              <a:t>Motivational factors in psychological development</a:t>
            </a:r>
            <a:r>
              <a:rPr lang="en-US" sz="1600">
                <a:cs typeface="Times New Roman" pitchFamily="18" charset="0"/>
              </a:rPr>
              <a:t>. In Nebraska Symposium on Motivation. W.J. Arnold and M.M. Page, eds University of Nebraska press, pp. 35-37</a:t>
            </a:r>
          </a:p>
          <a:p>
            <a:r>
              <a:rPr lang="en-US" sz="1600" b="1">
                <a:cs typeface="Times New Roman" pitchFamily="18" charset="0"/>
              </a:rPr>
              <a:t>Novak, M.A. and K.H. Drewson 1989.</a:t>
            </a:r>
            <a:r>
              <a:rPr lang="en-US" sz="1600">
                <a:cs typeface="Times New Roman" pitchFamily="18" charset="0"/>
              </a:rPr>
              <a:t> </a:t>
            </a:r>
            <a:r>
              <a:rPr lang="en-US" sz="1600" i="1">
                <a:cs typeface="Times New Roman" pitchFamily="18" charset="0"/>
              </a:rPr>
              <a:t>Enriching the lives of captive primates: Issues</a:t>
            </a:r>
            <a:r>
              <a:rPr lang="en-US" sz="1600">
                <a:cs typeface="Times New Roman" pitchFamily="18" charset="0"/>
              </a:rPr>
              <a:t> </a:t>
            </a:r>
            <a:r>
              <a:rPr lang="en-US" sz="1600" i="1">
                <a:cs typeface="Times New Roman" pitchFamily="18" charset="0"/>
              </a:rPr>
              <a:t>and problems</a:t>
            </a:r>
            <a:r>
              <a:rPr lang="en-US" sz="1600">
                <a:cs typeface="Times New Roman" pitchFamily="18" charset="0"/>
              </a:rPr>
              <a:t>. In Housing, Care and Psychological Well-being of Captive and Laboratory Primates. E.F. Segal, ed., Noyes Publications: Park Ridge, New Jersey, pp. 161-182</a:t>
            </a:r>
          </a:p>
          <a:p>
            <a:r>
              <a:rPr lang="en-US" sz="1600" b="1">
                <a:cs typeface="Times New Roman" pitchFamily="18" charset="0"/>
              </a:rPr>
              <a:t>Napier ,J.R. &amp; P.H. 1986</a:t>
            </a:r>
            <a:r>
              <a:rPr lang="en-US" sz="1600">
                <a:cs typeface="Times New Roman" pitchFamily="18" charset="0"/>
              </a:rPr>
              <a:t> </a:t>
            </a:r>
            <a:r>
              <a:rPr lang="en-US" sz="1600" i="1">
                <a:cs typeface="Times New Roman" pitchFamily="18" charset="0"/>
              </a:rPr>
              <a:t>The natural history of the primates</a:t>
            </a:r>
            <a:endParaRPr lang="en-US" sz="1600">
              <a:cs typeface="Times New Roman" pitchFamily="18" charset="0"/>
            </a:endParaRPr>
          </a:p>
          <a:p>
            <a:r>
              <a:rPr lang="en-US" sz="1600" b="1">
                <a:cs typeface="Times New Roman" pitchFamily="18" charset="0"/>
              </a:rPr>
              <a:t>Olfert, E.D., B.M. Cross, and A.A. McWilliam, (eds.), 1993</a:t>
            </a:r>
            <a:r>
              <a:rPr lang="en-US" sz="1600">
                <a:cs typeface="Times New Roman" pitchFamily="18" charset="0"/>
              </a:rPr>
              <a:t>. </a:t>
            </a:r>
            <a:r>
              <a:rPr lang="en-US" sz="1600" i="1">
                <a:cs typeface="Times New Roman" pitchFamily="18" charset="0"/>
              </a:rPr>
              <a:t>Guide to the care and Use</a:t>
            </a:r>
            <a:r>
              <a:rPr lang="en-US" sz="1600">
                <a:cs typeface="Times New Roman" pitchFamily="18" charset="0"/>
              </a:rPr>
              <a:t> </a:t>
            </a:r>
            <a:r>
              <a:rPr lang="en-US" sz="1600" i="1">
                <a:cs typeface="Times New Roman" pitchFamily="18" charset="0"/>
              </a:rPr>
              <a:t>of Experimental Animals</a:t>
            </a:r>
            <a:r>
              <a:rPr lang="en-US" sz="1600">
                <a:cs typeface="Times New Roman" pitchFamily="18" charset="0"/>
              </a:rPr>
              <a:t>, Volume 1 (2</a:t>
            </a:r>
            <a:r>
              <a:rPr lang="en-US" sz="1600" baseline="30000">
                <a:cs typeface="Times New Roman" pitchFamily="18" charset="0"/>
              </a:rPr>
              <a:t>nd</a:t>
            </a:r>
            <a:r>
              <a:rPr lang="en-US" sz="1600">
                <a:cs typeface="Times New Roman" pitchFamily="18" charset="0"/>
              </a:rPr>
              <a:t> edition), Canadian Council on Animal care, Ottawa, Canada, 211p.</a:t>
            </a:r>
          </a:p>
          <a:p>
            <a:r>
              <a:rPr lang="en-US" sz="1600" b="1">
                <a:cs typeface="Times New Roman" pitchFamily="18" charset="0"/>
              </a:rPr>
              <a:t>Ortega, Ivan 1999</a:t>
            </a:r>
            <a:r>
              <a:rPr lang="en-US" sz="1600" i="1">
                <a:cs typeface="Times New Roman" pitchFamily="18" charset="0"/>
              </a:rPr>
              <a:t> Managing Animal behavior through Environmental Enrichment with emphasis in rescue and Rehabilitation centers. </a:t>
            </a:r>
            <a:r>
              <a:rPr lang="en-US" sz="1600">
                <a:cs typeface="Times New Roman" pitchFamily="18" charset="0"/>
              </a:rPr>
              <a:t>Durrell Wildlife</a:t>
            </a:r>
          </a:p>
          <a:p>
            <a:r>
              <a:rPr lang="en-US" sz="1600">
                <a:cs typeface="Times New Roman" pitchFamily="18" charset="0"/>
              </a:rPr>
              <a:t>Conservation Trust</a:t>
            </a:r>
          </a:p>
          <a:p>
            <a:r>
              <a:rPr lang="en-US" sz="1600" b="1">
                <a:cs typeface="Times New Roman" pitchFamily="18" charset="0"/>
              </a:rPr>
              <a:t>Priest, Gary. 1990</a:t>
            </a:r>
            <a:r>
              <a:rPr lang="en-US" sz="1600">
                <a:cs typeface="Times New Roman" pitchFamily="18" charset="0"/>
              </a:rPr>
              <a:t>. </a:t>
            </a:r>
            <a:r>
              <a:rPr lang="en-US" sz="1600" i="1">
                <a:cs typeface="Times New Roman" pitchFamily="18" charset="0"/>
              </a:rPr>
              <a:t>Animal Management and Enrichment</a:t>
            </a:r>
            <a:endParaRPr lang="en-US" sz="1600">
              <a:cs typeface="Times New Roman" pitchFamily="18" charset="0"/>
            </a:endParaRPr>
          </a:p>
          <a:p>
            <a:r>
              <a:rPr lang="en-US" sz="1600" b="1">
                <a:cs typeface="Times New Roman" pitchFamily="18" charset="0"/>
              </a:rPr>
              <a:t>Pryor, Karen. 1984.</a:t>
            </a:r>
            <a:r>
              <a:rPr lang="en-US" sz="1600">
                <a:cs typeface="Times New Roman" pitchFamily="18" charset="0"/>
              </a:rPr>
              <a:t> </a:t>
            </a:r>
            <a:r>
              <a:rPr lang="en-US" sz="1600" i="1">
                <a:cs typeface="Times New Roman" pitchFamily="18" charset="0"/>
              </a:rPr>
              <a:t>Don’t Shoot the Dog! The New Art of Teaching and Training.</a:t>
            </a:r>
            <a:r>
              <a:rPr lang="en-US" sz="1600">
                <a:cs typeface="Times New Roman" pitchFamily="18" charset="0"/>
              </a:rPr>
              <a:t> Simon and Schuster. New York, NY</a:t>
            </a:r>
          </a:p>
          <a:p>
            <a:r>
              <a:rPr lang="en-US" sz="1600" b="1">
                <a:cs typeface="Times New Roman" pitchFamily="18" charset="0"/>
              </a:rPr>
              <a:t>Ramirez K. 1999</a:t>
            </a:r>
            <a:r>
              <a:rPr lang="en-US" sz="1600">
                <a:cs typeface="Times New Roman" pitchFamily="18" charset="0"/>
              </a:rPr>
              <a:t>. </a:t>
            </a:r>
            <a:r>
              <a:rPr lang="en-US" sz="1600" i="1">
                <a:cs typeface="Times New Roman" pitchFamily="18" charset="0"/>
              </a:rPr>
              <a:t>Animal training: Successful animal management through positive reinforcement.</a:t>
            </a:r>
            <a:r>
              <a:rPr lang="en-US" sz="1600">
                <a:cs typeface="Times New Roman" pitchFamily="18" charset="0"/>
              </a:rPr>
              <a:t> Chicago, Ken Ramirez and the Shedd Aquarium.</a:t>
            </a:r>
          </a:p>
          <a:p>
            <a:pPr>
              <a:buFont typeface="Wingdings" pitchFamily="2" charset="2"/>
              <a:buNone/>
            </a:pPr>
            <a:endParaRPr lang="en-US" sz="1600">
              <a:cs typeface="Times New Roman" pitchFamily="18" charset="0"/>
            </a:endParaRPr>
          </a:p>
          <a:p>
            <a:endParaRPr lang="en-US" sz="1600">
              <a:solidFill>
                <a:srgbClr val="000000"/>
              </a:solidFill>
              <a:effectLst>
                <a:outerShdw blurRad="38100" dist="38100" dir="2700000" algn="tl">
                  <a:srgbClr val="FFFFFF"/>
                </a:outerShdw>
              </a:effectLst>
              <a:cs typeface="Times New Roman" pitchFamily="18"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Rot="1" noChangeArrowheads="1"/>
          </p:cNvSpPr>
          <p:nvPr>
            <p:ph type="title"/>
          </p:nvPr>
        </p:nvSpPr>
        <p:spPr/>
        <p:txBody>
          <a:bodyPr/>
          <a:lstStyle/>
          <a:p>
            <a:r>
              <a:rPr lang="en-US" sz="2800"/>
              <a:t>Table of contents-books and articles</a:t>
            </a:r>
          </a:p>
        </p:txBody>
      </p:sp>
      <p:sp>
        <p:nvSpPr>
          <p:cNvPr id="311299" name="Rectangle 3"/>
          <p:cNvSpPr>
            <a:spLocks noGrp="1" noChangeArrowheads="1"/>
          </p:cNvSpPr>
          <p:nvPr>
            <p:ph idx="1"/>
          </p:nvPr>
        </p:nvSpPr>
        <p:spPr/>
        <p:txBody>
          <a:bodyPr/>
          <a:lstStyle/>
          <a:p>
            <a:r>
              <a:rPr lang="en-US" sz="1600" b="1">
                <a:cs typeface="Times New Roman" pitchFamily="18" charset="0"/>
              </a:rPr>
              <a:t>Reynolds, G. S. 1975</a:t>
            </a:r>
            <a:r>
              <a:rPr lang="en-US" sz="1600">
                <a:cs typeface="Times New Roman" pitchFamily="18" charset="0"/>
              </a:rPr>
              <a:t>. </a:t>
            </a:r>
            <a:r>
              <a:rPr lang="en-US" sz="1600" i="1">
                <a:cs typeface="Times New Roman" pitchFamily="18" charset="0"/>
              </a:rPr>
              <a:t>A Primer of Operant Conditioning</a:t>
            </a:r>
            <a:r>
              <a:rPr lang="en-US" sz="1600">
                <a:cs typeface="Times New Roman" pitchFamily="18" charset="0"/>
              </a:rPr>
              <a:t>. Scott, Foresman and Company. Glenview, Illinois</a:t>
            </a:r>
          </a:p>
          <a:p>
            <a:r>
              <a:rPr lang="en-US" sz="1600" b="1">
                <a:cs typeface="Times New Roman" pitchFamily="18" charset="0"/>
              </a:rPr>
              <a:t>Rosenblum, L.A. and M.W. Andrews 1995</a:t>
            </a:r>
            <a:r>
              <a:rPr lang="en-US" sz="1600">
                <a:cs typeface="Times New Roman" pitchFamily="18" charset="0"/>
              </a:rPr>
              <a:t>. </a:t>
            </a:r>
            <a:r>
              <a:rPr lang="en-US" sz="1600" i="1">
                <a:cs typeface="Times New Roman" pitchFamily="18" charset="0"/>
              </a:rPr>
              <a:t>Environmental enrichment and</a:t>
            </a:r>
            <a:r>
              <a:rPr lang="en-US" sz="1600">
                <a:cs typeface="Times New Roman" pitchFamily="18" charset="0"/>
              </a:rPr>
              <a:t> </a:t>
            </a:r>
            <a:r>
              <a:rPr lang="en-US" sz="1600" i="1">
                <a:cs typeface="Times New Roman" pitchFamily="18" charset="0"/>
              </a:rPr>
              <a:t>psychological well-being of nonhuman primates</a:t>
            </a:r>
            <a:r>
              <a:rPr lang="en-US" sz="1600">
                <a:cs typeface="Times New Roman" pitchFamily="18" charset="0"/>
              </a:rPr>
              <a:t>. In Nonhuman Primates in Biomedical research, Biology, and Management, B.T. Bennett, C.R. Abee, and R. henrickson, eds., Academic Press; New York., pp. 101-112</a:t>
            </a:r>
          </a:p>
          <a:p>
            <a:r>
              <a:rPr lang="en-US" sz="1600" b="1">
                <a:cs typeface="Times New Roman" pitchFamily="18" charset="0"/>
              </a:rPr>
              <a:t>Rowe, N. 1996</a:t>
            </a:r>
            <a:r>
              <a:rPr lang="en-US" sz="1600">
                <a:cs typeface="Times New Roman" pitchFamily="18" charset="0"/>
              </a:rPr>
              <a:t>. The Pictorial Guide to the Living Primates. Pagonias Press: East Hampton, New York; 263 pp.</a:t>
            </a:r>
          </a:p>
          <a:p>
            <a:r>
              <a:rPr lang="en-US" sz="1600" b="1">
                <a:cs typeface="Times New Roman" pitchFamily="18" charset="0"/>
              </a:rPr>
              <a:t>Sevenich, Marty</a:t>
            </a:r>
            <a:r>
              <a:rPr lang="en-US" sz="1600" b="1" i="1">
                <a:cs typeface="Times New Roman" pitchFamily="18" charset="0"/>
              </a:rPr>
              <a:t>.</a:t>
            </a:r>
            <a:r>
              <a:rPr lang="en-US" sz="1600" i="1">
                <a:cs typeface="Times New Roman" pitchFamily="18" charset="0"/>
              </a:rPr>
              <a:t> Guidelines for Animal Training Programs</a:t>
            </a:r>
            <a:endParaRPr lang="en-US" sz="1600">
              <a:cs typeface="Times New Roman" pitchFamily="18" charset="0"/>
            </a:endParaRPr>
          </a:p>
          <a:p>
            <a:r>
              <a:rPr lang="en-US" sz="1600" b="1">
                <a:cs typeface="Times New Roman" pitchFamily="18" charset="0"/>
              </a:rPr>
              <a:t>Suomi, S.J. 1987</a:t>
            </a:r>
            <a:r>
              <a:rPr lang="en-US" sz="1600">
                <a:cs typeface="Times New Roman" pitchFamily="18" charset="0"/>
              </a:rPr>
              <a:t>. </a:t>
            </a:r>
            <a:r>
              <a:rPr lang="en-US" sz="1600" i="1">
                <a:cs typeface="Times New Roman" pitchFamily="18" charset="0"/>
              </a:rPr>
              <a:t>Genetic and maternal contributions to individual differences in rhesus</a:t>
            </a:r>
            <a:r>
              <a:rPr lang="en-US" sz="1600">
                <a:cs typeface="Times New Roman" pitchFamily="18" charset="0"/>
              </a:rPr>
              <a:t> </a:t>
            </a:r>
            <a:r>
              <a:rPr lang="en-US" sz="1600" i="1">
                <a:cs typeface="Times New Roman" pitchFamily="18" charset="0"/>
              </a:rPr>
              <a:t>monkey biobehavioral development</a:t>
            </a:r>
            <a:r>
              <a:rPr lang="en-US" sz="1600">
                <a:cs typeface="Times New Roman" pitchFamily="18" charset="0"/>
              </a:rPr>
              <a:t>. In Perinatal Develpoment: A Psychobiological</a:t>
            </a:r>
          </a:p>
          <a:p>
            <a:r>
              <a:rPr lang="en-US" sz="1600">
                <a:cs typeface="Times New Roman" pitchFamily="18" charset="0"/>
              </a:rPr>
              <a:t>Perspective, N. Krasnegor, E. Blass, M. Hofer, and W. Smotherman, eds. , Academia Press, pp. 397-420</a:t>
            </a:r>
          </a:p>
          <a:p>
            <a:r>
              <a:rPr lang="en-US" sz="1600" b="1">
                <a:cs typeface="Times New Roman" pitchFamily="18" charset="0"/>
              </a:rPr>
              <a:t>Thorington, L. 1985</a:t>
            </a:r>
            <a:r>
              <a:rPr lang="en-US" sz="1600">
                <a:cs typeface="Times New Roman" pitchFamily="18" charset="0"/>
              </a:rPr>
              <a:t>. </a:t>
            </a:r>
            <a:r>
              <a:rPr lang="en-US" sz="1600" i="1">
                <a:cs typeface="Times New Roman" pitchFamily="18" charset="0"/>
              </a:rPr>
              <a:t>Spectral irradiance and temporal aspects of natural and artificial</a:t>
            </a:r>
            <a:r>
              <a:rPr lang="en-US" sz="1600">
                <a:cs typeface="Times New Roman" pitchFamily="18" charset="0"/>
              </a:rPr>
              <a:t> </a:t>
            </a:r>
            <a:r>
              <a:rPr lang="en-US" sz="1600" i="1">
                <a:cs typeface="Times New Roman" pitchFamily="18" charset="0"/>
              </a:rPr>
              <a:t>light.</a:t>
            </a:r>
            <a:r>
              <a:rPr lang="en-US" sz="1600">
                <a:cs typeface="Times New Roman" pitchFamily="18" charset="0"/>
              </a:rPr>
              <a:t> In The medical and biological effects of light. R.J. Wurtman, M.J. Baum, and J.T. Potts, eds., New York Academy of Sciences; New York, pp. 28-54</a:t>
            </a:r>
          </a:p>
          <a:p>
            <a:r>
              <a:rPr lang="en-US" sz="1600" b="1">
                <a:cs typeface="Times New Roman" pitchFamily="18" charset="0"/>
              </a:rPr>
              <a:t>Toates, F. 1995</a:t>
            </a:r>
            <a:r>
              <a:rPr lang="en-US" sz="1600">
                <a:cs typeface="Times New Roman" pitchFamily="18" charset="0"/>
              </a:rPr>
              <a:t> </a:t>
            </a:r>
            <a:r>
              <a:rPr lang="en-US" sz="1600" i="1">
                <a:cs typeface="Times New Roman" pitchFamily="18" charset="0"/>
              </a:rPr>
              <a:t>Stress: conceptual and biological aspects</a:t>
            </a:r>
            <a:r>
              <a:rPr lang="en-US" sz="1600">
                <a:cs typeface="Times New Roman" pitchFamily="18" charset="0"/>
              </a:rPr>
              <a:t>. John Wiley and Sons, Ltd.: New York</a:t>
            </a:r>
          </a:p>
          <a:p>
            <a:pPr>
              <a:buFont typeface="Wingdings" pitchFamily="2" charset="2"/>
              <a:buNone/>
            </a:pPr>
            <a:endParaRPr lang="en-US" sz="1600">
              <a:cs typeface="Times New Roman" pitchFamily="18"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Rot="1" noChangeArrowheads="1"/>
          </p:cNvSpPr>
          <p:nvPr>
            <p:ph type="title"/>
          </p:nvPr>
        </p:nvSpPr>
        <p:spPr/>
        <p:txBody>
          <a:bodyPr/>
          <a:lstStyle/>
          <a:p>
            <a:r>
              <a:rPr lang="en-US" sz="2800"/>
              <a:t>Table of contents-books and articles</a:t>
            </a:r>
          </a:p>
        </p:txBody>
      </p:sp>
      <p:sp>
        <p:nvSpPr>
          <p:cNvPr id="312323" name="Rectangle 3"/>
          <p:cNvSpPr>
            <a:spLocks noGrp="1" noChangeArrowheads="1"/>
          </p:cNvSpPr>
          <p:nvPr>
            <p:ph idx="1"/>
          </p:nvPr>
        </p:nvSpPr>
        <p:spPr/>
        <p:txBody>
          <a:bodyPr/>
          <a:lstStyle/>
          <a:p>
            <a:r>
              <a:rPr lang="en-US" sz="1600" b="1">
                <a:cs typeface="Times New Roman" pitchFamily="18" charset="0"/>
              </a:rPr>
              <a:t>Van Roosmalen, M.G. and L.L. Klein 188</a:t>
            </a:r>
            <a:r>
              <a:rPr lang="en-US" sz="1600">
                <a:cs typeface="Times New Roman" pitchFamily="18" charset="0"/>
              </a:rPr>
              <a:t>. </a:t>
            </a:r>
            <a:r>
              <a:rPr lang="en-US" sz="1600" i="1">
                <a:cs typeface="Times New Roman" pitchFamily="18" charset="0"/>
              </a:rPr>
              <a:t>The spider monkey, genus Ateles</a:t>
            </a:r>
            <a:r>
              <a:rPr lang="en-US" sz="1600">
                <a:cs typeface="Times New Roman" pitchFamily="18" charset="0"/>
              </a:rPr>
              <a:t>. In Ecology and behavior of Neotropical Primates, Vol. 2, Mittermeier, R.A., A.B. Rylands, A.F. Coimbra-Filho, and G.A.B. De Fonseca, eds., World Wildlife Fund, Washington, DC., pp. 455-538</a:t>
            </a:r>
          </a:p>
          <a:p>
            <a:r>
              <a:rPr lang="en-US" sz="1600" b="1">
                <a:cs typeface="Times New Roman" pitchFamily="18" charset="0"/>
              </a:rPr>
              <a:t>Widner, Kim 1994</a:t>
            </a:r>
            <a:r>
              <a:rPr lang="en-US" sz="1600" i="1">
                <a:cs typeface="Times New Roman" pitchFamily="18" charset="0"/>
              </a:rPr>
              <a:t> Initiation of zoo-wide enrichment program at the Knoxville Zoo </a:t>
            </a:r>
            <a:endParaRPr lang="en-US" sz="1600">
              <a:cs typeface="Times New Roman" pitchFamily="18" charset="0"/>
            </a:endParaRPr>
          </a:p>
          <a:p>
            <a:r>
              <a:rPr lang="en-US" sz="1600" b="1">
                <a:cs typeface="Times New Roman" pitchFamily="18" charset="0"/>
              </a:rPr>
              <a:t>Wright, P., D. Haring, M. Izard, and E. Simons 1989</a:t>
            </a:r>
            <a:r>
              <a:rPr lang="en-US" sz="1600" i="1">
                <a:cs typeface="Times New Roman" pitchFamily="18" charset="0"/>
              </a:rPr>
              <a:t>. Psychological well-being of nocturnal primates in captivity. .</a:t>
            </a:r>
            <a:r>
              <a:rPr lang="en-US" sz="1600">
                <a:cs typeface="Times New Roman" pitchFamily="18" charset="0"/>
              </a:rPr>
              <a:t> In House Care and Psychological Well-being of Captive and Laboratory Primates, E. F. Segal. Ed., Noyes Publications: Park Ridge, New Jersey, pp 61-65</a:t>
            </a:r>
          </a:p>
          <a:p>
            <a:r>
              <a:rPr lang="en-US" sz="1600" b="1">
                <a:cs typeface="Times New Roman" pitchFamily="18" charset="0"/>
              </a:rPr>
              <a:t>Applebee, K.A., Marshall, P.E.., and McNab, A.M. 1991. </a:t>
            </a:r>
            <a:r>
              <a:rPr lang="en-US" sz="1600" i="1">
                <a:cs typeface="Times New Roman" pitchFamily="18" charset="0"/>
              </a:rPr>
              <a:t>A prototype rhesus cage to satisfy the needs of the Home office, research, the animal technician, and most importantly, the monkey. </a:t>
            </a:r>
            <a:r>
              <a:rPr lang="en-US" sz="1600">
                <a:cs typeface="Times New Roman" pitchFamily="18" charset="0"/>
              </a:rPr>
              <a:t>Animal Technology 42(1):23-37</a:t>
            </a:r>
          </a:p>
          <a:p>
            <a:r>
              <a:rPr lang="en-US" sz="1600" b="1">
                <a:cs typeface="Times New Roman" pitchFamily="18" charset="0"/>
              </a:rPr>
              <a:t>Baker, K.C. 1997</a:t>
            </a:r>
            <a:r>
              <a:rPr lang="en-US" sz="1600" i="1">
                <a:cs typeface="Times New Roman" pitchFamily="18" charset="0"/>
              </a:rPr>
              <a:t> Human interaction as an enrichment for captive chimpanzees: A preliminary report. </a:t>
            </a:r>
            <a:r>
              <a:rPr lang="en-US" sz="1600">
                <a:cs typeface="Times New Roman" pitchFamily="18" charset="0"/>
              </a:rPr>
              <a:t>American Journal of Primatology 42(2):92</a:t>
            </a:r>
          </a:p>
          <a:p>
            <a:r>
              <a:rPr lang="en-US" sz="1600" b="1">
                <a:cs typeface="Times New Roman" pitchFamily="18" charset="0"/>
              </a:rPr>
              <a:t>Bayne K.L., S.L. Dexter, and G.M. Strange 1993</a:t>
            </a:r>
            <a:r>
              <a:rPr lang="en-US" sz="1600">
                <a:cs typeface="Times New Roman" pitchFamily="18" charset="0"/>
              </a:rPr>
              <a:t>. </a:t>
            </a:r>
            <a:r>
              <a:rPr lang="en-US" sz="1600" i="1">
                <a:cs typeface="Times New Roman" pitchFamily="18" charset="0"/>
              </a:rPr>
              <a:t>Effects of food treats and human</a:t>
            </a:r>
            <a:r>
              <a:rPr lang="en-US" sz="1600">
                <a:cs typeface="Times New Roman" pitchFamily="18" charset="0"/>
              </a:rPr>
              <a:t> </a:t>
            </a:r>
            <a:r>
              <a:rPr lang="en-US" sz="1600" i="1">
                <a:cs typeface="Times New Roman" pitchFamily="18" charset="0"/>
              </a:rPr>
              <a:t>interaction</a:t>
            </a:r>
            <a:r>
              <a:rPr lang="en-US" sz="1600">
                <a:cs typeface="Times New Roman" pitchFamily="18" charset="0"/>
              </a:rPr>
              <a:t>. Contemporary Topics in Laboratory Animal Science 32(2): 6-9</a:t>
            </a:r>
          </a:p>
          <a:p>
            <a:r>
              <a:rPr lang="en-US" sz="1600" b="1">
                <a:cs typeface="Times New Roman" pitchFamily="18" charset="0"/>
              </a:rPr>
              <a:t>Beeler, Mark C. 1996</a:t>
            </a:r>
            <a:r>
              <a:rPr lang="en-US" sz="1600">
                <a:cs typeface="Times New Roman" pitchFamily="18" charset="0"/>
              </a:rPr>
              <a:t>. </a:t>
            </a:r>
            <a:r>
              <a:rPr lang="en-US" sz="1600" i="1">
                <a:cs typeface="Times New Roman" pitchFamily="18" charset="0"/>
              </a:rPr>
              <a:t>“Basic Marine mammal Training Terminology and Techniques defined and explained.”  </a:t>
            </a:r>
            <a:r>
              <a:rPr lang="en-US" sz="1600">
                <a:cs typeface="Times New Roman" pitchFamily="18" charset="0"/>
              </a:rPr>
              <a:t>International Marine Animal Trainers Association Newsletter, vol. 21, no.1.</a:t>
            </a:r>
          </a:p>
          <a:p>
            <a:r>
              <a:rPr lang="en-US" sz="1600" b="1">
                <a:cs typeface="Times New Roman" pitchFamily="18" charset="0"/>
              </a:rPr>
              <a:t>Bekoff, M. 1994</a:t>
            </a:r>
            <a:r>
              <a:rPr lang="en-US" sz="1600">
                <a:cs typeface="Times New Roman" pitchFamily="18" charset="0"/>
              </a:rPr>
              <a:t>. </a:t>
            </a:r>
            <a:r>
              <a:rPr lang="en-US" sz="1600" i="1">
                <a:cs typeface="Times New Roman" pitchFamily="18" charset="0"/>
              </a:rPr>
              <a:t>Cognitive ethology and the treatment of nonhuman animal: how</a:t>
            </a:r>
            <a:r>
              <a:rPr lang="en-US" sz="1600">
                <a:cs typeface="Times New Roman" pitchFamily="18" charset="0"/>
              </a:rPr>
              <a:t> </a:t>
            </a:r>
            <a:r>
              <a:rPr lang="en-US" sz="1600" i="1">
                <a:cs typeface="Times New Roman" pitchFamily="18" charset="0"/>
              </a:rPr>
              <a:t>mattres of mind inform matters of welfare</a:t>
            </a:r>
            <a:r>
              <a:rPr lang="en-US" sz="1600">
                <a:cs typeface="Times New Roman" pitchFamily="18" charset="0"/>
              </a:rPr>
              <a:t>. Animal Welfare 3(2):75-76</a:t>
            </a:r>
          </a:p>
          <a:p>
            <a:pPr>
              <a:buFont typeface="Wingdings" pitchFamily="2" charset="2"/>
              <a:buNone/>
            </a:pPr>
            <a:endParaRPr lang="en-US" sz="1600">
              <a:cs typeface="Times New Roman" pitchFamily="18" charset="0"/>
            </a:endParaRPr>
          </a:p>
          <a:p>
            <a:endParaRPr lang="en-US" sz="1600">
              <a:cs typeface="Times New Roman" pitchFamily="18" charset="0"/>
            </a:endParaRPr>
          </a:p>
          <a:p>
            <a:pPr>
              <a:buFont typeface="Wingdings" pitchFamily="2" charset="2"/>
              <a:buNone/>
            </a:pPr>
            <a:endParaRPr 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Rot="1" noChangeArrowheads="1"/>
          </p:cNvSpPr>
          <p:nvPr>
            <p:ph type="title"/>
          </p:nvPr>
        </p:nvSpPr>
        <p:spPr/>
        <p:txBody>
          <a:bodyPr/>
          <a:lstStyle/>
          <a:p>
            <a:r>
              <a:rPr lang="en-US" sz="2800"/>
              <a:t>Table of contents-books and articles</a:t>
            </a:r>
          </a:p>
        </p:txBody>
      </p:sp>
      <p:sp>
        <p:nvSpPr>
          <p:cNvPr id="313347" name="Rectangle 3"/>
          <p:cNvSpPr>
            <a:spLocks noGrp="1" noChangeArrowheads="1"/>
          </p:cNvSpPr>
          <p:nvPr>
            <p:ph idx="1"/>
          </p:nvPr>
        </p:nvSpPr>
        <p:spPr/>
        <p:txBody>
          <a:bodyPr/>
          <a:lstStyle/>
          <a:p>
            <a:r>
              <a:rPr lang="en-US" sz="1600" b="1">
                <a:cs typeface="Times New Roman" pitchFamily="18" charset="0"/>
              </a:rPr>
              <a:t>Bernstein, I.S. 1962</a:t>
            </a:r>
            <a:r>
              <a:rPr lang="en-US" sz="1600">
                <a:cs typeface="Times New Roman" pitchFamily="18" charset="0"/>
              </a:rPr>
              <a:t>. </a:t>
            </a:r>
            <a:r>
              <a:rPr lang="en-US" sz="1600" i="1">
                <a:cs typeface="Times New Roman" pitchFamily="18" charset="0"/>
              </a:rPr>
              <a:t>Social housing of monkeys and apes: group formations. </a:t>
            </a:r>
            <a:r>
              <a:rPr lang="en-US" sz="1600">
                <a:cs typeface="Times New Roman" pitchFamily="18" charset="0"/>
              </a:rPr>
              <a:t>Laboratory Animal Science 41(4): 329-333</a:t>
            </a:r>
          </a:p>
          <a:p>
            <a:r>
              <a:rPr lang="en-US" sz="1600" b="1">
                <a:cs typeface="Times New Roman" pitchFamily="18" charset="0"/>
              </a:rPr>
              <a:t>Bloomsmith, M.A., S.P. Lambeth, A.M. Stone, and G.E. Laule 1997</a:t>
            </a:r>
            <a:r>
              <a:rPr lang="en-US" sz="1600">
                <a:cs typeface="Times New Roman" pitchFamily="18" charset="0"/>
              </a:rPr>
              <a:t>. </a:t>
            </a:r>
            <a:r>
              <a:rPr lang="en-US" sz="1600" i="1">
                <a:cs typeface="Times New Roman" pitchFamily="18" charset="0"/>
              </a:rPr>
              <a:t>Comparing two</a:t>
            </a:r>
            <a:r>
              <a:rPr lang="en-US" sz="1600">
                <a:cs typeface="Times New Roman" pitchFamily="18" charset="0"/>
              </a:rPr>
              <a:t> </a:t>
            </a:r>
            <a:r>
              <a:rPr lang="en-US" sz="1600" i="1">
                <a:cs typeface="Times New Roman" pitchFamily="18" charset="0"/>
              </a:rPr>
              <a:t>types of human interaction as enrichment for chimpanzees</a:t>
            </a:r>
            <a:r>
              <a:rPr lang="en-US" sz="1600">
                <a:cs typeface="Times New Roman" pitchFamily="18" charset="0"/>
              </a:rPr>
              <a:t>. American Journal of Primatology 42(2): 96</a:t>
            </a:r>
          </a:p>
          <a:p>
            <a:r>
              <a:rPr lang="en-US" sz="1600" b="1">
                <a:cs typeface="Times New Roman" pitchFamily="18" charset="0"/>
              </a:rPr>
              <a:t>Boinski, S., S.P. Swing, T.S. Gross, J.K. Davis 1999</a:t>
            </a:r>
            <a:r>
              <a:rPr lang="en-US" sz="1600">
                <a:cs typeface="Times New Roman" pitchFamily="18" charset="0"/>
              </a:rPr>
              <a:t>. </a:t>
            </a:r>
            <a:r>
              <a:rPr lang="en-US" sz="1600" i="1">
                <a:cs typeface="Times New Roman" pitchFamily="18" charset="0"/>
              </a:rPr>
              <a:t>Environmental enrichment of</a:t>
            </a:r>
            <a:r>
              <a:rPr lang="en-US" sz="1600">
                <a:cs typeface="Times New Roman" pitchFamily="18" charset="0"/>
              </a:rPr>
              <a:t> </a:t>
            </a:r>
            <a:r>
              <a:rPr lang="en-US" sz="1600" i="1">
                <a:cs typeface="Times New Roman" pitchFamily="18" charset="0"/>
              </a:rPr>
              <a:t>brown capuchins (Cebus apella): behavioral and plasma and fecal cortisol measures of</a:t>
            </a:r>
            <a:r>
              <a:rPr lang="en-US" sz="1600">
                <a:cs typeface="Times New Roman" pitchFamily="18" charset="0"/>
              </a:rPr>
              <a:t> </a:t>
            </a:r>
            <a:r>
              <a:rPr lang="en-US" sz="1600" i="1">
                <a:cs typeface="Times New Roman" pitchFamily="18" charset="0"/>
              </a:rPr>
              <a:t>effectiveness.</a:t>
            </a:r>
            <a:r>
              <a:rPr lang="en-US" sz="1600">
                <a:cs typeface="Times New Roman" pitchFamily="18" charset="0"/>
              </a:rPr>
              <a:t> American Journal of Primatology 48(1): 49-68_</a:t>
            </a:r>
          </a:p>
          <a:p>
            <a:r>
              <a:rPr lang="en-US" sz="1600" b="1">
                <a:cs typeface="Times New Roman" pitchFamily="18" charset="0"/>
              </a:rPr>
              <a:t>Brent, L. and A.M. Stone 1996.</a:t>
            </a:r>
            <a:r>
              <a:rPr lang="en-US" sz="1600">
                <a:cs typeface="Times New Roman" pitchFamily="18" charset="0"/>
              </a:rPr>
              <a:t> </a:t>
            </a:r>
            <a:r>
              <a:rPr lang="en-US" sz="1600" i="1">
                <a:cs typeface="Times New Roman" pitchFamily="18" charset="0"/>
              </a:rPr>
              <a:t>Long trem use of televisions, balls, and mirrors in</a:t>
            </a:r>
            <a:r>
              <a:rPr lang="en-US" sz="1600">
                <a:cs typeface="Times New Roman" pitchFamily="18" charset="0"/>
              </a:rPr>
              <a:t> </a:t>
            </a:r>
            <a:r>
              <a:rPr lang="en-US" sz="1600" i="1">
                <a:cs typeface="Times New Roman" pitchFamily="18" charset="0"/>
              </a:rPr>
              <a:t>enrichment for paired baboons</a:t>
            </a:r>
            <a:r>
              <a:rPr lang="en-US" sz="1600">
                <a:cs typeface="Times New Roman" pitchFamily="18" charset="0"/>
              </a:rPr>
              <a:t>. American Journal of Primatology 39(2): 139-145</a:t>
            </a:r>
          </a:p>
          <a:p>
            <a:r>
              <a:rPr lang="en-US" sz="1600" b="1">
                <a:cs typeface="Times New Roman" pitchFamily="18" charset="0"/>
              </a:rPr>
              <a:t>Burt, D.A. and M.Plant 1990</a:t>
            </a:r>
            <a:r>
              <a:rPr lang="en-US" sz="1600">
                <a:cs typeface="Times New Roman" pitchFamily="18" charset="0"/>
              </a:rPr>
              <a:t>. </a:t>
            </a:r>
            <a:r>
              <a:rPr lang="en-US" sz="1600" i="1">
                <a:cs typeface="Times New Roman" pitchFamily="18" charset="0"/>
              </a:rPr>
              <a:t>Observations on a caging system for housing stump-tailed macaques</a:t>
            </a:r>
            <a:r>
              <a:rPr lang="en-US" sz="1600">
                <a:cs typeface="Times New Roman" pitchFamily="18" charset="0"/>
              </a:rPr>
              <a:t>. Animal Technology 41(3): 175-179</a:t>
            </a:r>
          </a:p>
          <a:p>
            <a:r>
              <a:rPr lang="en-US" sz="1600" b="1">
                <a:cs typeface="Times New Roman" pitchFamily="18" charset="0"/>
              </a:rPr>
              <a:t>Byrne, G.D. and S.J. Suomi 1995</a:t>
            </a:r>
            <a:r>
              <a:rPr lang="en-US" sz="1600">
                <a:cs typeface="Times New Roman" pitchFamily="18" charset="0"/>
              </a:rPr>
              <a:t>. </a:t>
            </a:r>
            <a:r>
              <a:rPr lang="en-US" sz="1600" i="1">
                <a:cs typeface="Times New Roman" pitchFamily="18" charset="0"/>
              </a:rPr>
              <a:t>Development of activity patterns, social interactions</a:t>
            </a:r>
            <a:r>
              <a:rPr lang="en-US" sz="1600">
                <a:cs typeface="Times New Roman" pitchFamily="18" charset="0"/>
              </a:rPr>
              <a:t>, </a:t>
            </a:r>
            <a:r>
              <a:rPr lang="en-US" sz="1600" i="1">
                <a:cs typeface="Times New Roman" pitchFamily="18" charset="0"/>
              </a:rPr>
              <a:t>and exploratory behavior in infant tufted capuchins, (Cebus paella).</a:t>
            </a:r>
            <a:r>
              <a:rPr lang="en-US" sz="1600">
                <a:cs typeface="Times New Roman" pitchFamily="18" charset="0"/>
              </a:rPr>
              <a:t> American Journal of Primatology 35: 255-270</a:t>
            </a:r>
          </a:p>
          <a:p>
            <a:r>
              <a:rPr lang="en-US" sz="1600" b="1">
                <a:cs typeface="Times New Roman" pitchFamily="18" charset="0"/>
              </a:rPr>
              <a:t>Chance, M.R.A., B.Byrne, and E. Jones 1983</a:t>
            </a:r>
            <a:r>
              <a:rPr lang="en-US" sz="1600">
                <a:cs typeface="Times New Roman" pitchFamily="18" charset="0"/>
              </a:rPr>
              <a:t>. </a:t>
            </a:r>
            <a:r>
              <a:rPr lang="en-US" sz="1600" i="1">
                <a:cs typeface="Times New Roman" pitchFamily="18" charset="0"/>
              </a:rPr>
              <a:t>A tandem cage for handling group-living</a:t>
            </a:r>
            <a:r>
              <a:rPr lang="en-US" sz="1600">
                <a:cs typeface="Times New Roman" pitchFamily="18" charset="0"/>
              </a:rPr>
              <a:t> </a:t>
            </a:r>
            <a:r>
              <a:rPr lang="en-US" sz="1600" i="1">
                <a:cs typeface="Times New Roman" pitchFamily="18" charset="0"/>
              </a:rPr>
              <a:t>monkeys.</a:t>
            </a:r>
            <a:r>
              <a:rPr lang="en-US" sz="1600">
                <a:cs typeface="Times New Roman" pitchFamily="18" charset="0"/>
              </a:rPr>
              <a:t> Laboratory Animals 17: 129-132</a:t>
            </a:r>
          </a:p>
          <a:p>
            <a:r>
              <a:rPr lang="en-US" sz="1600" b="1">
                <a:cs typeface="Times New Roman" pitchFamily="18" charset="0"/>
              </a:rPr>
              <a:t>Chapman, C. and Chapman, L.J. 1990</a:t>
            </a:r>
            <a:r>
              <a:rPr lang="en-US" sz="1600">
                <a:cs typeface="Times New Roman" pitchFamily="18" charset="0"/>
              </a:rPr>
              <a:t>. </a:t>
            </a:r>
            <a:r>
              <a:rPr lang="en-US" sz="1600" i="1">
                <a:cs typeface="Times New Roman" pitchFamily="18" charset="0"/>
              </a:rPr>
              <a:t>Dietary variability in primate populations.</a:t>
            </a:r>
            <a:r>
              <a:rPr lang="en-US" sz="1600">
                <a:cs typeface="Times New Roman" pitchFamily="18" charset="0"/>
              </a:rPr>
              <a:t> Primates 31(1): 121-128</a:t>
            </a:r>
          </a:p>
          <a:p>
            <a:r>
              <a:rPr lang="en-US" sz="1600" b="1">
                <a:cs typeface="Times New Roman" pitchFamily="18" charset="0"/>
              </a:rPr>
              <a:t>Coe, J. 1989</a:t>
            </a:r>
            <a:r>
              <a:rPr lang="en-US" sz="1600">
                <a:cs typeface="Times New Roman" pitchFamily="18" charset="0"/>
              </a:rPr>
              <a:t>. Naturalizing habitats for captive primates. Zoo Biology Supplement 1: 117-125</a:t>
            </a:r>
          </a:p>
          <a:p>
            <a:pPr>
              <a:buFont typeface="Wingdings" pitchFamily="2" charset="2"/>
              <a:buNone/>
            </a:pPr>
            <a:endParaRPr lang="en-US"/>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Rot="1" noChangeArrowheads="1"/>
          </p:cNvSpPr>
          <p:nvPr>
            <p:ph type="title"/>
          </p:nvPr>
        </p:nvSpPr>
        <p:spPr/>
        <p:txBody>
          <a:bodyPr/>
          <a:lstStyle/>
          <a:p>
            <a:r>
              <a:rPr lang="en-US" sz="2800"/>
              <a:t>Table of contents-books and articles</a:t>
            </a:r>
          </a:p>
        </p:txBody>
      </p:sp>
      <p:sp>
        <p:nvSpPr>
          <p:cNvPr id="314371" name="Rectangle 3"/>
          <p:cNvSpPr>
            <a:spLocks noGrp="1" noChangeArrowheads="1"/>
          </p:cNvSpPr>
          <p:nvPr>
            <p:ph idx="1"/>
          </p:nvPr>
        </p:nvSpPr>
        <p:spPr/>
        <p:txBody>
          <a:bodyPr/>
          <a:lstStyle/>
          <a:p>
            <a:r>
              <a:rPr lang="en-US" sz="1600" b="1">
                <a:cs typeface="Times New Roman" pitchFamily="18" charset="0"/>
              </a:rPr>
              <a:t>Cooper, D.L. and H. Markowitz 1979</a:t>
            </a:r>
            <a:r>
              <a:rPr lang="en-US" sz="1600">
                <a:cs typeface="Times New Roman" pitchFamily="18" charset="0"/>
              </a:rPr>
              <a:t>. </a:t>
            </a:r>
            <a:r>
              <a:rPr lang="en-US" sz="1600" i="1">
                <a:cs typeface="Times New Roman" pitchFamily="18" charset="0"/>
              </a:rPr>
              <a:t>Handlers effects on contact comfort behaviors of</a:t>
            </a:r>
            <a:r>
              <a:rPr lang="en-US" sz="1600">
                <a:cs typeface="Times New Roman" pitchFamily="18" charset="0"/>
              </a:rPr>
              <a:t> </a:t>
            </a:r>
            <a:r>
              <a:rPr lang="en-US" sz="1600" i="1">
                <a:cs typeface="Times New Roman" pitchFamily="18" charset="0"/>
              </a:rPr>
              <a:t>two trios of juvenile chimpanzees in the zoo</a:t>
            </a:r>
            <a:r>
              <a:rPr lang="en-US" sz="1600">
                <a:cs typeface="Times New Roman" pitchFamily="18" charset="0"/>
              </a:rPr>
              <a:t>. Psychological reports 44: 1015-1018</a:t>
            </a:r>
          </a:p>
          <a:p>
            <a:r>
              <a:rPr lang="en-US" sz="1600" b="1">
                <a:cs typeface="Times New Roman" pitchFamily="18" charset="0"/>
              </a:rPr>
              <a:t>Crockett, C.M., R.U. Bellanca, C.L. Bowers and D.M. Bowden 1997</a:t>
            </a:r>
            <a:r>
              <a:rPr lang="en-US" sz="1600">
                <a:cs typeface="Times New Roman" pitchFamily="18" charset="0"/>
              </a:rPr>
              <a:t>. </a:t>
            </a:r>
            <a:r>
              <a:rPr lang="en-US" sz="1600" i="1">
                <a:cs typeface="Times New Roman" pitchFamily="18" charset="0"/>
              </a:rPr>
              <a:t>Grooming-contact bars provide social contact for individually-caged laboratory macaques.</a:t>
            </a:r>
            <a:r>
              <a:rPr lang="en-US" sz="1600">
                <a:cs typeface="Times New Roman" pitchFamily="18" charset="0"/>
              </a:rPr>
              <a:t> Contemporary Topics in Laboratory Animal Science 36(6): 53-60</a:t>
            </a:r>
          </a:p>
          <a:p>
            <a:r>
              <a:rPr lang="en-US" sz="1600" b="1">
                <a:cs typeface="Times New Roman" pitchFamily="18" charset="0"/>
              </a:rPr>
              <a:t>Demlong, Michael; Deroo, Mary 1993</a:t>
            </a:r>
            <a:r>
              <a:rPr lang="en-US" sz="1600" i="1">
                <a:cs typeface="Times New Roman" pitchFamily="18" charset="0"/>
              </a:rPr>
              <a:t> Behavioral Architecture: Designing Animal Exhibits for animals </a:t>
            </a:r>
            <a:r>
              <a:rPr lang="en-US" sz="1600">
                <a:cs typeface="Times New Roman" pitchFamily="18" charset="0"/>
              </a:rPr>
              <a:t>Animal Keeper’s Forum, Vol. 20, No.12</a:t>
            </a:r>
          </a:p>
          <a:p>
            <a:r>
              <a:rPr lang="en-US" sz="1600" b="1">
                <a:cs typeface="Times New Roman" pitchFamily="18" charset="0"/>
              </a:rPr>
              <a:t>Dewey y, Allie 1995</a:t>
            </a:r>
            <a:r>
              <a:rPr lang="en-US" sz="1600" i="1">
                <a:cs typeface="Times New Roman" pitchFamily="18" charset="0"/>
              </a:rPr>
              <a:t> The Development of an Enrichment Master plan. </a:t>
            </a:r>
            <a:r>
              <a:rPr lang="en-US" sz="1600">
                <a:cs typeface="Times New Roman" pitchFamily="18" charset="0"/>
              </a:rPr>
              <a:t>Animal Keeper’s</a:t>
            </a:r>
            <a:r>
              <a:rPr lang="en-US" sz="1600" i="1">
                <a:cs typeface="Times New Roman" pitchFamily="18" charset="0"/>
              </a:rPr>
              <a:t> </a:t>
            </a:r>
            <a:r>
              <a:rPr lang="en-US" sz="1600">
                <a:cs typeface="Times New Roman" pitchFamily="18" charset="0"/>
              </a:rPr>
              <a:t>Forum, Vol. 22, No. 1</a:t>
            </a:r>
          </a:p>
          <a:p>
            <a:r>
              <a:rPr lang="en-US" sz="1600" b="1">
                <a:cs typeface="Times New Roman" pitchFamily="18" charset="0"/>
              </a:rPr>
              <a:t>Du Bois, Thaya 1992</a:t>
            </a:r>
            <a:r>
              <a:rPr lang="en-US" sz="1600" i="1">
                <a:cs typeface="Times New Roman" pitchFamily="18" charset="0"/>
              </a:rPr>
              <a:t> The Los Angeles Zoo environmental enrichment program: we get a lot of help from our friends</a:t>
            </a:r>
            <a:r>
              <a:rPr lang="en-US" sz="1600">
                <a:cs typeface="Times New Roman" pitchFamily="18" charset="0"/>
              </a:rPr>
              <a:t>. AAZPA/CAZPA Annual Conference Proceedings</a:t>
            </a:r>
          </a:p>
          <a:p>
            <a:r>
              <a:rPr lang="en-US" sz="1600" b="1">
                <a:cs typeface="Times New Roman" pitchFamily="18" charset="0"/>
              </a:rPr>
              <a:t>Dunbar, D. 1989</a:t>
            </a:r>
            <a:r>
              <a:rPr lang="en-US" sz="1600">
                <a:cs typeface="Times New Roman" pitchFamily="18" charset="0"/>
              </a:rPr>
              <a:t>. </a:t>
            </a:r>
            <a:r>
              <a:rPr lang="en-US" sz="1600" i="1">
                <a:cs typeface="Times New Roman" pitchFamily="18" charset="0"/>
              </a:rPr>
              <a:t>Locomotor behavior of rhesus macaques on Cayo Santiago</a:t>
            </a:r>
            <a:r>
              <a:rPr lang="en-US" sz="1600">
                <a:cs typeface="Times New Roman" pitchFamily="18" charset="0"/>
              </a:rPr>
              <a:t>. Puerto Rican Health Science Journal 8(1): 79-85</a:t>
            </a:r>
          </a:p>
          <a:p>
            <a:r>
              <a:rPr lang="en-US" sz="1600" b="1">
                <a:cs typeface="Times New Roman" pitchFamily="18" charset="0"/>
              </a:rPr>
              <a:t>Fritz, J, S.M. Howell and M.L. Schwandt 1997</a:t>
            </a:r>
            <a:r>
              <a:rPr lang="en-US" sz="1600" i="1">
                <a:cs typeface="Times New Roman" pitchFamily="18" charset="0"/>
              </a:rPr>
              <a:t>. Colored light as environmental</a:t>
            </a:r>
            <a:r>
              <a:rPr lang="en-US" sz="1600">
                <a:cs typeface="Times New Roman" pitchFamily="18" charset="0"/>
              </a:rPr>
              <a:t> </a:t>
            </a:r>
            <a:r>
              <a:rPr lang="en-US" sz="1600" i="1">
                <a:cs typeface="Times New Roman" pitchFamily="18" charset="0"/>
              </a:rPr>
              <a:t>enrichment for captive chimpanzees (Pan troglodytes</a:t>
            </a:r>
            <a:r>
              <a:rPr lang="en-US" sz="1600">
                <a:cs typeface="Times New Roman" pitchFamily="18" charset="0"/>
              </a:rPr>
              <a:t>). Laboratory Primate Newsletter 36:(2): 1-4</a:t>
            </a:r>
          </a:p>
          <a:p>
            <a:r>
              <a:rPr lang="en-US" sz="1600" b="1">
                <a:cs typeface="Times New Roman" pitchFamily="18" charset="0"/>
              </a:rPr>
              <a:t>Goosen, C., W. Van der Gulden, H. Rozemond, H. Balner, A. Bertens, R. Boot, J. Brinkert, H. Dienske, G. Janssen, A. Lammers, and P. Timmermans 1984.</a:t>
            </a:r>
            <a:r>
              <a:rPr lang="en-US" sz="1600">
                <a:cs typeface="Times New Roman" pitchFamily="18" charset="0"/>
              </a:rPr>
              <a:t> </a:t>
            </a:r>
            <a:r>
              <a:rPr lang="en-US" sz="1600" i="1">
                <a:cs typeface="Times New Roman" pitchFamily="18" charset="0"/>
              </a:rPr>
              <a:t>Recommendations for the housing of macaque monkeys</a:t>
            </a:r>
            <a:r>
              <a:rPr lang="en-US" sz="1600">
                <a:cs typeface="Times New Roman" pitchFamily="18" charset="0"/>
              </a:rPr>
              <a:t>. Laboratory animals 18: 99-102</a:t>
            </a:r>
          </a:p>
          <a:p>
            <a:pPr>
              <a:buFont typeface="Wingdings" pitchFamily="2" charset="2"/>
              <a:buNone/>
            </a:pPr>
            <a:endParaRPr lang="en-US" sz="1600">
              <a:cs typeface="Times New Roman" pitchFamily="18" charset="0"/>
            </a:endParaRPr>
          </a:p>
          <a:p>
            <a:endParaRPr 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Rot="1" noChangeArrowheads="1"/>
          </p:cNvSpPr>
          <p:nvPr>
            <p:ph type="title"/>
          </p:nvPr>
        </p:nvSpPr>
        <p:spPr/>
        <p:txBody>
          <a:bodyPr/>
          <a:lstStyle/>
          <a:p>
            <a:r>
              <a:rPr lang="en-US" sz="2800"/>
              <a:t>Table of contents-books and articles</a:t>
            </a:r>
          </a:p>
        </p:txBody>
      </p:sp>
      <p:sp>
        <p:nvSpPr>
          <p:cNvPr id="316419" name="Rectangle 3"/>
          <p:cNvSpPr>
            <a:spLocks noGrp="1" noChangeArrowheads="1"/>
          </p:cNvSpPr>
          <p:nvPr>
            <p:ph idx="1"/>
          </p:nvPr>
        </p:nvSpPr>
        <p:spPr/>
        <p:txBody>
          <a:bodyPr/>
          <a:lstStyle/>
          <a:p>
            <a:r>
              <a:rPr lang="en-US" sz="1600" b="1">
                <a:cs typeface="Times New Roman" pitchFamily="18" charset="0"/>
              </a:rPr>
              <a:t>Humphrey, N. K. 1972</a:t>
            </a:r>
            <a:r>
              <a:rPr lang="en-US" sz="1600">
                <a:cs typeface="Times New Roman" pitchFamily="18" charset="0"/>
              </a:rPr>
              <a:t>. </a:t>
            </a:r>
            <a:r>
              <a:rPr lang="en-US" sz="1600" i="1">
                <a:cs typeface="Times New Roman" pitchFamily="18" charset="0"/>
              </a:rPr>
              <a:t>Interest and pleasure: two determinants of a monkey’s visual preferences.</a:t>
            </a:r>
            <a:r>
              <a:rPr lang="en-US" sz="1600">
                <a:cs typeface="Times New Roman" pitchFamily="18" charset="0"/>
              </a:rPr>
              <a:t> Perception 1: 395-416</a:t>
            </a:r>
          </a:p>
          <a:p>
            <a:r>
              <a:rPr lang="en-US" sz="1600" b="1">
                <a:cs typeface="Times New Roman" pitchFamily="18" charset="0"/>
              </a:rPr>
              <a:t>Lutz, C. K., and R. A. Farrow 1996</a:t>
            </a:r>
            <a:r>
              <a:rPr lang="en-US" sz="1600">
                <a:cs typeface="Times New Roman" pitchFamily="18" charset="0"/>
              </a:rPr>
              <a:t>. </a:t>
            </a:r>
            <a:r>
              <a:rPr lang="en-US" sz="1600" i="1">
                <a:cs typeface="Times New Roman" pitchFamily="18" charset="0"/>
              </a:rPr>
              <a:t>Foraging device for singly housed long tailed macaques does not reduce streotypies. </a:t>
            </a:r>
            <a:r>
              <a:rPr lang="en-US" sz="1600">
                <a:cs typeface="Times New Roman" pitchFamily="18" charset="0"/>
              </a:rPr>
              <a:t>Contemporary Topics in Laboratory Animal Science 35(3): 75-78</a:t>
            </a:r>
          </a:p>
          <a:p>
            <a:r>
              <a:rPr lang="en-US" sz="1600" b="1">
                <a:cs typeface="Times New Roman" pitchFamily="18" charset="0"/>
              </a:rPr>
              <a:t>Mason, W.A. 1991</a:t>
            </a:r>
            <a:r>
              <a:rPr lang="en-US" sz="1600">
                <a:cs typeface="Times New Roman" pitchFamily="18" charset="0"/>
              </a:rPr>
              <a:t>. </a:t>
            </a:r>
            <a:r>
              <a:rPr lang="en-US" sz="1600" i="1">
                <a:cs typeface="Times New Roman" pitchFamily="18" charset="0"/>
              </a:rPr>
              <a:t>Effects of social interaction on well-being: developmental aspects</a:t>
            </a:r>
            <a:r>
              <a:rPr lang="en-US" sz="1600">
                <a:cs typeface="Times New Roman" pitchFamily="18" charset="0"/>
              </a:rPr>
              <a:t>. Laboratory Animal science 41:323-328</a:t>
            </a:r>
          </a:p>
          <a:p>
            <a:r>
              <a:rPr lang="en-US" sz="1600" b="1">
                <a:cs typeface="Times New Roman" pitchFamily="18" charset="0"/>
              </a:rPr>
              <a:t>McKenzie, S.M., A.S. Chamove, and A.T. C. Feistner 1986</a:t>
            </a:r>
            <a:r>
              <a:rPr lang="en-US" sz="1600">
                <a:cs typeface="Times New Roman" pitchFamily="18" charset="0"/>
              </a:rPr>
              <a:t>. </a:t>
            </a:r>
            <a:r>
              <a:rPr lang="en-US" sz="1600" i="1">
                <a:cs typeface="Times New Roman" pitchFamily="18" charset="0"/>
              </a:rPr>
              <a:t>Floor-coverings and hanging screens alter arboreal monkey behavior.</a:t>
            </a:r>
            <a:r>
              <a:rPr lang="en-US" sz="1600">
                <a:cs typeface="Times New Roman" pitchFamily="18" charset="0"/>
              </a:rPr>
              <a:t> Zoo Biology 5(4): 339-348</a:t>
            </a:r>
          </a:p>
          <a:p>
            <a:r>
              <a:rPr lang="en-US" sz="1600" b="1">
                <a:cs typeface="Times New Roman" pitchFamily="18" charset="0"/>
              </a:rPr>
              <a:t>Novak, M. A., J. H. Kinsey, M.J. Jorgensen, and T.J. Hanzen 1998</a:t>
            </a:r>
            <a:r>
              <a:rPr lang="en-US" sz="1600">
                <a:cs typeface="Times New Roman" pitchFamily="18" charset="0"/>
              </a:rPr>
              <a:t>. </a:t>
            </a:r>
            <a:r>
              <a:rPr lang="en-US" sz="1600" i="1">
                <a:cs typeface="Times New Roman" pitchFamily="18" charset="0"/>
              </a:rPr>
              <a:t>Effects of puzzle feeders on pathological behavior in individually housed rhesus monkeys</a:t>
            </a:r>
            <a:r>
              <a:rPr lang="en-US" sz="1600">
                <a:cs typeface="Times New Roman" pitchFamily="18" charset="0"/>
              </a:rPr>
              <a:t>. American Journal of Primatology 46: 213-227</a:t>
            </a:r>
          </a:p>
          <a:p>
            <a:r>
              <a:rPr lang="en-US" sz="1600" b="1">
                <a:cs typeface="Times New Roman" pitchFamily="18" charset="0"/>
              </a:rPr>
              <a:t>Pazol K. A. and M.A. Bloomsmith 1993.</a:t>
            </a:r>
            <a:r>
              <a:rPr lang="en-US" sz="1600">
                <a:cs typeface="Times New Roman" pitchFamily="18" charset="0"/>
              </a:rPr>
              <a:t> </a:t>
            </a:r>
            <a:r>
              <a:rPr lang="en-US" sz="1600" i="1">
                <a:cs typeface="Times New Roman" pitchFamily="18" charset="0"/>
              </a:rPr>
              <a:t>The development of stereotyped body rocking</a:t>
            </a:r>
            <a:r>
              <a:rPr lang="en-US" sz="1600">
                <a:cs typeface="Times New Roman" pitchFamily="18" charset="0"/>
              </a:rPr>
              <a:t> </a:t>
            </a:r>
            <a:r>
              <a:rPr lang="en-US" sz="1600" i="1">
                <a:cs typeface="Times New Roman" pitchFamily="18" charset="0"/>
              </a:rPr>
              <a:t>in chimpanzees reared in a variety of nursery settings</a:t>
            </a:r>
            <a:r>
              <a:rPr lang="en-US" sz="1600">
                <a:cs typeface="Times New Roman" pitchFamily="18" charset="0"/>
              </a:rPr>
              <a:t>. Animal Welfare 2(2): 113-129</a:t>
            </a:r>
          </a:p>
          <a:p>
            <a:r>
              <a:rPr lang="en-US" sz="1600" b="1">
                <a:cs typeface="Times New Roman" pitchFamily="18" charset="0"/>
              </a:rPr>
              <a:t>Poole, T. 1992</a:t>
            </a:r>
            <a:r>
              <a:rPr lang="en-US" sz="1600">
                <a:cs typeface="Times New Roman" pitchFamily="18" charset="0"/>
              </a:rPr>
              <a:t>. </a:t>
            </a:r>
            <a:r>
              <a:rPr lang="en-US" sz="1600" i="1">
                <a:cs typeface="Times New Roman" pitchFamily="18" charset="0"/>
              </a:rPr>
              <a:t>Nature and evolution of behavioral needs in mammals</a:t>
            </a:r>
            <a:r>
              <a:rPr lang="en-US" sz="1600">
                <a:cs typeface="Times New Roman" pitchFamily="18" charset="0"/>
              </a:rPr>
              <a:t>. Animal Welfare 1(3): 203- 220</a:t>
            </a:r>
          </a:p>
          <a:p>
            <a:r>
              <a:rPr lang="en-US" sz="1600" b="1">
                <a:cs typeface="Times New Roman" pitchFamily="18" charset="0"/>
              </a:rPr>
              <a:t>Sambrook, T.D. and H.M. Buchanan-Smith 1997</a:t>
            </a:r>
            <a:r>
              <a:rPr lang="en-US" sz="1600">
                <a:cs typeface="Times New Roman" pitchFamily="18" charset="0"/>
              </a:rPr>
              <a:t>. </a:t>
            </a:r>
            <a:r>
              <a:rPr lang="en-US" sz="1600" i="1">
                <a:cs typeface="Times New Roman" pitchFamily="18" charset="0"/>
              </a:rPr>
              <a:t>Control and complexity in novel</a:t>
            </a:r>
            <a:r>
              <a:rPr lang="en-US" sz="1600">
                <a:cs typeface="Times New Roman" pitchFamily="18" charset="0"/>
              </a:rPr>
              <a:t> </a:t>
            </a:r>
            <a:r>
              <a:rPr lang="en-US" sz="1600" i="1">
                <a:cs typeface="Times New Roman" pitchFamily="18" charset="0"/>
              </a:rPr>
              <a:t>object enrichment</a:t>
            </a:r>
            <a:r>
              <a:rPr lang="en-US" sz="1600">
                <a:cs typeface="Times New Roman" pitchFamily="18" charset="0"/>
              </a:rPr>
              <a:t>. Animal Welfare 6(3):207-216</a:t>
            </a:r>
          </a:p>
          <a:p>
            <a:r>
              <a:rPr lang="en-US" sz="1600" b="1">
                <a:cs typeface="Times New Roman" pitchFamily="18" charset="0"/>
              </a:rPr>
              <a:t>Scharpiro, S.J., M.A. Bloomsmith, S. A. Suarez, and L.A. Porter 1996</a:t>
            </a:r>
            <a:r>
              <a:rPr lang="en-US" sz="1600">
                <a:cs typeface="Times New Roman" pitchFamily="18" charset="0"/>
              </a:rPr>
              <a:t>. </a:t>
            </a:r>
            <a:r>
              <a:rPr lang="en-US" sz="1600" i="1">
                <a:cs typeface="Times New Roman" pitchFamily="18" charset="0"/>
              </a:rPr>
              <a:t>Effects of</a:t>
            </a:r>
            <a:r>
              <a:rPr lang="en-US" sz="1600">
                <a:cs typeface="Times New Roman" pitchFamily="18" charset="0"/>
              </a:rPr>
              <a:t> </a:t>
            </a:r>
            <a:r>
              <a:rPr lang="en-US" sz="1600" i="1">
                <a:cs typeface="Times New Roman" pitchFamily="18" charset="0"/>
              </a:rPr>
              <a:t>social and inanimate enrichement on the behavior of yearling rhesus monkeys</a:t>
            </a:r>
            <a:r>
              <a:rPr lang="en-US" sz="1600">
                <a:cs typeface="Times New Roman" pitchFamily="18" charset="0"/>
              </a:rPr>
              <a:t>. American Journal of Primatology 40(3): 247-260</a:t>
            </a:r>
          </a:p>
          <a:p>
            <a:endParaRPr 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Rot="1" noChangeArrowheads="1"/>
          </p:cNvSpPr>
          <p:nvPr>
            <p:ph type="title"/>
          </p:nvPr>
        </p:nvSpPr>
        <p:spPr/>
        <p:txBody>
          <a:bodyPr/>
          <a:lstStyle/>
          <a:p>
            <a:r>
              <a:rPr lang="en-US" sz="2800"/>
              <a:t>Table of contents-books and articles</a:t>
            </a:r>
          </a:p>
        </p:txBody>
      </p:sp>
      <p:sp>
        <p:nvSpPr>
          <p:cNvPr id="317443" name="Rectangle 3"/>
          <p:cNvSpPr>
            <a:spLocks noGrp="1" noChangeArrowheads="1"/>
          </p:cNvSpPr>
          <p:nvPr>
            <p:ph idx="1"/>
          </p:nvPr>
        </p:nvSpPr>
        <p:spPr/>
        <p:txBody>
          <a:bodyPr/>
          <a:lstStyle/>
          <a:p>
            <a:r>
              <a:rPr lang="en-US" sz="1600" b="1">
                <a:cs typeface="Times New Roman" pitchFamily="18" charset="0"/>
              </a:rPr>
              <a:t>Seidensticker, John; Forthman, Debra 1994</a:t>
            </a:r>
            <a:r>
              <a:rPr lang="en-US" sz="1600" i="1">
                <a:cs typeface="Times New Roman" pitchFamily="18" charset="0"/>
              </a:rPr>
              <a:t> Planning for the species: Incorporating  behavioral and ecological data</a:t>
            </a:r>
            <a:r>
              <a:rPr lang="en-US" sz="1600">
                <a:cs typeface="Times New Roman" pitchFamily="18" charset="0"/>
              </a:rPr>
              <a:t>. AZA Annual Conference Proceedings</a:t>
            </a:r>
          </a:p>
          <a:p>
            <a:r>
              <a:rPr lang="en-US" sz="1600" b="1">
                <a:cs typeface="Times New Roman" pitchFamily="18" charset="0"/>
              </a:rPr>
              <a:t>Sharpiro, S.J., M.A. Bloomsmith, L.M. Porter, and S.A. Suarez 1996</a:t>
            </a:r>
            <a:r>
              <a:rPr lang="en-US" sz="1600">
                <a:cs typeface="Times New Roman" pitchFamily="18" charset="0"/>
              </a:rPr>
              <a:t>. </a:t>
            </a:r>
            <a:r>
              <a:rPr lang="en-US" sz="1600" i="1">
                <a:cs typeface="Times New Roman" pitchFamily="18" charset="0"/>
              </a:rPr>
              <a:t>Enrichment effects on rhesus monkeys successfully housed singly, in pairs, and in groups.</a:t>
            </a:r>
            <a:r>
              <a:rPr lang="en-US" sz="1600">
                <a:cs typeface="Times New Roman" pitchFamily="18" charset="0"/>
              </a:rPr>
              <a:t> Applied animal behavior Science 48(3-4): 159-172</a:t>
            </a:r>
          </a:p>
          <a:p>
            <a:r>
              <a:rPr lang="en-US" sz="1600" b="1">
                <a:cs typeface="Times New Roman" pitchFamily="18" charset="0"/>
              </a:rPr>
              <a:t>Shepherdson, David 1991</a:t>
            </a:r>
            <a:r>
              <a:rPr lang="en-US" sz="1600" i="1">
                <a:cs typeface="Times New Roman" pitchFamily="18" charset="0"/>
              </a:rPr>
              <a:t> A wild time at the zoo: practical enrichment for zoo animals.</a:t>
            </a:r>
            <a:r>
              <a:rPr lang="en-US" sz="1600">
                <a:cs typeface="Times New Roman" pitchFamily="18" charset="0"/>
              </a:rPr>
              <a:t> AAZPA Annual Conference Proceedings</a:t>
            </a:r>
          </a:p>
          <a:p>
            <a:r>
              <a:rPr lang="en-US" sz="1600" b="1">
                <a:cs typeface="Times New Roman" pitchFamily="18" charset="0"/>
              </a:rPr>
              <a:t>Shepherdson, David 2003 </a:t>
            </a:r>
            <a:r>
              <a:rPr lang="en-US" sz="1600" i="1">
                <a:cs typeface="Times New Roman" pitchFamily="18" charset="0"/>
              </a:rPr>
              <a:t>Environmental Enrichment Programs in Zoos Guiding The Next Step Forward. </a:t>
            </a:r>
            <a:r>
              <a:rPr lang="en-US" sz="1600">
                <a:cs typeface="Times New Roman" pitchFamily="18" charset="0"/>
              </a:rPr>
              <a:t>AZA behavior and Husbandry Group Report</a:t>
            </a:r>
          </a:p>
          <a:p>
            <a:r>
              <a:rPr lang="en-US" sz="1600" b="1">
                <a:cs typeface="Times New Roman" pitchFamily="18" charset="0"/>
              </a:rPr>
              <a:t>Taylor,W.J. and M.L. Laudenslager 1998</a:t>
            </a:r>
            <a:r>
              <a:rPr lang="en-US" sz="1600" i="1">
                <a:cs typeface="Times New Roman" pitchFamily="18" charset="0"/>
              </a:rPr>
              <a:t>. Low-cost environmental enrichment plan</a:t>
            </a:r>
            <a:r>
              <a:rPr lang="en-US" sz="1600">
                <a:cs typeface="Times New Roman" pitchFamily="18" charset="0"/>
              </a:rPr>
              <a:t> </a:t>
            </a:r>
            <a:r>
              <a:rPr lang="en-US" sz="1600" i="1">
                <a:cs typeface="Times New Roman" pitchFamily="18" charset="0"/>
              </a:rPr>
              <a:t>for laboratory macaques</a:t>
            </a:r>
            <a:r>
              <a:rPr lang="en-US" sz="1600">
                <a:cs typeface="Times New Roman" pitchFamily="18" charset="0"/>
              </a:rPr>
              <a:t>. Lab Animal 27(4): 28-31</a:t>
            </a:r>
          </a:p>
          <a:p>
            <a:r>
              <a:rPr lang="en-US" sz="1600" b="1">
                <a:cs typeface="Times New Roman" pitchFamily="18" charset="0"/>
              </a:rPr>
              <a:t>Tresz, H., L. Ambrose, H. Halsch, A. Heath 1997</a:t>
            </a:r>
            <a:r>
              <a:rPr lang="en-US" sz="1600">
                <a:cs typeface="Times New Roman" pitchFamily="18" charset="0"/>
              </a:rPr>
              <a:t> </a:t>
            </a:r>
            <a:r>
              <a:rPr lang="en-US" sz="1600" i="1">
                <a:cs typeface="Times New Roman" pitchFamily="18" charset="0"/>
              </a:rPr>
              <a:t>Providing enrichment at no cost</a:t>
            </a:r>
            <a:r>
              <a:rPr lang="en-US" sz="1600">
                <a:cs typeface="Times New Roman" pitchFamily="18" charset="0"/>
              </a:rPr>
              <a:t>. The Shape of Enrichment, Vol.6, No. 4</a:t>
            </a:r>
          </a:p>
          <a:p>
            <a:r>
              <a:rPr lang="en-US" sz="1600" b="1">
                <a:cs typeface="Times New Roman" pitchFamily="18" charset="0"/>
              </a:rPr>
              <a:t>Tresz, H. 2001 </a:t>
            </a:r>
            <a:r>
              <a:rPr lang="en-US" sz="1600" i="1">
                <a:cs typeface="Times New Roman" pitchFamily="18" charset="0"/>
              </a:rPr>
              <a:t>Providing enrichment at no cost, Part II.</a:t>
            </a:r>
            <a:r>
              <a:rPr lang="en-US" sz="1600">
                <a:cs typeface="Times New Roman" pitchFamily="18" charset="0"/>
              </a:rPr>
              <a:t> The Shape of Enrichment, VOl.10, No.4</a:t>
            </a:r>
          </a:p>
          <a:p>
            <a:r>
              <a:rPr lang="en-US" sz="1600" b="1">
                <a:cs typeface="Times New Roman" pitchFamily="18" charset="0"/>
              </a:rPr>
              <a:t>Tresz, H. 2002</a:t>
            </a:r>
            <a:r>
              <a:rPr lang="en-US" sz="1600" i="1">
                <a:cs typeface="Times New Roman" pitchFamily="18" charset="0"/>
              </a:rPr>
              <a:t> Behavioral Enrichment 101 </a:t>
            </a:r>
            <a:r>
              <a:rPr lang="en-US" sz="1600">
                <a:cs typeface="Times New Roman" pitchFamily="18" charset="0"/>
              </a:rPr>
              <a:t>Animal Keeper’s Forum, vol.29, No.2</a:t>
            </a:r>
          </a:p>
          <a:p>
            <a:r>
              <a:rPr lang="en-US" sz="1600" b="1">
                <a:cs typeface="Times New Roman" pitchFamily="18" charset="0"/>
              </a:rPr>
              <a:t>USDA </a:t>
            </a:r>
            <a:r>
              <a:rPr lang="en-US" sz="1600">
                <a:cs typeface="Times New Roman" pitchFamily="18" charset="0"/>
              </a:rPr>
              <a:t> </a:t>
            </a:r>
            <a:r>
              <a:rPr lang="en-US" sz="1600" i="1">
                <a:cs typeface="Times New Roman" pitchFamily="18" charset="0"/>
              </a:rPr>
              <a:t>Final Report on Environmental Enhancement to Promote the Psychological Well-being of Nonhuman Primates</a:t>
            </a:r>
            <a:r>
              <a:rPr lang="en-US" sz="1600">
                <a:cs typeface="Times New Roman" pitchFamily="18" charset="0"/>
              </a:rPr>
              <a:t> July 15, 1999</a:t>
            </a:r>
          </a:p>
          <a:p>
            <a:r>
              <a:rPr lang="en-US" sz="1600" b="1">
                <a:cs typeface="Times New Roman" pitchFamily="18" charset="0"/>
              </a:rPr>
              <a:t>USDA</a:t>
            </a:r>
            <a:r>
              <a:rPr lang="en-US" sz="1600">
                <a:cs typeface="Times New Roman" pitchFamily="18" charset="0"/>
              </a:rPr>
              <a:t> </a:t>
            </a:r>
            <a:r>
              <a:rPr lang="en-US" sz="1600" i="1">
                <a:cs typeface="Times New Roman" pitchFamily="18" charset="0"/>
              </a:rPr>
              <a:t>Environmental Enrichment for Nonhuman Primates Resource Guide</a:t>
            </a:r>
            <a:r>
              <a:rPr lang="en-US" sz="1600">
                <a:cs typeface="Times New Roman" pitchFamily="18" charset="0"/>
              </a:rPr>
              <a:t>  Jan. 1992- Feb. 1999</a:t>
            </a:r>
          </a:p>
          <a:p>
            <a:r>
              <a:rPr lang="en-US" sz="1600" b="1">
                <a:cs typeface="Times New Roman" pitchFamily="18" charset="0"/>
              </a:rPr>
              <a:t>Watson,C. 1997</a:t>
            </a:r>
            <a:r>
              <a:rPr lang="en-US" sz="1600">
                <a:cs typeface="Times New Roman" pitchFamily="18" charset="0"/>
              </a:rPr>
              <a:t>.</a:t>
            </a:r>
            <a:r>
              <a:rPr lang="en-US" sz="1600" i="1">
                <a:cs typeface="Times New Roman" pitchFamily="18" charset="0"/>
              </a:rPr>
              <a:t>Getting serious about monkey business</a:t>
            </a:r>
            <a:r>
              <a:rPr lang="en-US" sz="1600">
                <a:cs typeface="Times New Roman" pitchFamily="18" charset="0"/>
              </a:rPr>
              <a:t>. Science and Animal care 8(2): 1-3</a:t>
            </a:r>
          </a:p>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p:txBody>
          <a:bodyPr/>
          <a:lstStyle/>
          <a:p>
            <a:r>
              <a:rPr lang="en-US" u="sng"/>
              <a:t>Abnormal Aggressiveness: </a:t>
            </a:r>
          </a:p>
        </p:txBody>
      </p:sp>
      <p:sp>
        <p:nvSpPr>
          <p:cNvPr id="55299" name="Rectangle 3"/>
          <p:cNvSpPr>
            <a:spLocks noGrp="1" noChangeArrowheads="1"/>
          </p:cNvSpPr>
          <p:nvPr>
            <p:ph idx="1"/>
          </p:nvPr>
        </p:nvSpPr>
        <p:spPr>
          <a:xfrm>
            <a:off x="304800" y="1219200"/>
            <a:ext cx="8229600" cy="4754563"/>
          </a:xfrm>
        </p:spPr>
        <p:txBody>
          <a:bodyPr/>
          <a:lstStyle/>
          <a:p>
            <a:pPr>
              <a:lnSpc>
                <a:spcPct val="90000"/>
              </a:lnSpc>
              <a:buClr>
                <a:srgbClr val="0066FF"/>
              </a:buClr>
              <a:buFont typeface="Wingdings" pitchFamily="2" charset="2"/>
              <a:buNone/>
            </a:pPr>
            <a:r>
              <a:rPr lang="en-US" sz="1800"/>
              <a:t>      Explosion of aggressive behavior that can be directed to a conspecific or other another animal, including humans. Capture and restrained life of captivity may repress the impulse of self-defense. The thwarted drive than suddenly finds an outlet in an attack upon the first “adversary” at hand (Hediger, 1935). </a:t>
            </a:r>
          </a:p>
          <a:p>
            <a:pPr>
              <a:lnSpc>
                <a:spcPct val="90000"/>
              </a:lnSpc>
              <a:buClr>
                <a:srgbClr val="0066FF"/>
              </a:buClr>
              <a:buFont typeface="Wingdings" pitchFamily="2" charset="2"/>
              <a:buNone/>
            </a:pPr>
            <a:endParaRPr lang="en-US" sz="1800"/>
          </a:p>
          <a:p>
            <a:pPr>
              <a:lnSpc>
                <a:spcPct val="90000"/>
              </a:lnSpc>
              <a:buClr>
                <a:srgbClr val="0066FF"/>
              </a:buClr>
              <a:buFont typeface="Wingdings" pitchFamily="2" charset="2"/>
              <a:buNone/>
            </a:pPr>
            <a:endParaRPr lang="en-US" sz="1800">
              <a:solidFill>
                <a:schemeClr val="hlink"/>
              </a:solidFill>
            </a:endParaRPr>
          </a:p>
          <a:p>
            <a:pPr>
              <a:lnSpc>
                <a:spcPct val="90000"/>
              </a:lnSpc>
              <a:buClr>
                <a:srgbClr val="0066FF"/>
              </a:buClr>
              <a:buFont typeface="Wingdings" pitchFamily="2" charset="2"/>
              <a:buNone/>
            </a:pPr>
            <a:endParaRPr lang="en-US" sz="1800">
              <a:solidFill>
                <a:schemeClr val="hlink"/>
              </a:solidFill>
            </a:endParaRPr>
          </a:p>
          <a:p>
            <a:pPr>
              <a:lnSpc>
                <a:spcPct val="90000"/>
              </a:lnSpc>
              <a:buClr>
                <a:srgbClr val="0066FF"/>
              </a:buClr>
              <a:buFont typeface="Wingdings" pitchFamily="2" charset="2"/>
              <a:buNone/>
            </a:pPr>
            <a:endParaRPr lang="en-US" sz="1800">
              <a:solidFill>
                <a:schemeClr val="hlink"/>
              </a:solidFill>
            </a:endParaRPr>
          </a:p>
          <a:p>
            <a:pPr>
              <a:lnSpc>
                <a:spcPct val="90000"/>
              </a:lnSpc>
              <a:buClr>
                <a:srgbClr val="0066FF"/>
              </a:buClr>
              <a:buFont typeface="Wingdings" pitchFamily="2" charset="2"/>
              <a:buNone/>
            </a:pPr>
            <a:endParaRPr lang="en-US" sz="1800">
              <a:solidFill>
                <a:schemeClr val="hlink"/>
              </a:solidFill>
            </a:endParaRPr>
          </a:p>
          <a:p>
            <a:pPr>
              <a:lnSpc>
                <a:spcPct val="90000"/>
              </a:lnSpc>
              <a:buClr>
                <a:srgbClr val="0066FF"/>
              </a:buClr>
              <a:buFont typeface="Wingdings" pitchFamily="2" charset="2"/>
              <a:buNone/>
            </a:pPr>
            <a:endParaRPr lang="en-US" sz="1800">
              <a:solidFill>
                <a:schemeClr val="hlink"/>
              </a:solidFill>
            </a:endParaRPr>
          </a:p>
          <a:p>
            <a:pPr>
              <a:lnSpc>
                <a:spcPct val="90000"/>
              </a:lnSpc>
              <a:buClr>
                <a:srgbClr val="0066FF"/>
              </a:buClr>
              <a:buFont typeface="Wingdings" pitchFamily="2" charset="2"/>
              <a:buNone/>
            </a:pPr>
            <a:endParaRPr lang="en-US" sz="1800">
              <a:solidFill>
                <a:schemeClr val="hlink"/>
              </a:solidFill>
            </a:endParaRPr>
          </a:p>
          <a:p>
            <a:pPr>
              <a:lnSpc>
                <a:spcPct val="90000"/>
              </a:lnSpc>
              <a:buClr>
                <a:srgbClr val="0066FF"/>
              </a:buClr>
              <a:buFont typeface="Wingdings" pitchFamily="2" charset="2"/>
              <a:buNone/>
            </a:pPr>
            <a:endParaRPr lang="en-US" sz="1800">
              <a:solidFill>
                <a:schemeClr val="hlink"/>
              </a:solidFill>
            </a:endParaRPr>
          </a:p>
          <a:p>
            <a:pPr>
              <a:lnSpc>
                <a:spcPct val="90000"/>
              </a:lnSpc>
              <a:buClr>
                <a:srgbClr val="0066FF"/>
              </a:buClr>
              <a:buFont typeface="Wingdings" pitchFamily="2" charset="2"/>
              <a:buNone/>
            </a:pPr>
            <a:endParaRPr lang="en-US" sz="1400" u="sng">
              <a:solidFill>
                <a:schemeClr val="hlink"/>
              </a:solidFill>
            </a:endParaRPr>
          </a:p>
          <a:p>
            <a:pPr>
              <a:lnSpc>
                <a:spcPct val="90000"/>
              </a:lnSpc>
              <a:buClr>
                <a:srgbClr val="0066FF"/>
              </a:buClr>
              <a:buFont typeface="Wingdings" pitchFamily="2" charset="2"/>
              <a:buNone/>
            </a:pPr>
            <a:endParaRPr lang="en-US" sz="1400" u="sng">
              <a:solidFill>
                <a:schemeClr val="hlink"/>
              </a:solidFill>
            </a:endParaRPr>
          </a:p>
          <a:p>
            <a:pPr>
              <a:lnSpc>
                <a:spcPct val="90000"/>
              </a:lnSpc>
              <a:buClr>
                <a:srgbClr val="0066FF"/>
              </a:buClr>
              <a:buFont typeface="Wingdings" pitchFamily="2" charset="2"/>
              <a:buNone/>
            </a:pPr>
            <a:endParaRPr lang="en-US" sz="1400" u="sng">
              <a:solidFill>
                <a:schemeClr val="hlink"/>
              </a:solidFill>
            </a:endParaRPr>
          </a:p>
          <a:p>
            <a:pPr>
              <a:lnSpc>
                <a:spcPct val="90000"/>
              </a:lnSpc>
              <a:buClr>
                <a:srgbClr val="0066FF"/>
              </a:buClr>
              <a:buFont typeface="Wingdings" pitchFamily="2" charset="2"/>
              <a:buNone/>
            </a:pPr>
            <a:endParaRPr lang="en-US" sz="1400" u="sng">
              <a:solidFill>
                <a:schemeClr val="hlink"/>
              </a:solidFill>
            </a:endParaRPr>
          </a:p>
          <a:p>
            <a:pPr>
              <a:lnSpc>
                <a:spcPct val="90000"/>
              </a:lnSpc>
              <a:buClr>
                <a:srgbClr val="0066FF"/>
              </a:buClr>
              <a:buFont typeface="Wingdings" pitchFamily="2" charset="2"/>
              <a:buNone/>
            </a:pPr>
            <a:endParaRPr lang="en-US" sz="1400" u="sng">
              <a:solidFill>
                <a:schemeClr val="hlink"/>
              </a:solidFill>
            </a:endParaRPr>
          </a:p>
          <a:p>
            <a:pPr>
              <a:lnSpc>
                <a:spcPct val="90000"/>
              </a:lnSpc>
              <a:buClr>
                <a:srgbClr val="0066FF"/>
              </a:buClr>
              <a:buFont typeface="Wingdings" pitchFamily="2" charset="2"/>
              <a:buNone/>
            </a:pPr>
            <a:r>
              <a:rPr lang="en-US" sz="1400" u="sng">
                <a:solidFill>
                  <a:schemeClr val="hlink"/>
                </a:solidFill>
              </a:rPr>
              <a:t>Photo © Gamma Liaison</a:t>
            </a:r>
          </a:p>
          <a:p>
            <a:pPr>
              <a:lnSpc>
                <a:spcPct val="90000"/>
              </a:lnSpc>
              <a:buClr>
                <a:srgbClr val="0066FF"/>
              </a:buClr>
              <a:buFont typeface="Wingdings" pitchFamily="2" charset="2"/>
              <a:buNone/>
            </a:pPr>
            <a:r>
              <a:rPr lang="en-US" sz="1400" u="sng">
                <a:solidFill>
                  <a:schemeClr val="hlink"/>
                </a:solidFill>
              </a:rPr>
              <a:t>Vancouver Aquarium, Canada (1991):</a:t>
            </a:r>
            <a:r>
              <a:rPr lang="en-US" sz="1400">
                <a:solidFill>
                  <a:schemeClr val="hlink"/>
                </a:solidFill>
              </a:rPr>
              <a:t> "Hyak II" died February 16, 1991 - 12 days following a fight between the other male orca "Finna" on February 4, 1991.</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Rot="1" noChangeArrowheads="1"/>
          </p:cNvSpPr>
          <p:nvPr>
            <p:ph type="title"/>
          </p:nvPr>
        </p:nvSpPr>
        <p:spPr/>
        <p:txBody>
          <a:bodyPr/>
          <a:lstStyle/>
          <a:p>
            <a:r>
              <a:rPr lang="en-US" sz="2800"/>
              <a:t>Table of contents- protocols</a:t>
            </a:r>
          </a:p>
        </p:txBody>
      </p:sp>
      <p:sp>
        <p:nvSpPr>
          <p:cNvPr id="315395" name="Rectangle 3"/>
          <p:cNvSpPr>
            <a:spLocks noGrp="1" noChangeArrowheads="1"/>
          </p:cNvSpPr>
          <p:nvPr>
            <p:ph idx="1"/>
          </p:nvPr>
        </p:nvSpPr>
        <p:spPr/>
        <p:txBody>
          <a:bodyPr/>
          <a:lstStyle/>
          <a:p>
            <a:r>
              <a:rPr lang="en-US" sz="1600" i="1">
                <a:cs typeface="Times New Roman" pitchFamily="18" charset="0"/>
              </a:rPr>
              <a:t>Phoenix Zoo Behavioral management Protocol </a:t>
            </a:r>
          </a:p>
          <a:p>
            <a:r>
              <a:rPr lang="en-US" sz="1600" i="1">
                <a:cs typeface="Times New Roman" pitchFamily="18" charset="0"/>
              </a:rPr>
              <a:t>Utah’s Hogle Zoo Training protocol</a:t>
            </a:r>
            <a:endParaRPr lang="en-US" sz="1600">
              <a:cs typeface="Times New Roman" pitchFamily="18" charset="0"/>
            </a:endParaRPr>
          </a:p>
          <a:p>
            <a:r>
              <a:rPr lang="en-US" sz="1600" i="1">
                <a:cs typeface="Times New Roman" pitchFamily="18" charset="0"/>
              </a:rPr>
              <a:t>Smithsonian’s National Park Elephant Management Manual</a:t>
            </a:r>
            <a:endParaRPr lang="en-US" sz="1600">
              <a:cs typeface="Times New Roman" pitchFamily="18" charset="0"/>
            </a:endParaRPr>
          </a:p>
          <a:p>
            <a:r>
              <a:rPr lang="en-US" sz="1600" i="1">
                <a:cs typeface="Times New Roman" pitchFamily="18" charset="0"/>
              </a:rPr>
              <a:t>The Living Desert Animal handling and Training Protocols</a:t>
            </a:r>
            <a:endParaRPr lang="en-US" sz="1600">
              <a:cs typeface="Times New Roman" pitchFamily="18" charset="0"/>
            </a:endParaRPr>
          </a:p>
          <a:p>
            <a:r>
              <a:rPr lang="en-US" sz="1600" i="1">
                <a:cs typeface="Times New Roman" pitchFamily="18" charset="0"/>
              </a:rPr>
              <a:t>Indianapolis Zoological Society Training Protocol Samples</a:t>
            </a:r>
            <a:endParaRPr lang="en-US" sz="1600">
              <a:cs typeface="Times New Roman" pitchFamily="18" charset="0"/>
            </a:endParaRPr>
          </a:p>
          <a:p>
            <a:r>
              <a:rPr lang="en-US" sz="1600" i="1">
                <a:cs typeface="Times New Roman" pitchFamily="18" charset="0"/>
              </a:rPr>
              <a:t>Auckland Zoo Mission Statement</a:t>
            </a:r>
            <a:endParaRPr lang="en-US" sz="1600">
              <a:cs typeface="Times New Roman" pitchFamily="18" charset="0"/>
            </a:endParaRPr>
          </a:p>
          <a:p>
            <a:r>
              <a:rPr lang="en-US" sz="1600" i="1">
                <a:latin typeface="Times New Roman" pitchFamily="18" charset="0"/>
                <a:cs typeface="Times New Roman" pitchFamily="18" charset="0"/>
              </a:rPr>
              <a:t>Point Defiance Training Protocol</a:t>
            </a:r>
          </a:p>
          <a:p>
            <a:r>
              <a:rPr lang="en-US" sz="1600" i="1">
                <a:cs typeface="Times New Roman" pitchFamily="18" charset="0"/>
              </a:rPr>
              <a:t>Toledo Zoo Animal Behavior Management Program</a:t>
            </a:r>
            <a:endParaRPr lang="en-US" sz="1600">
              <a:cs typeface="Times New Roman" pitchFamily="18" charset="0"/>
            </a:endParaRPr>
          </a:p>
          <a:p>
            <a:r>
              <a:rPr lang="en-US" sz="1600" i="1">
                <a:cs typeface="Times New Roman" pitchFamily="18" charset="0"/>
              </a:rPr>
              <a:t>Columbus Zoo Training Protocol Samples</a:t>
            </a:r>
            <a:endParaRPr lang="en-US" sz="1600">
              <a:cs typeface="Times New Roman" pitchFamily="18" charset="0"/>
            </a:endParaRPr>
          </a:p>
          <a:p>
            <a:r>
              <a:rPr lang="en-US" sz="1600" i="1">
                <a:cs typeface="Times New Roman" pitchFamily="18" charset="0"/>
              </a:rPr>
              <a:t>Ocean Park Honk Kong Training Philosophy and Protocol</a:t>
            </a:r>
          </a:p>
          <a:p>
            <a:r>
              <a:rPr lang="en-US" sz="1600" i="1">
                <a:cs typeface="Times New Roman" pitchFamily="18" charset="0"/>
              </a:rPr>
              <a:t>Operant Conditioning Protocol for the Memphis Zoo</a:t>
            </a:r>
          </a:p>
          <a:p>
            <a:r>
              <a:rPr lang="en-US" sz="1600" i="1">
                <a:cs typeface="Times New Roman" pitchFamily="18" charset="0"/>
              </a:rPr>
              <a:t>Birmingham Zoo Environmental Enrichment protocol</a:t>
            </a:r>
            <a:endParaRPr lang="en-US" sz="1600">
              <a:cs typeface="Times New Roman" pitchFamily="18" charset="0"/>
            </a:endParaRPr>
          </a:p>
          <a:p>
            <a:r>
              <a:rPr lang="en-US" sz="1600" i="1">
                <a:cs typeface="Times New Roman" pitchFamily="18" charset="0"/>
              </a:rPr>
              <a:t>Central Park Wildlife Center Management Guidelines for the care and Psychological Well-being of nonhuman primates</a:t>
            </a:r>
            <a:endParaRPr lang="en-US" sz="1600">
              <a:cs typeface="Times New Roman" pitchFamily="18" charset="0"/>
            </a:endParaRPr>
          </a:p>
          <a:p>
            <a:r>
              <a:rPr lang="en-US" sz="1600" i="1">
                <a:cs typeface="Times New Roman" pitchFamily="18" charset="0"/>
              </a:rPr>
              <a:t>AZA Managing Animal Enrichment &amp; Training Program</a:t>
            </a:r>
            <a:endParaRPr lang="en-US" sz="1600">
              <a:cs typeface="Times New Roman" pitchFamily="18" charset="0"/>
            </a:endParaRPr>
          </a:p>
          <a:p>
            <a:pPr>
              <a:buFont typeface="Wingdings" pitchFamily="2" charset="2"/>
              <a:buNone/>
            </a:pPr>
            <a:endParaRPr lang="en-US" sz="1600">
              <a:cs typeface="Times New Roman" pitchFamily="18" charset="0"/>
            </a:endParaRPr>
          </a:p>
          <a:p>
            <a:endParaRPr lang="en-US"/>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Rot="1" noChangeArrowheads="1"/>
          </p:cNvSpPr>
          <p:nvPr>
            <p:ph type="title"/>
          </p:nvPr>
        </p:nvSpPr>
        <p:spPr/>
        <p:txBody>
          <a:bodyPr/>
          <a:lstStyle/>
          <a:p>
            <a:r>
              <a:rPr lang="en-US" sz="2800"/>
              <a:t>Table of contents-websites</a:t>
            </a:r>
          </a:p>
        </p:txBody>
      </p:sp>
      <p:sp>
        <p:nvSpPr>
          <p:cNvPr id="318467" name="Rectangle 3"/>
          <p:cNvSpPr>
            <a:spLocks noGrp="1" noChangeArrowheads="1"/>
          </p:cNvSpPr>
          <p:nvPr>
            <p:ph idx="1"/>
          </p:nvPr>
        </p:nvSpPr>
        <p:spPr/>
        <p:txBody>
          <a:bodyPr/>
          <a:lstStyle/>
          <a:p>
            <a:r>
              <a:rPr lang="en-US" sz="1600">
                <a:cs typeface="Times New Roman" pitchFamily="18" charset="0"/>
              </a:rPr>
              <a:t>ABMA list serve: to sign up contact </a:t>
            </a:r>
            <a:r>
              <a:rPr lang="en-US" sz="1600">
                <a:cs typeface="Times New Roman" pitchFamily="18" charset="0"/>
                <a:hlinkClick r:id="rId2"/>
              </a:rPr>
              <a:t>mthompson@memphiszoo,org</a:t>
            </a:r>
            <a:r>
              <a:rPr lang="en-US" sz="1600">
                <a:cs typeface="Times New Roman" pitchFamily="18" charset="0"/>
              </a:rPr>
              <a:t>)</a:t>
            </a:r>
          </a:p>
          <a:p>
            <a:r>
              <a:rPr lang="en-US" sz="1600">
                <a:cs typeface="Times New Roman" pitchFamily="18" charset="0"/>
              </a:rPr>
              <a:t>Animal Trainers Forum </a:t>
            </a:r>
            <a:r>
              <a:rPr lang="en-US" sz="1600">
                <a:cs typeface="Times New Roman" pitchFamily="18" charset="0"/>
                <a:hlinkClick r:id="rId3"/>
              </a:rPr>
              <a:t>http://members.tripod.com/~AnimalTrainersForum</a:t>
            </a:r>
            <a:endParaRPr lang="en-US" sz="1600">
              <a:cs typeface="Times New Roman" pitchFamily="18" charset="0"/>
            </a:endParaRPr>
          </a:p>
          <a:p>
            <a:r>
              <a:rPr lang="de-DE" sz="1600">
                <a:cs typeface="Times New Roman" pitchFamily="18" charset="0"/>
              </a:rPr>
              <a:t>Karen Pryor’s Website </a:t>
            </a:r>
            <a:r>
              <a:rPr lang="de-DE" sz="1600">
                <a:cs typeface="Times New Roman" pitchFamily="18" charset="0"/>
                <a:hlinkClick r:id="rId4"/>
              </a:rPr>
              <a:t>http://dontshootthedog.com</a:t>
            </a:r>
            <a:endParaRPr lang="en-US" sz="1600">
              <a:cs typeface="Times New Roman" pitchFamily="18" charset="0"/>
            </a:endParaRPr>
          </a:p>
          <a:p>
            <a:r>
              <a:rPr lang="en-US" sz="1600">
                <a:cs typeface="Times New Roman" pitchFamily="18" charset="0"/>
              </a:rPr>
              <a:t>Cambridge Center for Behavioral Studies </a:t>
            </a:r>
            <a:r>
              <a:rPr lang="en-US" sz="1600">
                <a:cs typeface="Times New Roman" pitchFamily="18" charset="0"/>
                <a:hlinkClick r:id="rId5"/>
              </a:rPr>
              <a:t>http://www.behavior.org/animals/index.cfm</a:t>
            </a:r>
            <a:endParaRPr lang="en-US" sz="1600">
              <a:cs typeface="Times New Roman" pitchFamily="18" charset="0"/>
            </a:endParaRPr>
          </a:p>
          <a:p>
            <a:r>
              <a:rPr lang="en-US" sz="1600">
                <a:cs typeface="Times New Roman" pitchFamily="18" charset="0"/>
              </a:rPr>
              <a:t>Managing Animal behavior through Environmental Enrichment			           </a:t>
            </a:r>
            <a:r>
              <a:rPr lang="en-US" sz="1600">
                <a:cs typeface="Times New Roman" pitchFamily="18" charset="0"/>
                <a:hlinkClick r:id="rId6"/>
              </a:rPr>
              <a:t>http://www.zoolex.org/ivan/sect4.html</a:t>
            </a:r>
            <a:r>
              <a:rPr lang="en-US" sz="1600">
                <a:cs typeface="Times New Roman" pitchFamily="18" charset="0"/>
              </a:rPr>
              <a:t>	</a:t>
            </a:r>
          </a:p>
          <a:p>
            <a:r>
              <a:rPr lang="en-US" sz="1600">
                <a:cs typeface="Times New Roman" pitchFamily="18" charset="0"/>
              </a:rPr>
              <a:t>Keepers Link </a:t>
            </a:r>
            <a:r>
              <a:rPr lang="en-US" sz="1600">
                <a:cs typeface="Times New Roman" pitchFamily="18" charset="0"/>
                <a:hlinkClick r:id="rId7"/>
              </a:rPr>
              <a:t>http://wagntrain.com/OC/</a:t>
            </a:r>
            <a:endParaRPr lang="en-US" sz="1600">
              <a:cs typeface="Times New Roman" pitchFamily="18" charset="0"/>
            </a:endParaRPr>
          </a:p>
          <a:p>
            <a:r>
              <a:rPr lang="en-US" sz="1600">
                <a:cs typeface="Times New Roman" pitchFamily="18" charset="0"/>
              </a:rPr>
              <a:t>Animal Enrichment Program </a:t>
            </a:r>
            <a:r>
              <a:rPr lang="en-US" sz="1600">
                <a:cs typeface="Times New Roman" pitchFamily="18" charset="0"/>
                <a:hlinkClick r:id="rId8"/>
              </a:rPr>
              <a:t>http://csew.com/enrich/</a:t>
            </a:r>
            <a:endParaRPr lang="en-US" sz="1600">
              <a:cs typeface="Times New Roman" pitchFamily="18" charset="0"/>
            </a:endParaRPr>
          </a:p>
          <a:p>
            <a:r>
              <a:rPr lang="en-US" sz="1600">
                <a:cs typeface="Times New Roman" pitchFamily="18" charset="0"/>
                <a:hlinkClick r:id="rId9"/>
              </a:rPr>
              <a:t>http://www.clickandtreat.com</a:t>
            </a:r>
            <a:endParaRPr lang="en-US" sz="1600">
              <a:cs typeface="Times New Roman" pitchFamily="18" charset="0"/>
            </a:endParaRPr>
          </a:p>
          <a:p>
            <a:r>
              <a:rPr lang="en-US" sz="1600">
                <a:cs typeface="Times New Roman" pitchFamily="18" charset="0"/>
                <a:hlinkClick r:id="rId10"/>
              </a:rPr>
              <a:t>http://www.clickertrainer.com</a:t>
            </a:r>
            <a:endParaRPr lang="en-US" sz="1600">
              <a:cs typeface="Times New Roman" pitchFamily="18" charset="0"/>
            </a:endParaRPr>
          </a:p>
          <a:p>
            <a:r>
              <a:rPr lang="en-US" sz="1600">
                <a:cs typeface="Times New Roman" pitchFamily="18" charset="0"/>
                <a:hlinkClick r:id="rId11"/>
              </a:rPr>
              <a:t>http://www.greenwooddogs.com</a:t>
            </a:r>
            <a:endParaRPr lang="en-US" sz="1600">
              <a:cs typeface="Times New Roman" pitchFamily="18" charset="0"/>
            </a:endParaRPr>
          </a:p>
          <a:p>
            <a:r>
              <a:rPr lang="en-US" sz="1600">
                <a:cs typeface="Times New Roman" pitchFamily="18" charset="0"/>
                <a:hlinkClick r:id="rId12"/>
              </a:rPr>
              <a:t>http://www.clickerzoneuk.co.uk/</a:t>
            </a:r>
            <a:endParaRPr lang="en-US" sz="1600">
              <a:cs typeface="Times New Roman" pitchFamily="18" charset="0"/>
            </a:endParaRPr>
          </a:p>
          <a:p>
            <a:r>
              <a:rPr lang="en-US" sz="1600">
                <a:cs typeface="Times New Roman" pitchFamily="18" charset="0"/>
                <a:hlinkClick r:id="rId13"/>
              </a:rPr>
              <a:t>http://www.nkconcepts.com/books.htm</a:t>
            </a:r>
            <a:endParaRPr lang="en-US" sz="1600">
              <a:cs typeface="Times New Roman" pitchFamily="18" charset="0"/>
            </a:endParaRPr>
          </a:p>
          <a:p>
            <a:r>
              <a:rPr lang="en-US" sz="1600">
                <a:cs typeface="Times New Roman" pitchFamily="18" charset="0"/>
                <a:hlinkClick r:id="rId14"/>
              </a:rPr>
              <a:t>http://www.clickertrainingvideos.com/</a:t>
            </a:r>
            <a:endParaRPr lang="en-US" sz="1600">
              <a:cs typeface="Times New Roman" pitchFamily="18" charset="0"/>
            </a:endParaRPr>
          </a:p>
          <a:p>
            <a:r>
              <a:rPr lang="en-US" sz="1600">
                <a:cs typeface="Times New Roman" pitchFamily="18" charset="0"/>
                <a:hlinkClick r:id="rId15"/>
              </a:rPr>
              <a:t>http://www.geocites.com/marineanimalwelfare/doesthe.htm</a:t>
            </a:r>
            <a:endParaRPr lang="en-US" sz="1600">
              <a:cs typeface="Times New Roman" pitchFamily="18" charset="0"/>
            </a:endParaRPr>
          </a:p>
          <a:p>
            <a:r>
              <a:rPr lang="en-US" sz="1600">
                <a:cs typeface="Times New Roman" pitchFamily="18" charset="0"/>
                <a:hlinkClick r:id="rId16"/>
              </a:rPr>
              <a:t>http://www.naturalencounters.com</a:t>
            </a:r>
            <a:endParaRPr lang="en-US" sz="1600">
              <a:cs typeface="Times New Roman" pitchFamily="18" charset="0"/>
            </a:endParaRPr>
          </a:p>
          <a:p>
            <a:r>
              <a:rPr lang="en-US" sz="1600">
                <a:cs typeface="Times New Roman" pitchFamily="18" charset="0"/>
              </a:rPr>
              <a:t>AZA website </a:t>
            </a:r>
            <a:r>
              <a:rPr lang="en-US" sz="1600">
                <a:cs typeface="Times New Roman" pitchFamily="18" charset="0"/>
                <a:hlinkClick r:id="rId17"/>
              </a:rPr>
              <a:t>www.aza.org</a:t>
            </a:r>
            <a:endParaRPr lang="en-US" sz="1600">
              <a:cs typeface="Times New Roman" pitchFamily="18" charset="0"/>
            </a:endParaRPr>
          </a:p>
          <a:p>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Rot="1" noChangeArrowheads="1"/>
          </p:cNvSpPr>
          <p:nvPr>
            <p:ph type="title"/>
          </p:nvPr>
        </p:nvSpPr>
        <p:spPr/>
        <p:txBody>
          <a:bodyPr/>
          <a:lstStyle/>
          <a:p>
            <a:r>
              <a:rPr lang="en-US" sz="2800"/>
              <a:t>Table of contents-websites</a:t>
            </a:r>
          </a:p>
        </p:txBody>
      </p:sp>
      <p:sp>
        <p:nvSpPr>
          <p:cNvPr id="319491" name="Rectangle 3"/>
          <p:cNvSpPr>
            <a:spLocks noGrp="1" noChangeArrowheads="1"/>
          </p:cNvSpPr>
          <p:nvPr>
            <p:ph idx="1"/>
          </p:nvPr>
        </p:nvSpPr>
        <p:spPr/>
        <p:txBody>
          <a:bodyPr/>
          <a:lstStyle/>
          <a:p>
            <a:r>
              <a:rPr lang="en-US" sz="1600">
                <a:cs typeface="Times New Roman" pitchFamily="18" charset="0"/>
                <a:hlinkClick r:id="rId2"/>
              </a:rPr>
              <a:t>webmaster@animalark.org</a:t>
            </a:r>
            <a:endParaRPr lang="en-US" sz="1600">
              <a:cs typeface="Times New Roman" pitchFamily="18" charset="0"/>
            </a:endParaRPr>
          </a:p>
          <a:p>
            <a:r>
              <a:rPr lang="en-US" sz="1600">
                <a:cs typeface="Times New Roman" pitchFamily="18" charset="0"/>
                <a:hlinkClick r:id="rId3"/>
              </a:rPr>
              <a:t>http://www.synalia.com</a:t>
            </a:r>
            <a:endParaRPr lang="en-US" sz="1600">
              <a:cs typeface="Times New Roman" pitchFamily="18" charset="0"/>
            </a:endParaRPr>
          </a:p>
          <a:p>
            <a:r>
              <a:rPr lang="en-US" sz="1600">
                <a:cs typeface="Times New Roman" pitchFamily="18" charset="0"/>
                <a:hlinkClick r:id="rId4"/>
              </a:rPr>
              <a:t>www.library.uinc.edu/vex/toxic/intro.htm</a:t>
            </a:r>
            <a:endParaRPr lang="en-US" sz="1600">
              <a:cs typeface="Times New Roman" pitchFamily="18" charset="0"/>
            </a:endParaRPr>
          </a:p>
          <a:p>
            <a:r>
              <a:rPr lang="en-US" sz="1600">
                <a:cs typeface="Times New Roman" pitchFamily="18" charset="0"/>
              </a:rPr>
              <a:t>The Psychological well-Being of Nonhuman Primates (1998).  </a:t>
            </a:r>
            <a:r>
              <a:rPr lang="en-US" sz="1600">
                <a:cs typeface="Times New Roman" pitchFamily="18" charset="0"/>
                <a:hlinkClick r:id="rId5"/>
              </a:rPr>
              <a:t>http://books.nap.edu/books/0309052335/html/5.html</a:t>
            </a:r>
            <a:endParaRPr lang="en-US" sz="1600">
              <a:cs typeface="Times New Roman" pitchFamily="18" charset="0"/>
            </a:endParaRPr>
          </a:p>
          <a:p>
            <a:r>
              <a:rPr lang="en-US" sz="1600">
                <a:cs typeface="Times New Roman" pitchFamily="18" charset="0"/>
                <a:hlinkClick r:id="rId6"/>
              </a:rPr>
              <a:t>http://www.ncbi.nlm.nih.gov/Taxonomy/Browser</a:t>
            </a:r>
            <a:endParaRPr lang="en-US" sz="1600">
              <a:cs typeface="Times New Roman" pitchFamily="18" charset="0"/>
            </a:endParaRPr>
          </a:p>
          <a:p>
            <a:r>
              <a:rPr lang="en-US" sz="1600">
                <a:cs typeface="Times New Roman" pitchFamily="18" charset="0"/>
              </a:rPr>
              <a:t>Environmental Enrichment for Nonhuman Primates Resource Guideline January 1992- February 1999 - </a:t>
            </a:r>
            <a:r>
              <a:rPr lang="en-US" sz="1600">
                <a:cs typeface="Times New Roman" pitchFamily="18" charset="0"/>
                <a:hlinkClick r:id="rId7"/>
              </a:rPr>
              <a:t>awic@nal.usda.gov</a:t>
            </a:r>
            <a:endParaRPr lang="en-US" sz="1600">
              <a:cs typeface="Times New Roman" pitchFamily="18" charset="0"/>
            </a:endParaRPr>
          </a:p>
          <a:p>
            <a:r>
              <a:rPr lang="en-US" sz="1600">
                <a:cs typeface="Times New Roman" pitchFamily="18" charset="0"/>
              </a:rPr>
              <a:t>Annotated Bibliography on Refinement and Environmental Enrichment for Primates kept in Laboratory, 2003   </a:t>
            </a:r>
            <a:r>
              <a:rPr lang="en-US" sz="1600">
                <a:cs typeface="Times New Roman" pitchFamily="18" charset="0"/>
                <a:hlinkClick r:id="rId8"/>
              </a:rPr>
              <a:t>http://www.animalwelfare.com/Lab_animals/biblio/index.html#contents</a:t>
            </a:r>
            <a:endParaRPr lang="en-US" sz="160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p:txBody>
          <a:bodyPr/>
          <a:lstStyle/>
          <a:p>
            <a:r>
              <a:rPr lang="en-US" u="sng"/>
              <a:t>Apathy: </a:t>
            </a:r>
          </a:p>
        </p:txBody>
      </p:sp>
      <p:sp>
        <p:nvSpPr>
          <p:cNvPr id="56323" name="Rectangle 3"/>
          <p:cNvSpPr>
            <a:spLocks noGrp="1" noChangeArrowheads="1"/>
          </p:cNvSpPr>
          <p:nvPr>
            <p:ph idx="1"/>
          </p:nvPr>
        </p:nvSpPr>
        <p:spPr>
          <a:xfrm>
            <a:off x="304800" y="1219200"/>
            <a:ext cx="8229600" cy="5638800"/>
          </a:xfrm>
        </p:spPr>
        <p:txBody>
          <a:bodyPr/>
          <a:lstStyle/>
          <a:p>
            <a:pPr>
              <a:buClr>
                <a:srgbClr val="0066FF"/>
              </a:buClr>
              <a:buFont typeface="Wingdings" pitchFamily="2" charset="2"/>
              <a:buNone/>
            </a:pPr>
            <a:r>
              <a:rPr lang="en-US" sz="2800"/>
              <a:t>    Separation from a mate or companion to which an animal is strongly attached can evoke a state of apathy comparable to depression and mourning of man (Mayer-Holzapfel, 1968). </a:t>
            </a:r>
          </a:p>
        </p:txBody>
      </p:sp>
      <p:sp>
        <p:nvSpPr>
          <p:cNvPr id="56324" name="Rectangle 4"/>
          <p:cNvSpPr>
            <a:spLocks noChangeArrowheads="1"/>
          </p:cNvSpPr>
          <p:nvPr/>
        </p:nvSpPr>
        <p:spPr bwMode="auto">
          <a:xfrm>
            <a:off x="0" y="1790700"/>
            <a:ext cx="9144000" cy="0"/>
          </a:xfrm>
          <a:prstGeom prst="rect">
            <a:avLst/>
          </a:prstGeom>
          <a:noFill/>
          <a:ln w="9525">
            <a:noFill/>
            <a:miter lim="800000"/>
            <a:headEnd/>
            <a:tailEnd/>
          </a:ln>
          <a:effectLst/>
        </p:spPr>
        <p:txBody>
          <a:bodyPr>
            <a:spAutoFit/>
          </a:bodyPr>
          <a:lstStyle/>
          <a:p>
            <a:endParaRPr lang="en-US"/>
          </a:p>
        </p:txBody>
      </p:sp>
      <p:grpSp>
        <p:nvGrpSpPr>
          <p:cNvPr id="56330" name="Group 10"/>
          <p:cNvGrpSpPr>
            <a:grpSpLocks/>
          </p:cNvGrpSpPr>
          <p:nvPr/>
        </p:nvGrpSpPr>
        <p:grpSpPr bwMode="auto">
          <a:xfrm>
            <a:off x="2514600" y="3276600"/>
            <a:ext cx="4597400" cy="2971800"/>
            <a:chOff x="-5" y="-5"/>
            <a:chExt cx="3232" cy="2075"/>
          </a:xfrm>
        </p:grpSpPr>
        <p:grpSp>
          <p:nvGrpSpPr>
            <p:cNvPr id="56328" name="Group 8"/>
            <p:cNvGrpSpPr>
              <a:grpSpLocks/>
            </p:cNvGrpSpPr>
            <p:nvPr/>
          </p:nvGrpSpPr>
          <p:grpSpPr bwMode="auto">
            <a:xfrm>
              <a:off x="0" y="0"/>
              <a:ext cx="3222" cy="2065"/>
              <a:chOff x="0" y="0"/>
              <a:chExt cx="3222" cy="2065"/>
            </a:xfrm>
          </p:grpSpPr>
          <p:sp>
            <p:nvSpPr>
              <p:cNvPr id="56325" name="Rectangle 5"/>
              <p:cNvSpPr>
                <a:spLocks noChangeArrowheads="1"/>
              </p:cNvSpPr>
              <p:nvPr/>
            </p:nvSpPr>
            <p:spPr bwMode="auto">
              <a:xfrm>
                <a:off x="0" y="0"/>
                <a:ext cx="3222" cy="2065"/>
              </a:xfrm>
              <a:prstGeom prst="rect">
                <a:avLst/>
              </a:prstGeom>
              <a:noFill/>
              <a:ln w="9525">
                <a:noFill/>
                <a:miter lim="800000"/>
                <a:headEnd/>
                <a:tailEnd/>
              </a:ln>
              <a:effectLst/>
            </p:spPr>
            <p:txBody>
              <a:bodyPr anchor="ctr"/>
              <a:lstStyle/>
              <a:p>
                <a:pPr eaLnBrk="0" hangingPunct="0"/>
                <a:r>
                  <a:rPr lang="en-US" sz="1800">
                    <a:solidFill>
                      <a:schemeClr val="tx1"/>
                    </a:solidFill>
                    <a:effectLst/>
                  </a:rPr>
                  <a:t>  </a:t>
                </a:r>
                <a:r>
                  <a:rPr lang="en-US" sz="19100">
                    <a:solidFill>
                      <a:schemeClr val="tx1"/>
                    </a:solidFill>
                    <a:effectLst/>
                  </a:rPr>
                  <a:t> </a:t>
                </a:r>
                <a:r>
                  <a:rPr lang="en-US" sz="1800">
                    <a:solidFill>
                      <a:schemeClr val="tx1"/>
                    </a:solidFill>
                    <a:effectLst/>
                  </a:rPr>
                  <a:t>                                                                               </a:t>
                </a:r>
                <a:r>
                  <a:rPr lang="en-US" sz="1800" b="0">
                    <a:solidFill>
                      <a:schemeClr val="tx1"/>
                    </a:solidFill>
                    <a:effectLst/>
                  </a:rPr>
                  <a:t> </a:t>
                </a:r>
                <a:endParaRPr lang="en-US" sz="1800">
                  <a:solidFill>
                    <a:schemeClr val="tx1"/>
                  </a:solidFill>
                  <a:effectLst/>
                </a:endParaRPr>
              </a:p>
            </p:txBody>
          </p:sp>
          <p:sp>
            <p:nvSpPr>
              <p:cNvPr id="56327" name="Rectangle 7"/>
              <p:cNvSpPr>
                <a:spLocks noChangeArrowheads="1"/>
              </p:cNvSpPr>
              <p:nvPr/>
            </p:nvSpPr>
            <p:spPr bwMode="auto">
              <a:xfrm>
                <a:off x="0" y="0"/>
                <a:ext cx="3222" cy="2065"/>
              </a:xfrm>
              <a:prstGeom prst="rect">
                <a:avLst/>
              </a:prstGeom>
              <a:noFill/>
              <a:ln w="7">
                <a:solidFill>
                  <a:srgbClr val="A0A0A0"/>
                </a:solidFill>
                <a:miter lim="800000"/>
                <a:headEnd/>
                <a:tailEnd/>
              </a:ln>
              <a:effectLst/>
            </p:spPr>
            <p:txBody>
              <a:bodyPr/>
              <a:lstStyle/>
              <a:p>
                <a:endParaRPr lang="en-US"/>
              </a:p>
            </p:txBody>
          </p:sp>
        </p:grpSp>
        <p:sp>
          <p:nvSpPr>
            <p:cNvPr id="56329" name="Rectangle 9"/>
            <p:cNvSpPr>
              <a:spLocks noChangeArrowheads="1"/>
            </p:cNvSpPr>
            <p:nvPr/>
          </p:nvSpPr>
          <p:spPr bwMode="auto">
            <a:xfrm>
              <a:off x="-5" y="-5"/>
              <a:ext cx="3232" cy="2075"/>
            </a:xfrm>
            <a:prstGeom prst="rect">
              <a:avLst/>
            </a:prstGeom>
            <a:noFill/>
            <a:ln w="17462">
              <a:solidFill>
                <a:srgbClr val="A0A0A0"/>
              </a:solidFill>
              <a:miter lim="800000"/>
              <a:headEnd/>
              <a:tailEnd/>
            </a:ln>
            <a:effectLst/>
          </p:spPr>
          <p:txBody>
            <a:bodyPr/>
            <a:lstStyle/>
            <a:p>
              <a:endParaRPr lang="en-US"/>
            </a:p>
          </p:txBody>
        </p:sp>
      </p:grpSp>
      <p:sp>
        <p:nvSpPr>
          <p:cNvPr id="56331" name="Rectangle 11"/>
          <p:cNvSpPr>
            <a:spLocks noChangeArrowheads="1"/>
          </p:cNvSpPr>
          <p:nvPr/>
        </p:nvSpPr>
        <p:spPr bwMode="auto">
          <a:xfrm>
            <a:off x="0" y="3276600"/>
            <a:ext cx="9144000" cy="0"/>
          </a:xfrm>
          <a:prstGeom prst="rect">
            <a:avLst/>
          </a:prstGeom>
          <a:noFill/>
          <a:ln w="9525">
            <a:noFill/>
            <a:miter lim="800000"/>
            <a:headEnd/>
            <a:tailEnd/>
          </a:ln>
          <a:effectLst/>
        </p:spPr>
        <p:txBody>
          <a:bodyPr>
            <a:spAutoFit/>
          </a:bodyPr>
          <a:lstStyle/>
          <a:p>
            <a:endParaRPr lang="en-US"/>
          </a:p>
        </p:txBody>
      </p:sp>
      <p:grpSp>
        <p:nvGrpSpPr>
          <p:cNvPr id="56336" name="Group 16"/>
          <p:cNvGrpSpPr>
            <a:grpSpLocks/>
          </p:cNvGrpSpPr>
          <p:nvPr/>
        </p:nvGrpSpPr>
        <p:grpSpPr bwMode="auto">
          <a:xfrm>
            <a:off x="2133600" y="6324600"/>
            <a:ext cx="5130800" cy="320675"/>
            <a:chOff x="-5" y="-5"/>
            <a:chExt cx="3232" cy="202"/>
          </a:xfrm>
        </p:grpSpPr>
        <p:sp>
          <p:nvSpPr>
            <p:cNvPr id="56333" name="Rectangle 13"/>
            <p:cNvSpPr>
              <a:spLocks noChangeArrowheads="1"/>
            </p:cNvSpPr>
            <p:nvPr/>
          </p:nvSpPr>
          <p:spPr bwMode="auto">
            <a:xfrm>
              <a:off x="0" y="0"/>
              <a:ext cx="3222" cy="192"/>
            </a:xfrm>
            <a:prstGeom prst="rect">
              <a:avLst/>
            </a:prstGeom>
            <a:noFill/>
            <a:ln w="7">
              <a:solidFill>
                <a:srgbClr val="A0A0A0"/>
              </a:solidFill>
              <a:miter lim="800000"/>
              <a:headEnd/>
              <a:tailEnd/>
            </a:ln>
            <a:effectLst/>
          </p:spPr>
          <p:txBody>
            <a:bodyPr/>
            <a:lstStyle/>
            <a:p>
              <a:endParaRPr lang="en-US"/>
            </a:p>
          </p:txBody>
        </p:sp>
        <p:sp>
          <p:nvSpPr>
            <p:cNvPr id="56335" name="Rectangle 15"/>
            <p:cNvSpPr>
              <a:spLocks noChangeArrowheads="1"/>
            </p:cNvSpPr>
            <p:nvPr/>
          </p:nvSpPr>
          <p:spPr bwMode="auto">
            <a:xfrm>
              <a:off x="-5" y="-5"/>
              <a:ext cx="3232" cy="202"/>
            </a:xfrm>
            <a:prstGeom prst="rect">
              <a:avLst/>
            </a:prstGeom>
            <a:noFill/>
            <a:ln w="17462">
              <a:solidFill>
                <a:srgbClr val="A0A0A0"/>
              </a:solidFill>
              <a:miter lim="800000"/>
              <a:headEnd/>
              <a:tailEnd/>
            </a:ln>
            <a:effectLst/>
          </p:spPr>
          <p:txBody>
            <a:bodyPr/>
            <a:lstStyle/>
            <a:p>
              <a:endParaRPr lang="en-US"/>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p:txBody>
          <a:bodyPr/>
          <a:lstStyle/>
          <a:p>
            <a:r>
              <a:rPr lang="en-US" u="sng"/>
              <a:t>Tameness: </a:t>
            </a:r>
          </a:p>
        </p:txBody>
      </p:sp>
      <p:sp>
        <p:nvSpPr>
          <p:cNvPr id="58371" name="Rectangle 3"/>
          <p:cNvSpPr>
            <a:spLocks noGrp="1" noChangeArrowheads="1"/>
          </p:cNvSpPr>
          <p:nvPr>
            <p:ph idx="1"/>
          </p:nvPr>
        </p:nvSpPr>
        <p:spPr/>
        <p:txBody>
          <a:bodyPr/>
          <a:lstStyle/>
          <a:p>
            <a:pPr>
              <a:lnSpc>
                <a:spcPct val="90000"/>
              </a:lnSpc>
              <a:buClr>
                <a:srgbClr val="0066FF"/>
              </a:buClr>
              <a:buFont typeface="Wingdings" pitchFamily="2" charset="2"/>
              <a:buNone/>
            </a:pPr>
            <a:r>
              <a:rPr lang="en-US" sz="2800" dirty="0"/>
              <a:t>Reduction in escape tendency to zero (</a:t>
            </a:r>
            <a:r>
              <a:rPr lang="en-US" sz="2800" dirty="0" err="1"/>
              <a:t>Grzimek</a:t>
            </a:r>
            <a:r>
              <a:rPr lang="en-US" sz="2800" dirty="0"/>
              <a:t>, 1977).</a:t>
            </a:r>
          </a:p>
          <a:p>
            <a:pPr>
              <a:lnSpc>
                <a:spcPct val="90000"/>
              </a:lnSpc>
              <a:buClr>
                <a:srgbClr val="0066FF"/>
              </a:buClr>
              <a:buFont typeface="Wingdings" pitchFamily="2" charset="2"/>
              <a:buNone/>
            </a:pPr>
            <a:endParaRPr lang="en-US" sz="2800" dirty="0"/>
          </a:p>
          <a:p>
            <a:pPr>
              <a:lnSpc>
                <a:spcPct val="90000"/>
              </a:lnSpc>
              <a:buClr>
                <a:srgbClr val="0066FF"/>
              </a:buClr>
              <a:buFont typeface="Wingdings" pitchFamily="2" charset="2"/>
              <a:buNone/>
            </a:pPr>
            <a:endParaRPr lang="en-US" sz="2800" dirty="0"/>
          </a:p>
          <a:p>
            <a:pPr>
              <a:lnSpc>
                <a:spcPct val="90000"/>
              </a:lnSpc>
              <a:buClr>
                <a:srgbClr val="0066FF"/>
              </a:buClr>
              <a:buFont typeface="Wingdings" pitchFamily="2" charset="2"/>
              <a:buNone/>
            </a:pPr>
            <a:endParaRPr lang="en-US" sz="2800" dirty="0"/>
          </a:p>
          <a:p>
            <a:pPr>
              <a:lnSpc>
                <a:spcPct val="90000"/>
              </a:lnSpc>
              <a:buClr>
                <a:srgbClr val="0066FF"/>
              </a:buClr>
              <a:buFont typeface="Wingdings" pitchFamily="2" charset="2"/>
              <a:buNone/>
            </a:pPr>
            <a:endParaRPr lang="en-US" sz="2800" dirty="0"/>
          </a:p>
          <a:p>
            <a:pPr>
              <a:lnSpc>
                <a:spcPct val="90000"/>
              </a:lnSpc>
              <a:buClr>
                <a:srgbClr val="0066FF"/>
              </a:buClr>
              <a:buFont typeface="Wingdings" pitchFamily="2" charset="2"/>
              <a:buNone/>
            </a:pPr>
            <a:endParaRPr lang="en-US" sz="2800" dirty="0"/>
          </a:p>
          <a:p>
            <a:pPr>
              <a:lnSpc>
                <a:spcPct val="90000"/>
              </a:lnSpc>
              <a:buClr>
                <a:srgbClr val="0066FF"/>
              </a:buClr>
              <a:buFont typeface="Wingdings" pitchFamily="2" charset="2"/>
              <a:buNone/>
            </a:pPr>
            <a:endParaRPr lang="en-US" sz="2800" dirty="0"/>
          </a:p>
          <a:p>
            <a:pPr>
              <a:lnSpc>
                <a:spcPct val="90000"/>
              </a:lnSpc>
              <a:buClr>
                <a:srgbClr val="0066FF"/>
              </a:buClr>
              <a:buFont typeface="Wingdings" pitchFamily="2" charset="2"/>
              <a:buNone/>
            </a:pPr>
            <a:endParaRPr lang="en-US" sz="2800" dirty="0"/>
          </a:p>
          <a:p>
            <a:pPr>
              <a:lnSpc>
                <a:spcPct val="90000"/>
              </a:lnSpc>
              <a:buClr>
                <a:srgbClr val="0066FF"/>
              </a:buClr>
              <a:buFont typeface="Wingdings" pitchFamily="2" charset="2"/>
              <a:buNone/>
            </a:pPr>
            <a:endParaRPr lang="en-US" sz="2800" dirty="0"/>
          </a:p>
          <a:p>
            <a:pPr fontAlgn="t">
              <a:lnSpc>
                <a:spcPct val="90000"/>
              </a:lnSpc>
              <a:buClr>
                <a:srgbClr val="0066FF"/>
              </a:buClr>
              <a:buFont typeface="Wingdings" pitchFamily="2" charset="2"/>
              <a:buNone/>
            </a:pPr>
            <a:r>
              <a:rPr lang="en-US" sz="1400" dirty="0"/>
              <a:t>Tame domesticated silver fox</a:t>
            </a:r>
            <a:r>
              <a:rPr lang="en-US" sz="1200" dirty="0"/>
              <a:t> </a:t>
            </a:r>
          </a:p>
          <a:p>
            <a:pPr fontAlgn="t">
              <a:lnSpc>
                <a:spcPct val="90000"/>
              </a:lnSpc>
              <a:buClr>
                <a:srgbClr val="0066FF"/>
              </a:buClr>
              <a:buFont typeface="Wingdings" pitchFamily="2" charset="2"/>
              <a:buNone/>
            </a:pPr>
            <a:r>
              <a:rPr lang="en-US" sz="1200" dirty="0"/>
              <a:t>Courtesy of Lyudmila </a:t>
            </a:r>
            <a:r>
              <a:rPr lang="en-US" sz="1200" dirty="0" err="1"/>
              <a:t>Trut</a:t>
            </a:r>
            <a:r>
              <a:rPr lang="en-US" sz="1200" dirty="0"/>
              <a:t> / Institute of Cytology </a:t>
            </a:r>
            <a:r>
              <a:rPr lang="en-US" sz="1200" dirty="0" err="1"/>
              <a:t>andGenetics</a:t>
            </a:r>
            <a:r>
              <a:rPr lang="en-US" sz="1200" dirty="0"/>
              <a:t> / The Siberian Division of the Russian Academy of Sciences http://www.dana.org/news/cerebrum/detail.aspx?id=2922</a:t>
            </a:r>
          </a:p>
          <a:p>
            <a:pPr fontAlgn="t">
              <a:lnSpc>
                <a:spcPct val="90000"/>
              </a:lnSpc>
              <a:buClr>
                <a:srgbClr val="0066FF"/>
              </a:buClr>
              <a:buFont typeface="Wingdings" pitchFamily="2" charset="2"/>
              <a:buNone/>
            </a:pPr>
            <a:endParaRPr lang="en-US" sz="1200" dirty="0"/>
          </a:p>
          <a:p>
            <a:pPr>
              <a:lnSpc>
                <a:spcPct val="90000"/>
              </a:lnSpc>
              <a:buClr>
                <a:srgbClr val="0066FF"/>
              </a:buClr>
              <a:buFont typeface="Wingdings" pitchFamily="2" charset="2"/>
              <a:buNone/>
            </a:pPr>
            <a:endParaRPr lang="en-US" sz="1200" dirty="0"/>
          </a:p>
        </p:txBody>
      </p:sp>
      <p:pic>
        <p:nvPicPr>
          <p:cNvPr id="58372" name="Picture 4" descr="art_v5n2dugatkin_12[1]"/>
          <p:cNvPicPr>
            <a:picLocks noChangeAspect="1" noChangeArrowheads="1"/>
          </p:cNvPicPr>
          <p:nvPr/>
        </p:nvPicPr>
        <p:blipFill>
          <a:blip r:embed="rId3" cstate="print"/>
          <a:srcRect/>
          <a:stretch>
            <a:fillRect/>
          </a:stretch>
        </p:blipFill>
        <p:spPr bwMode="auto">
          <a:xfrm>
            <a:off x="2819400" y="2360613"/>
            <a:ext cx="4953000" cy="3519487"/>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p:txBody>
          <a:bodyPr/>
          <a:lstStyle/>
          <a:p>
            <a:r>
              <a:rPr lang="en-US" u="sng"/>
              <a:t>Overeating:</a:t>
            </a:r>
          </a:p>
        </p:txBody>
      </p:sp>
      <p:sp>
        <p:nvSpPr>
          <p:cNvPr id="59395" name="Rectangle 3"/>
          <p:cNvSpPr>
            <a:spLocks noGrp="1" noChangeArrowheads="1"/>
          </p:cNvSpPr>
          <p:nvPr>
            <p:ph idx="1"/>
          </p:nvPr>
        </p:nvSpPr>
        <p:spPr>
          <a:xfrm>
            <a:off x="304800" y="1219200"/>
            <a:ext cx="8382000" cy="5638800"/>
          </a:xfrm>
        </p:spPr>
        <p:txBody>
          <a:bodyPr/>
          <a:lstStyle/>
          <a:p>
            <a:pPr>
              <a:lnSpc>
                <a:spcPct val="90000"/>
              </a:lnSpc>
              <a:buClr>
                <a:srgbClr val="0066FF"/>
              </a:buClr>
              <a:buFont typeface="Wingdings" pitchFamily="2" charset="2"/>
              <a:buNone/>
            </a:pPr>
            <a:r>
              <a:rPr lang="en-US" sz="2000" dirty="0"/>
              <a:t>     </a:t>
            </a:r>
            <a:r>
              <a:rPr lang="en-US" sz="2400" dirty="0"/>
              <a:t>Constant foraging caused by boredom, overfeeding or monopolizing other animal’s food source (Ortega, 1999).</a:t>
            </a:r>
            <a:r>
              <a:rPr lang="en-US" sz="2800" dirty="0"/>
              <a:t> </a:t>
            </a:r>
          </a:p>
          <a:p>
            <a:pPr>
              <a:lnSpc>
                <a:spcPct val="90000"/>
              </a:lnSpc>
              <a:buClr>
                <a:srgbClr val="0066FF"/>
              </a:buClr>
              <a:buFont typeface="Wingdings" pitchFamily="2" charset="2"/>
              <a:buNone/>
            </a:pPr>
            <a:endParaRPr lang="en-US" sz="2800" dirty="0"/>
          </a:p>
          <a:p>
            <a:pPr>
              <a:lnSpc>
                <a:spcPct val="90000"/>
              </a:lnSpc>
              <a:buClr>
                <a:srgbClr val="0066FF"/>
              </a:buClr>
              <a:buFont typeface="Wingdings" pitchFamily="2" charset="2"/>
              <a:buNone/>
            </a:pPr>
            <a:endParaRPr lang="en-US" sz="2800" dirty="0"/>
          </a:p>
          <a:p>
            <a:pPr>
              <a:lnSpc>
                <a:spcPct val="90000"/>
              </a:lnSpc>
              <a:buClr>
                <a:srgbClr val="0066FF"/>
              </a:buClr>
              <a:buFont typeface="Wingdings" pitchFamily="2" charset="2"/>
              <a:buNone/>
            </a:pPr>
            <a:r>
              <a:rPr lang="en-US" sz="2800" dirty="0">
                <a:solidFill>
                  <a:srgbClr val="FFFFFF"/>
                </a:solidFill>
                <a:latin typeface="Arial" pitchFamily="34" charset="0"/>
                <a:cs typeface="Arial" pitchFamily="34" charset="0"/>
              </a:rPr>
              <a:t> </a:t>
            </a:r>
            <a:endParaRPr lang="en-US" sz="2800" dirty="0"/>
          </a:p>
          <a:p>
            <a:pPr>
              <a:lnSpc>
                <a:spcPct val="90000"/>
              </a:lnSpc>
              <a:buClr>
                <a:srgbClr val="0066FF"/>
              </a:buClr>
              <a:buFont typeface="Wingdings" pitchFamily="2" charset="2"/>
              <a:buNone/>
            </a:pPr>
            <a:endParaRPr lang="en-US" sz="2800" dirty="0"/>
          </a:p>
          <a:p>
            <a:pPr>
              <a:lnSpc>
                <a:spcPct val="90000"/>
              </a:lnSpc>
              <a:buClr>
                <a:srgbClr val="0066FF"/>
              </a:buClr>
              <a:buFont typeface="Wingdings" pitchFamily="2" charset="2"/>
              <a:buNone/>
            </a:pPr>
            <a:endParaRPr lang="en-US" sz="2800" dirty="0"/>
          </a:p>
          <a:p>
            <a:pPr>
              <a:lnSpc>
                <a:spcPct val="90000"/>
              </a:lnSpc>
              <a:buClr>
                <a:srgbClr val="0066FF"/>
              </a:buClr>
              <a:buFont typeface="Wingdings" pitchFamily="2" charset="2"/>
              <a:buNone/>
            </a:pPr>
            <a:endParaRPr lang="en-US" sz="2800" dirty="0"/>
          </a:p>
          <a:p>
            <a:pPr>
              <a:lnSpc>
                <a:spcPct val="90000"/>
              </a:lnSpc>
              <a:buClr>
                <a:srgbClr val="0066FF"/>
              </a:buClr>
              <a:buFont typeface="Wingdings" pitchFamily="2" charset="2"/>
              <a:buNone/>
            </a:pPr>
            <a:endParaRPr lang="en-US" sz="2800" dirty="0"/>
          </a:p>
          <a:p>
            <a:pPr>
              <a:lnSpc>
                <a:spcPct val="90000"/>
              </a:lnSpc>
              <a:buClr>
                <a:srgbClr val="0066FF"/>
              </a:buClr>
              <a:buFont typeface="Wingdings" pitchFamily="2" charset="2"/>
              <a:buNone/>
            </a:pPr>
            <a:endParaRPr lang="en-US" sz="2800" dirty="0"/>
          </a:p>
          <a:p>
            <a:pPr>
              <a:lnSpc>
                <a:spcPct val="90000"/>
              </a:lnSpc>
              <a:buClr>
                <a:srgbClr val="0066FF"/>
              </a:buClr>
              <a:buFont typeface="Wingdings" pitchFamily="2" charset="2"/>
              <a:buNone/>
            </a:pPr>
            <a:r>
              <a:rPr lang="en-US" sz="1000" dirty="0">
                <a:solidFill>
                  <a:srgbClr val="FFFFFF"/>
                </a:solidFill>
                <a:latin typeface="Arial" pitchFamily="34" charset="0"/>
                <a:cs typeface="Arial" pitchFamily="34" charset="0"/>
              </a:rPr>
              <a:t/>
            </a:r>
            <a:br>
              <a:rPr lang="en-US" sz="1000" dirty="0">
                <a:solidFill>
                  <a:srgbClr val="FFFFFF"/>
                </a:solidFill>
                <a:latin typeface="Arial" pitchFamily="34" charset="0"/>
                <a:cs typeface="Arial" pitchFamily="34" charset="0"/>
              </a:rPr>
            </a:br>
            <a:endParaRPr lang="en-US" sz="1000" dirty="0">
              <a:solidFill>
                <a:srgbClr val="FFFFFF"/>
              </a:solidFill>
              <a:latin typeface="Arial" pitchFamily="34" charset="0"/>
              <a:cs typeface="Arial" pitchFamily="34" charset="0"/>
            </a:endParaRPr>
          </a:p>
          <a:p>
            <a:pPr algn="ctr">
              <a:lnSpc>
                <a:spcPct val="90000"/>
              </a:lnSpc>
              <a:buClr>
                <a:srgbClr val="0066FF"/>
              </a:buClr>
              <a:buFont typeface="Wingdings" pitchFamily="2" charset="2"/>
              <a:buNone/>
            </a:pPr>
            <a:r>
              <a:rPr lang="en-US" sz="2800" dirty="0">
                <a:solidFill>
                  <a:srgbClr val="FFFFFF"/>
                </a:solidFill>
                <a:latin typeface="Arial" pitchFamily="34" charset="0"/>
                <a:cs typeface="Arial" pitchFamily="34" charset="0"/>
              </a:rPr>
              <a:t/>
            </a:r>
            <a:br>
              <a:rPr lang="en-US" sz="2800" dirty="0">
                <a:solidFill>
                  <a:srgbClr val="FFFFFF"/>
                </a:solidFill>
                <a:latin typeface="Arial" pitchFamily="34" charset="0"/>
                <a:cs typeface="Arial" pitchFamily="34" charset="0"/>
              </a:rPr>
            </a:br>
            <a:endParaRPr lang="en-US" sz="2800" dirty="0">
              <a:solidFill>
                <a:srgbClr val="FFFFFF"/>
              </a:solidFill>
              <a:latin typeface="Arial" pitchFamily="34" charset="0"/>
              <a:cs typeface="Arial" pitchFamily="34" charset="0"/>
            </a:endParaRPr>
          </a:p>
          <a:p>
            <a:pPr>
              <a:lnSpc>
                <a:spcPct val="90000"/>
              </a:lnSpc>
              <a:buClr>
                <a:srgbClr val="0066FF"/>
              </a:buClr>
              <a:buFont typeface="Wingdings" pitchFamily="2" charset="2"/>
              <a:buNone/>
            </a:pPr>
            <a:endParaRPr lang="en-US" sz="2800" dirty="0"/>
          </a:p>
          <a:p>
            <a:pPr>
              <a:lnSpc>
                <a:spcPct val="90000"/>
              </a:lnSpc>
              <a:buClr>
                <a:srgbClr val="0066FF"/>
              </a:buClr>
              <a:buFont typeface="Wingdings" pitchFamily="2" charset="2"/>
              <a:buNone/>
            </a:pPr>
            <a:endParaRPr lang="en-US" sz="2800" dirty="0"/>
          </a:p>
        </p:txBody>
      </p:sp>
    </p:spTree>
  </p:cSld>
  <p:clrMapOvr>
    <a:masterClrMapping/>
  </p:clrMapOvr>
  <p:transition>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2" name="Rectangle 4"/>
          <p:cNvSpPr>
            <a:spLocks noGrp="1" noRot="1" noChangeArrowheads="1"/>
          </p:cNvSpPr>
          <p:nvPr>
            <p:ph type="title"/>
          </p:nvPr>
        </p:nvSpPr>
        <p:spPr/>
        <p:txBody>
          <a:bodyPr/>
          <a:lstStyle/>
          <a:p>
            <a:r>
              <a:rPr lang="en-US"/>
              <a:t>Feeding disorders</a:t>
            </a:r>
          </a:p>
        </p:txBody>
      </p:sp>
      <p:sp>
        <p:nvSpPr>
          <p:cNvPr id="396293" name="Rectangle 5"/>
          <p:cNvSpPr>
            <a:spLocks noGrp="1" noChangeArrowheads="1"/>
          </p:cNvSpPr>
          <p:nvPr>
            <p:ph type="body" sz="half" idx="1"/>
          </p:nvPr>
        </p:nvSpPr>
        <p:spPr/>
        <p:txBody>
          <a:bodyPr/>
          <a:lstStyle/>
          <a:p>
            <a:pPr>
              <a:buFont typeface="Wingdings" pitchFamily="2" charset="2"/>
              <a:buNone/>
            </a:pPr>
            <a:r>
              <a:rPr lang="en-US" sz="2800"/>
              <a:t>    </a:t>
            </a:r>
            <a:r>
              <a:rPr lang="en-US"/>
              <a:t>Animals may play with their food to relieve boredom. Animals in zoos have been seen to repeatedly regurgitate and ingest food</a:t>
            </a:r>
            <a:r>
              <a:rPr lang="en-US" sz="2800"/>
              <a:t>. </a:t>
            </a:r>
          </a:p>
        </p:txBody>
      </p:sp>
      <p:sp>
        <p:nvSpPr>
          <p:cNvPr id="6" name="ClipArt Placeholder 5"/>
          <p:cNvSpPr>
            <a:spLocks noGrp="1"/>
          </p:cNvSpPr>
          <p:nvPr>
            <p:ph type="clipArt" sz="half" idx="2"/>
          </p:nvPr>
        </p:nvSpPr>
        <p:spPr/>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Rot="1" noChangeArrowheads="1"/>
          </p:cNvSpPr>
          <p:nvPr>
            <p:ph type="title"/>
          </p:nvPr>
        </p:nvSpPr>
        <p:spPr/>
        <p:txBody>
          <a:bodyPr/>
          <a:lstStyle/>
          <a:p>
            <a:r>
              <a:rPr lang="en-US"/>
              <a:t>Over grooming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8" name="Rectangle 4"/>
          <p:cNvSpPr>
            <a:spLocks noGrp="1" noRot="1" noChangeArrowheads="1"/>
          </p:cNvSpPr>
          <p:nvPr>
            <p:ph type="title"/>
          </p:nvPr>
        </p:nvSpPr>
        <p:spPr>
          <a:xfrm>
            <a:off x="0" y="0"/>
            <a:ext cx="9144000" cy="7239000"/>
          </a:xfrm>
        </p:spPr>
        <p:txBody>
          <a:bodyPr/>
          <a:lstStyle/>
          <a:p>
            <a:pPr algn="l">
              <a:buClr>
                <a:srgbClr val="0066FF"/>
              </a:buClr>
              <a:buFont typeface="Wingdings" pitchFamily="2" charset="2"/>
              <a:buNone/>
            </a:pPr>
            <a:r>
              <a:rPr lang="en-US" sz="3200"/>
              <a:t>Institutions that keep captive animals work very hard to attempt to decrease these problems. </a:t>
            </a:r>
            <a:br>
              <a:rPr lang="en-US" sz="3200"/>
            </a:br>
            <a:r>
              <a:rPr lang="en-US" sz="2400"/>
              <a:t/>
            </a:r>
            <a:br>
              <a:rPr lang="en-US" sz="2400"/>
            </a:br>
            <a:r>
              <a:rPr lang="en-US" sz="2400"/>
              <a:t/>
            </a:r>
            <a:br>
              <a:rPr lang="en-US" sz="2400"/>
            </a:br>
            <a:r>
              <a:rPr lang="en-US" sz="2400"/>
              <a:t/>
            </a:r>
            <a:br>
              <a:rPr lang="en-US" sz="2400"/>
            </a:br>
            <a:r>
              <a:rPr lang="en-US" sz="2400"/>
              <a:t/>
            </a:r>
            <a:br>
              <a:rPr lang="en-US" sz="2400"/>
            </a:br>
            <a:r>
              <a:rPr lang="en-US" sz="2400"/>
              <a:t/>
            </a:r>
            <a:br>
              <a:rPr lang="en-US" sz="2400"/>
            </a:br>
            <a:r>
              <a:rPr lang="en-US" sz="2400"/>
              <a:t/>
            </a:r>
            <a:br>
              <a:rPr lang="en-US" sz="2400"/>
            </a:br>
            <a:r>
              <a:rPr lang="en-US" sz="2400"/>
              <a:t/>
            </a:r>
            <a:br>
              <a:rPr lang="en-US" sz="2400"/>
            </a:br>
            <a:r>
              <a:rPr lang="en-US" sz="2400"/>
              <a:t/>
            </a:r>
            <a:br>
              <a:rPr lang="en-US" sz="2400"/>
            </a:br>
            <a:r>
              <a:rPr lang="en-US" sz="1600"/>
              <a:t>Desertusa.com</a:t>
            </a:r>
            <a:br>
              <a:rPr lang="en-US" sz="1600"/>
            </a:br>
            <a:r>
              <a:rPr lang="en-US" sz="1200"/>
              <a:t/>
            </a:r>
            <a:br>
              <a:rPr lang="en-US" sz="1200"/>
            </a:br>
            <a:r>
              <a:rPr lang="en-US" sz="1800"/>
              <a:t>Coyote exhibit, Phoenix Zoo</a:t>
            </a:r>
            <a:r>
              <a:rPr lang="en-US" sz="1200"/>
              <a:t/>
            </a:r>
            <a:br>
              <a:rPr lang="en-US" sz="1200"/>
            </a:br>
            <a:r>
              <a:rPr lang="en-US" sz="1200"/>
              <a:t>Photo:Hilda Tresz</a:t>
            </a:r>
            <a:br>
              <a:rPr lang="en-US" sz="1200"/>
            </a:br>
            <a:r>
              <a:rPr lang="en-US" sz="1200"/>
              <a:t/>
            </a:r>
            <a:br>
              <a:rPr lang="en-US" sz="1200"/>
            </a:br>
            <a:r>
              <a:rPr lang="en-US" sz="2400"/>
              <a:t>New exhibits try to </a:t>
            </a:r>
            <a:r>
              <a:rPr lang="en-US" sz="2400">
                <a:solidFill>
                  <a:schemeClr val="hlink"/>
                </a:solidFill>
              </a:rPr>
              <a:t>resemble the WILD</a:t>
            </a:r>
            <a:r>
              <a:rPr lang="en-US" sz="2400"/>
              <a:t> to please both animals and humans to give the impression that animals that are kept in captivity have “good” life and they live similarly  “FREE” just like their wild counterparts.</a:t>
            </a:r>
            <a:r>
              <a:rPr lang="en-US" sz="3000"/>
              <a:t> </a:t>
            </a:r>
          </a:p>
        </p:txBody>
      </p:sp>
      <p:pic>
        <p:nvPicPr>
          <p:cNvPr id="62469" name="Picture 5" descr="C:\Documents and Settings\UHamblin\Local Settings\Temporary Internet Files\OLK6\PDRM0060.JPG"/>
          <p:cNvPicPr>
            <a:picLocks noChangeAspect="1" noChangeArrowheads="1"/>
          </p:cNvPicPr>
          <p:nvPr/>
        </p:nvPicPr>
        <p:blipFill>
          <a:blip r:embed="rId3" r:link="rId4" cstate="print"/>
          <a:srcRect/>
          <a:stretch>
            <a:fillRect/>
          </a:stretch>
        </p:blipFill>
        <p:spPr bwMode="auto">
          <a:xfrm>
            <a:off x="3352800" y="1447800"/>
            <a:ext cx="5465763" cy="3657600"/>
          </a:xfrm>
          <a:prstGeom prst="rect">
            <a:avLst/>
          </a:prstGeom>
          <a:noFill/>
          <a:ln w="9525">
            <a:noFill/>
            <a:miter lim="800000"/>
            <a:headEnd/>
            <a:tailEnd/>
          </a:ln>
        </p:spPr>
      </p:pic>
      <p:pic>
        <p:nvPicPr>
          <p:cNvPr id="62471" name="Picture 7" descr="coyote7b"/>
          <p:cNvPicPr>
            <a:picLocks noChangeAspect="1" noChangeArrowheads="1"/>
          </p:cNvPicPr>
          <p:nvPr/>
        </p:nvPicPr>
        <p:blipFill>
          <a:blip r:embed="rId5" cstate="print"/>
          <a:srcRect/>
          <a:stretch>
            <a:fillRect/>
          </a:stretch>
        </p:blipFill>
        <p:spPr bwMode="auto">
          <a:xfrm>
            <a:off x="228600" y="1676400"/>
            <a:ext cx="1947863" cy="2438400"/>
          </a:xfrm>
          <a:prstGeom prst="rect">
            <a:avLst/>
          </a:prstGeom>
          <a:noFill/>
        </p:spPr>
      </p:pic>
    </p:spTree>
  </p:cSld>
  <p:clrMapOvr>
    <a:masterClrMapping/>
  </p:clrMapOvr>
  <p:transition>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p:txBody>
          <a:bodyPr/>
          <a:lstStyle/>
          <a:p>
            <a:r>
              <a:rPr lang="en-US" sz="4000"/>
              <a:t>DEFINITION OF BEHAVIORAL ENRICHMENT</a:t>
            </a:r>
          </a:p>
        </p:txBody>
      </p:sp>
      <p:sp>
        <p:nvSpPr>
          <p:cNvPr id="34819" name="Rectangle 3"/>
          <p:cNvSpPr>
            <a:spLocks noGrp="1" noChangeArrowheads="1"/>
          </p:cNvSpPr>
          <p:nvPr>
            <p:ph idx="1"/>
          </p:nvPr>
        </p:nvSpPr>
        <p:spPr>
          <a:xfrm>
            <a:off x="457200" y="2133600"/>
            <a:ext cx="8229600" cy="3992563"/>
          </a:xfrm>
        </p:spPr>
        <p:txBody>
          <a:bodyPr/>
          <a:lstStyle/>
          <a:p>
            <a:pPr>
              <a:buFont typeface="Wingdings" pitchFamily="2" charset="2"/>
              <a:buNone/>
            </a:pPr>
            <a:r>
              <a:rPr lang="en-US"/>
              <a:t>   The goal of Behavioral Enrichment is to encourage animals to use their natural abilities, </a:t>
            </a:r>
            <a:r>
              <a:rPr lang="en-US" b="1"/>
              <a:t>promote </a:t>
            </a:r>
            <a:r>
              <a:rPr lang="en-US" b="1">
                <a:solidFill>
                  <a:srgbClr val="FF3300"/>
                </a:solidFill>
              </a:rPr>
              <a:t>species-appropriate behaviors</a:t>
            </a:r>
            <a:r>
              <a:rPr lang="en-US"/>
              <a:t>, </a:t>
            </a:r>
            <a:r>
              <a:rPr lang="en-US" b="1"/>
              <a:t>offering a </a:t>
            </a:r>
            <a:r>
              <a:rPr lang="en-US" b="1">
                <a:solidFill>
                  <a:srgbClr val="FF3300"/>
                </a:solidFill>
              </a:rPr>
              <a:t>sense of control</a:t>
            </a:r>
            <a:r>
              <a:rPr lang="en-US"/>
              <a:t> of their environment by </a:t>
            </a:r>
            <a:r>
              <a:rPr lang="en-US" b="1"/>
              <a:t>allowing them to</a:t>
            </a:r>
            <a:r>
              <a:rPr lang="en-US"/>
              <a:t> </a:t>
            </a:r>
            <a:r>
              <a:rPr lang="en-US" b="1"/>
              <a:t>make </a:t>
            </a:r>
            <a:r>
              <a:rPr lang="en-US" b="1">
                <a:solidFill>
                  <a:srgbClr val="FF3300"/>
                </a:solidFill>
              </a:rPr>
              <a:t>choices</a:t>
            </a:r>
            <a:r>
              <a:rPr lang="en-US"/>
              <a:t> and have new experiences.</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Rot="1" noChangeArrowheads="1"/>
          </p:cNvSpPr>
          <p:nvPr>
            <p:ph type="title"/>
          </p:nvPr>
        </p:nvSpPr>
        <p:spPr/>
        <p:txBody>
          <a:bodyPr/>
          <a:lstStyle/>
          <a:p>
            <a:r>
              <a:rPr lang="en-US" sz="3600" u="sng"/>
              <a:t>RELATIONSHIP BETWEEN</a:t>
            </a:r>
            <a:br>
              <a:rPr lang="en-US" sz="3600" u="sng"/>
            </a:br>
            <a:r>
              <a:rPr lang="en-US" sz="3600" u="sng">
                <a:solidFill>
                  <a:schemeClr val="hlink"/>
                </a:solidFill>
              </a:rPr>
              <a:t>MAKING CHOICES AND FREEDOM</a:t>
            </a:r>
          </a:p>
        </p:txBody>
      </p:sp>
      <p:sp>
        <p:nvSpPr>
          <p:cNvPr id="442371" name="Rectangle 3"/>
          <p:cNvSpPr>
            <a:spLocks noGrp="1" noChangeArrowheads="1"/>
          </p:cNvSpPr>
          <p:nvPr>
            <p:ph idx="1"/>
          </p:nvPr>
        </p:nvSpPr>
        <p:spPr/>
        <p:txBody>
          <a:bodyPr/>
          <a:lstStyle/>
          <a:p>
            <a:pPr>
              <a:buFont typeface="Wingdings" pitchFamily="2" charset="2"/>
              <a:buNone/>
            </a:pPr>
            <a:r>
              <a:rPr lang="en-US" sz="3600" b="1"/>
              <a:t>How can we resemble the “WILD” in captivity?</a:t>
            </a:r>
          </a:p>
          <a:p>
            <a:pPr>
              <a:buFont typeface="Wingdings" pitchFamily="2" charset="2"/>
              <a:buNone/>
            </a:pPr>
            <a:endParaRPr lang="en-US" sz="3600" b="1"/>
          </a:p>
          <a:p>
            <a:pPr>
              <a:buFont typeface="Wingdings" pitchFamily="2" charset="2"/>
              <a:buNone/>
            </a:pPr>
            <a:endParaRPr lang="en-US" sz="3600" b="1"/>
          </a:p>
          <a:p>
            <a:pPr>
              <a:buFont typeface="Wingdings" pitchFamily="2" charset="2"/>
              <a:buNone/>
            </a:pPr>
            <a:endParaRPr lang="en-US" sz="3600" b="1"/>
          </a:p>
          <a:p>
            <a:pPr>
              <a:buFont typeface="Wingdings" pitchFamily="2" charset="2"/>
              <a:buNone/>
            </a:pPr>
            <a:r>
              <a:rPr lang="en-US" sz="3600" b="1"/>
              <a:t>How can we provide more freedom for our captive animals?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4" name="Rectangle 4"/>
          <p:cNvSpPr>
            <a:spLocks noGrp="1" noRot="1" noChangeArrowheads="1"/>
          </p:cNvSpPr>
          <p:nvPr>
            <p:ph type="title"/>
          </p:nvPr>
        </p:nvSpPr>
        <p:spPr>
          <a:xfrm>
            <a:off x="0" y="-381000"/>
            <a:ext cx="9144000" cy="7239000"/>
          </a:xfrm>
        </p:spPr>
        <p:txBody>
          <a:bodyPr/>
          <a:lstStyle/>
          <a:p>
            <a:r>
              <a:rPr lang="en-US" u="sng"/>
              <a:t>Wikipedia</a:t>
            </a:r>
            <a:r>
              <a:rPr lang="en-US"/>
              <a:t>- Freedom is the condition in which an individual has the ability to act according to its own will (meaning, it can make its own choices).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6" name="Rectangle 8"/>
          <p:cNvSpPr>
            <a:spLocks noGrp="1" noRot="1" noChangeArrowheads="1"/>
          </p:cNvSpPr>
          <p:nvPr>
            <p:ph type="title"/>
          </p:nvPr>
        </p:nvSpPr>
        <p:spPr/>
        <p:txBody>
          <a:bodyPr/>
          <a:lstStyle/>
          <a:p>
            <a:r>
              <a:rPr lang="en-US"/>
              <a:t>Providing choices</a:t>
            </a:r>
            <a:br>
              <a:rPr lang="en-US"/>
            </a:br>
            <a:endParaRPr lang="en-US"/>
          </a:p>
        </p:txBody>
      </p:sp>
      <p:sp>
        <p:nvSpPr>
          <p:cNvPr id="73731" name="Rectangle 3"/>
          <p:cNvSpPr>
            <a:spLocks noGrp="1" noChangeArrowheads="1"/>
          </p:cNvSpPr>
          <p:nvPr>
            <p:ph type="body" sz="half" idx="1"/>
          </p:nvPr>
        </p:nvSpPr>
        <p:spPr>
          <a:xfrm>
            <a:off x="0" y="1828800"/>
            <a:ext cx="8686800" cy="4800600"/>
          </a:xfrm>
        </p:spPr>
        <p:txBody>
          <a:bodyPr/>
          <a:lstStyle/>
          <a:p>
            <a:pPr>
              <a:buFont typeface="Wingdings" pitchFamily="2" charset="2"/>
              <a:buNone/>
            </a:pPr>
            <a:r>
              <a:rPr lang="en-US" sz="2800"/>
              <a:t>               </a:t>
            </a:r>
            <a:r>
              <a:rPr lang="en-US" sz="4000"/>
              <a:t>Freedom=own will (own choices)</a:t>
            </a:r>
          </a:p>
          <a:p>
            <a:pPr>
              <a:buFont typeface="Wingdings" pitchFamily="2" charset="2"/>
              <a:buNone/>
            </a:pPr>
            <a:r>
              <a:rPr lang="en-US" sz="4000"/>
              <a:t>      Wild = own choices </a:t>
            </a:r>
          </a:p>
          <a:p>
            <a:pPr>
              <a:buFont typeface="Wingdings" pitchFamily="2" charset="2"/>
              <a:buNone/>
            </a:pPr>
            <a:r>
              <a:rPr lang="en-US" sz="4000"/>
              <a:t>                 </a:t>
            </a:r>
          </a:p>
          <a:p>
            <a:pPr>
              <a:buFont typeface="Wingdings" pitchFamily="2" charset="2"/>
              <a:buNone/>
            </a:pPr>
            <a:r>
              <a:rPr lang="en-US" sz="4000"/>
              <a:t>                 Wild=Freedom?</a:t>
            </a:r>
            <a:r>
              <a:rPr lang="en-US" sz="3600"/>
              <a:t> </a:t>
            </a:r>
          </a:p>
        </p:txBody>
      </p:sp>
      <p:sp>
        <p:nvSpPr>
          <p:cNvPr id="5" name="Content Placeholder 4"/>
          <p:cNvSpPr>
            <a:spLocks noGrp="1"/>
          </p:cNvSpPr>
          <p:nvPr>
            <p:ph sz="quarter" idx="2"/>
          </p:nvPr>
        </p:nvSpPr>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2" name="Rectangle 4"/>
          <p:cNvSpPr>
            <a:spLocks noGrp="1" noRot="1" noChangeArrowheads="1"/>
          </p:cNvSpPr>
          <p:nvPr>
            <p:ph type="title"/>
          </p:nvPr>
        </p:nvSpPr>
        <p:spPr>
          <a:xfrm>
            <a:off x="0" y="0"/>
            <a:ext cx="9144000" cy="6858000"/>
          </a:xfrm>
        </p:spPr>
        <p:txBody>
          <a:bodyPr/>
          <a:lstStyle/>
          <a:p>
            <a:r>
              <a:rPr lang="en-US" sz="2000"/>
              <a:t/>
            </a:r>
            <a:br>
              <a:rPr lang="en-US" sz="2000"/>
            </a:br>
            <a:r>
              <a:rPr lang="en-US" sz="2000"/>
              <a:t/>
            </a:r>
            <a:br>
              <a:rPr lang="en-US" sz="2000"/>
            </a:br>
            <a:r>
              <a:rPr lang="en-US" sz="2000"/>
              <a:t/>
            </a:r>
            <a:br>
              <a:rPr lang="en-US" sz="2000"/>
            </a:br>
            <a:r>
              <a:rPr lang="en-US" sz="2000"/>
              <a:t/>
            </a:r>
            <a:br>
              <a:rPr lang="en-US" sz="2000"/>
            </a:br>
            <a:r>
              <a:rPr lang="en-US" sz="2000"/>
              <a:t>Hediger (1950) discussed the misconception that wild animals are “free” when in fact they are constrained by many behaviorally imposed barriers (excess to breeding partners, food and shelter availability, etc</a:t>
            </a:r>
            <a:br>
              <a:rPr lang="en-US" sz="2000"/>
            </a:br>
            <a:r>
              <a:rPr lang="en-US" sz="2000"/>
              <a:t/>
            </a:r>
            <a:br>
              <a:rPr lang="en-US" sz="2000"/>
            </a:br>
            <a:r>
              <a:rPr lang="en-US" sz="2000"/>
              <a:t/>
            </a:r>
            <a:br>
              <a:rPr lang="en-US" sz="2000"/>
            </a:br>
            <a:r>
              <a:rPr lang="en-US" sz="2000"/>
              <a:t/>
            </a:r>
            <a:br>
              <a:rPr lang="en-US" sz="2000"/>
            </a:br>
            <a:r>
              <a:rPr lang="en-US" sz="2000"/>
              <a:t/>
            </a:r>
            <a:br>
              <a:rPr lang="en-US" sz="2000"/>
            </a:br>
            <a:r>
              <a:rPr lang="en-US" sz="2000"/>
              <a:t/>
            </a:r>
            <a:br>
              <a:rPr lang="en-US" sz="2000"/>
            </a:br>
            <a:r>
              <a:rPr lang="en-US" sz="2000"/>
              <a:t/>
            </a:r>
            <a:br>
              <a:rPr lang="en-US" sz="2000"/>
            </a:br>
            <a:r>
              <a:rPr lang="en-US" sz="2000"/>
              <a:t/>
            </a:r>
            <a:br>
              <a:rPr lang="en-US" sz="2000"/>
            </a:br>
            <a:r>
              <a:rPr lang="en-US" sz="2000"/>
              <a:t/>
            </a:r>
            <a:br>
              <a:rPr lang="en-US" sz="2000"/>
            </a:br>
            <a:r>
              <a:rPr lang="en-US" sz="2000"/>
              <a:t/>
            </a:r>
            <a:br>
              <a:rPr lang="en-US" sz="2000"/>
            </a:br>
            <a:r>
              <a:rPr lang="en-US" sz="2000"/>
              <a:t/>
            </a:r>
            <a:br>
              <a:rPr lang="en-US" sz="2000"/>
            </a:br>
            <a:r>
              <a:rPr lang="en-US" sz="2000"/>
              <a:t/>
            </a:r>
            <a:br>
              <a:rPr lang="en-US" sz="2000"/>
            </a:br>
            <a:r>
              <a:rPr lang="en-US" sz="2000"/>
              <a:t/>
            </a:r>
            <a:br>
              <a:rPr lang="en-US" sz="2000"/>
            </a:br>
            <a:r>
              <a:rPr lang="en-US" sz="2000"/>
              <a:t/>
            </a:r>
            <a:br>
              <a:rPr lang="en-US" sz="2000"/>
            </a:br>
            <a:r>
              <a:rPr lang="en-US" sz="2000"/>
              <a:t/>
            </a:r>
            <a:br>
              <a:rPr lang="en-US" sz="2000"/>
            </a:br>
            <a:r>
              <a:rPr lang="en-US" sz="1400" b="0"/>
              <a:t>Photo:Thomas A. Hermann</a:t>
            </a:r>
            <a:r>
              <a:rPr lang="en-US" sz="1400"/>
              <a:t> </a:t>
            </a:r>
            <a:br>
              <a:rPr lang="en-US" sz="1400"/>
            </a:br>
            <a:r>
              <a:rPr lang="en-US" sz="2000"/>
              <a:t> In his opinion neither wild nor zoo animals are truly free. However, </a:t>
            </a:r>
            <a:r>
              <a:rPr lang="en-US" sz="2000">
                <a:solidFill>
                  <a:schemeClr val="hlink"/>
                </a:solidFill>
              </a:rPr>
              <a:t>one could argue that an animal with the most choices and most control has the most “freedom</a:t>
            </a:r>
            <a:r>
              <a:rPr lang="en-US" sz="2000"/>
              <a:t>”. </a:t>
            </a:r>
            <a:br>
              <a:rPr lang="en-US" sz="2000"/>
            </a:br>
            <a:r>
              <a:rPr lang="en-US" sz="2800">
                <a:latin typeface="Verdana" pitchFamily="34" charset="0"/>
                <a:hlinkClick r:id="rId3"/>
              </a:rPr>
              <a:t> </a:t>
            </a:r>
            <a:r>
              <a:rPr lang="en-US" sz="2800">
                <a:latin typeface="Verdana" pitchFamily="34" charset="0"/>
              </a:rPr>
              <a:t/>
            </a:r>
            <a:br>
              <a:rPr lang="en-US" sz="2800">
                <a:latin typeface="Verdana" pitchFamily="34" charset="0"/>
              </a:rPr>
            </a:br>
            <a:r>
              <a:rPr lang="en-US" sz="2800"/>
              <a:t/>
            </a:r>
            <a:br>
              <a:rPr lang="en-US" sz="2800"/>
            </a:br>
            <a:endParaRPr lang="en-US" sz="2800"/>
          </a:p>
        </p:txBody>
      </p:sp>
      <p:pic>
        <p:nvPicPr>
          <p:cNvPr id="78854" name="Picture 6" descr="nbii_safari_p00461[1]"/>
          <p:cNvPicPr>
            <a:picLocks noChangeAspect="1" noChangeArrowheads="1"/>
          </p:cNvPicPr>
          <p:nvPr/>
        </p:nvPicPr>
        <p:blipFill>
          <a:blip r:embed="rId4" cstate="print"/>
          <a:srcRect/>
          <a:stretch>
            <a:fillRect/>
          </a:stretch>
        </p:blipFill>
        <p:spPr bwMode="auto">
          <a:xfrm>
            <a:off x="1524000" y="1219200"/>
            <a:ext cx="5905500" cy="3810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Grp="1" noRot="1" noChangeArrowheads="1"/>
          </p:cNvSpPr>
          <p:nvPr>
            <p:ph type="title"/>
          </p:nvPr>
        </p:nvSpPr>
        <p:spPr>
          <a:xfrm>
            <a:off x="457200" y="274638"/>
            <a:ext cx="8229600" cy="5364162"/>
          </a:xfrm>
        </p:spPr>
        <p:txBody>
          <a:bodyPr/>
          <a:lstStyle/>
          <a:p>
            <a:r>
              <a:rPr lang="en-US"/>
              <a:t>By providing enrichment animals can choose </a:t>
            </a:r>
            <a:r>
              <a:rPr lang="en-US">
                <a:solidFill>
                  <a:schemeClr val="hlink"/>
                </a:solidFill>
              </a:rPr>
              <a:t>when, how and where</a:t>
            </a:r>
            <a:r>
              <a:rPr lang="en-US"/>
              <a:t> to interact or choose </a:t>
            </a:r>
            <a:r>
              <a:rPr lang="en-US">
                <a:solidFill>
                  <a:schemeClr val="hlink"/>
                </a:solidFill>
              </a:rPr>
              <a:t>not to</a:t>
            </a:r>
            <a:r>
              <a:rPr lang="en-US"/>
              <a:t> interact at all. </a:t>
            </a:r>
          </a:p>
        </p:txBody>
      </p:sp>
      <p:sp>
        <p:nvSpPr>
          <p:cNvPr id="80903" name="Rectangle 7"/>
          <p:cNvSpPr>
            <a:spLocks noChangeArrowheads="1"/>
          </p:cNvSpPr>
          <p:nvPr/>
        </p:nvSpPr>
        <p:spPr bwMode="auto">
          <a:xfrm>
            <a:off x="-914400" y="304800"/>
            <a:ext cx="10968038" cy="519113"/>
          </a:xfrm>
          <a:prstGeom prst="rect">
            <a:avLst/>
          </a:prstGeom>
          <a:noFill/>
          <a:ln w="9525">
            <a:noFill/>
            <a:miter lim="800000"/>
            <a:headEnd/>
            <a:tailEnd/>
          </a:ln>
          <a:effectLst/>
        </p:spPr>
        <p:txBody>
          <a:bodyPr>
            <a:spAutoFit/>
          </a:bodyPr>
          <a:lstStyle/>
          <a:p>
            <a:pPr eaLnBrk="0" hangingPunct="0"/>
            <a:r>
              <a:rPr lang="en-US" sz="2800">
                <a:solidFill>
                  <a:srgbClr val="FF3300"/>
                </a:solidFill>
                <a:effectLst>
                  <a:outerShdw blurRad="38100" dist="38100" dir="2700000" algn="tl">
                    <a:srgbClr val="000000"/>
                  </a:outerShdw>
                </a:effectLst>
              </a:rPr>
              <a:t>Animals do not operate well when they do not have control.</a:t>
            </a:r>
          </a:p>
        </p:txBody>
      </p:sp>
      <p:sp>
        <p:nvSpPr>
          <p:cNvPr id="5" name="Content Placeholder 4"/>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4"/>
          <p:cNvSpPr>
            <a:spLocks noGrp="1" noRot="1" noChangeArrowheads="1"/>
          </p:cNvSpPr>
          <p:nvPr>
            <p:ph type="title"/>
          </p:nvPr>
        </p:nvSpPr>
        <p:spPr>
          <a:xfrm>
            <a:off x="0" y="0"/>
            <a:ext cx="9144000" cy="5715000"/>
          </a:xfrm>
        </p:spPr>
        <p:txBody>
          <a:bodyPr/>
          <a:lstStyle/>
          <a:p>
            <a:r>
              <a:rPr lang="en-US" sz="3600">
                <a:solidFill>
                  <a:srgbClr val="FF3300"/>
                </a:solidFill>
              </a:rPr>
              <a:t>ENRICHMENT</a:t>
            </a:r>
            <a:r>
              <a:rPr lang="en-US" sz="3600"/>
              <a:t>- </a:t>
            </a:r>
            <a:br>
              <a:rPr lang="en-US" sz="3600"/>
            </a:br>
            <a:r>
              <a:rPr lang="en-US" sz="3600"/>
              <a:t>CHOICE OF BEHAVIOR- </a:t>
            </a:r>
            <a:br>
              <a:rPr lang="en-US" sz="3600"/>
            </a:br>
            <a:r>
              <a:rPr lang="en-US" sz="3600"/>
              <a:t>CONSEQUENCES OF BEHAVIOR= </a:t>
            </a:r>
            <a:br>
              <a:rPr lang="en-US" sz="3600"/>
            </a:br>
            <a:r>
              <a:rPr lang="en-US" sz="3600"/>
              <a:t/>
            </a:r>
            <a:br>
              <a:rPr lang="en-US" sz="3600"/>
            </a:br>
            <a:r>
              <a:rPr lang="en-US" sz="3600"/>
              <a:t/>
            </a:r>
            <a:br>
              <a:rPr lang="en-US" sz="3600"/>
            </a:br>
            <a:r>
              <a:rPr lang="en-US" sz="3600">
                <a:solidFill>
                  <a:srgbClr val="FF3300"/>
                </a:solidFill>
              </a:rPr>
              <a:t>CONRTOL OVER ENRVIRONMENT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p:txBody>
          <a:bodyPr/>
          <a:lstStyle/>
          <a:p>
            <a:r>
              <a:rPr lang="en-US"/>
              <a:t>CONTRA FREELOADING</a:t>
            </a:r>
          </a:p>
        </p:txBody>
      </p:sp>
      <p:sp>
        <p:nvSpPr>
          <p:cNvPr id="86019" name="Rectangle 3"/>
          <p:cNvSpPr>
            <a:spLocks noGrp="1" noChangeArrowheads="1"/>
          </p:cNvSpPr>
          <p:nvPr>
            <p:ph type="body" sz="half" idx="1"/>
          </p:nvPr>
        </p:nvSpPr>
        <p:spPr>
          <a:xfrm>
            <a:off x="1219200" y="2133600"/>
            <a:ext cx="5638800" cy="3992563"/>
          </a:xfrm>
        </p:spPr>
        <p:txBody>
          <a:bodyPr/>
          <a:lstStyle/>
          <a:p>
            <a:pPr>
              <a:buClr>
                <a:srgbClr val="0066FF"/>
              </a:buClr>
              <a:buFont typeface="Wingdings" pitchFamily="2" charset="2"/>
              <a:buNone/>
            </a:pPr>
            <a:r>
              <a:rPr lang="en-US" sz="2800"/>
              <a:t>    How much animals like to interact with their surroundings, make their own choices and control their environments? </a:t>
            </a:r>
          </a:p>
        </p:txBody>
      </p:sp>
      <p:sp>
        <p:nvSpPr>
          <p:cNvPr id="5" name="Content Placeholder 4"/>
          <p:cNvSpPr>
            <a:spLocks noGrp="1"/>
          </p:cNvSpPr>
          <p:nvPr>
            <p:ph sz="half" idx="2"/>
          </p:nvPr>
        </p:nvSpPr>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8" name="Rectangle 4"/>
          <p:cNvSpPr>
            <a:spLocks noGrp="1" noRot="1" noChangeArrowheads="1"/>
          </p:cNvSpPr>
          <p:nvPr>
            <p:ph type="title"/>
          </p:nvPr>
        </p:nvSpPr>
        <p:spPr>
          <a:xfrm>
            <a:off x="2362200" y="762000"/>
            <a:ext cx="6324600" cy="5486400"/>
          </a:xfrm>
        </p:spPr>
        <p:txBody>
          <a:bodyPr/>
          <a:lstStyle/>
          <a:p>
            <a:r>
              <a:rPr lang="en-US" sz="3200"/>
              <a:t/>
            </a:r>
            <a:br>
              <a:rPr lang="en-US" sz="3200"/>
            </a:br>
            <a:r>
              <a:rPr lang="en-US" sz="3200"/>
              <a:t>“The greatest possibility for improvement in our provision for captive primates lies in the invention and installation of apparatus which can be used for play or work.” </a:t>
            </a:r>
            <a:br>
              <a:rPr lang="en-US" sz="3200"/>
            </a:br>
            <a:r>
              <a:rPr lang="en-US" sz="1800"/>
              <a:t>Robert Yerkes, 1925</a:t>
            </a:r>
            <a:r>
              <a:rPr lang="en-US" sz="4000"/>
              <a:t> </a:t>
            </a:r>
            <a:br>
              <a:rPr lang="en-US" sz="4000"/>
            </a:br>
            <a:r>
              <a:rPr lang="en-US" sz="4000"/>
              <a:t/>
            </a:r>
            <a:br>
              <a:rPr lang="en-US" sz="4000"/>
            </a:br>
            <a:r>
              <a:rPr lang="en-US" sz="3200">
                <a:solidFill>
                  <a:schemeClr val="hlink"/>
                </a:solidFill>
              </a:rPr>
              <a:t>Robert Yerkes was addressing contra freeloading.</a:t>
            </a:r>
            <a:r>
              <a:rPr lang="en-US" sz="3200"/>
              <a:t/>
            </a:r>
            <a:br>
              <a:rPr lang="en-US" sz="3200"/>
            </a:br>
            <a:r>
              <a:rPr lang="en-US" sz="3200"/>
              <a:t/>
            </a:r>
            <a:br>
              <a:rPr lang="en-US" sz="3200"/>
            </a:br>
            <a:r>
              <a:rPr lang="en-US" sz="1800"/>
              <a:t>http://psychclassics.yorku.ca/Yerkes/murchison.htm</a:t>
            </a:r>
          </a:p>
        </p:txBody>
      </p:sp>
      <p:pic>
        <p:nvPicPr>
          <p:cNvPr id="88071" name="Picture 7" descr="yerkes"/>
          <p:cNvPicPr>
            <a:picLocks noChangeAspect="1" noChangeArrowheads="1"/>
          </p:cNvPicPr>
          <p:nvPr/>
        </p:nvPicPr>
        <p:blipFill>
          <a:blip r:embed="rId3" cstate="print"/>
          <a:srcRect/>
          <a:stretch>
            <a:fillRect/>
          </a:stretch>
        </p:blipFill>
        <p:spPr bwMode="auto">
          <a:xfrm>
            <a:off x="155575" y="46038"/>
            <a:ext cx="1905000" cy="2952750"/>
          </a:xfrm>
          <a:prstGeom prst="rect">
            <a:avLst/>
          </a:prstGeom>
          <a:noFill/>
        </p:spPr>
      </p:pic>
    </p:spTree>
  </p:cSld>
  <p:clrMapOvr>
    <a:masterClrMapping/>
  </p:clrMapOvr>
  <p:transition>
    <p:cover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4" name="Rectangle 2"/>
          <p:cNvSpPr>
            <a:spLocks noGrp="1" noRot="1" noChangeArrowheads="1"/>
          </p:cNvSpPr>
          <p:nvPr>
            <p:ph type="title"/>
          </p:nvPr>
        </p:nvSpPr>
        <p:spPr/>
        <p:txBody>
          <a:bodyPr/>
          <a:lstStyle/>
          <a:p>
            <a:r>
              <a:rPr lang="en-US" u="sng">
                <a:solidFill>
                  <a:schemeClr val="hlink"/>
                </a:solidFill>
              </a:rPr>
              <a:t>CONTRA FREELOADING</a:t>
            </a:r>
            <a:r>
              <a:rPr lang="en-US" u="sng"/>
              <a:t> </a:t>
            </a:r>
          </a:p>
        </p:txBody>
      </p:sp>
      <p:sp>
        <p:nvSpPr>
          <p:cNvPr id="90115" name="Rectangle 3"/>
          <p:cNvSpPr>
            <a:spLocks noGrp="1" noChangeArrowheads="1"/>
          </p:cNvSpPr>
          <p:nvPr>
            <p:ph type="body" sz="half" idx="1"/>
          </p:nvPr>
        </p:nvSpPr>
        <p:spPr>
          <a:xfrm>
            <a:off x="457200" y="1600200"/>
            <a:ext cx="8153400" cy="4525963"/>
          </a:xfrm>
        </p:spPr>
        <p:txBody>
          <a:bodyPr/>
          <a:lstStyle/>
          <a:p>
            <a:pPr>
              <a:lnSpc>
                <a:spcPct val="90000"/>
              </a:lnSpc>
              <a:buFont typeface="Wingdings" pitchFamily="2" charset="2"/>
              <a:buNone/>
            </a:pPr>
            <a:r>
              <a:rPr lang="en-US" sz="2000"/>
              <a:t>    </a:t>
            </a:r>
          </a:p>
          <a:p>
            <a:pPr>
              <a:lnSpc>
                <a:spcPct val="90000"/>
              </a:lnSpc>
              <a:buFont typeface="Wingdings" pitchFamily="2" charset="2"/>
              <a:buNone/>
            </a:pPr>
            <a:endParaRPr lang="en-US" sz="2000"/>
          </a:p>
          <a:p>
            <a:pPr>
              <a:lnSpc>
                <a:spcPct val="90000"/>
              </a:lnSpc>
              <a:buFont typeface="Wingdings" pitchFamily="2" charset="2"/>
              <a:buNone/>
            </a:pPr>
            <a:endParaRPr lang="en-US" sz="2000"/>
          </a:p>
          <a:p>
            <a:pPr>
              <a:lnSpc>
                <a:spcPct val="90000"/>
              </a:lnSpc>
              <a:buFont typeface="Wingdings" pitchFamily="2" charset="2"/>
              <a:buNone/>
            </a:pPr>
            <a:endParaRPr lang="en-US" sz="2000"/>
          </a:p>
          <a:p>
            <a:pPr>
              <a:lnSpc>
                <a:spcPct val="90000"/>
              </a:lnSpc>
              <a:buFont typeface="Wingdings" pitchFamily="2" charset="2"/>
              <a:buNone/>
            </a:pPr>
            <a:endParaRPr lang="en-US" sz="2000"/>
          </a:p>
          <a:p>
            <a:pPr>
              <a:lnSpc>
                <a:spcPct val="90000"/>
              </a:lnSpc>
              <a:buFont typeface="Wingdings" pitchFamily="2" charset="2"/>
              <a:buNone/>
            </a:pPr>
            <a:endParaRPr lang="en-US" sz="2000"/>
          </a:p>
          <a:p>
            <a:pPr>
              <a:lnSpc>
                <a:spcPct val="90000"/>
              </a:lnSpc>
              <a:buFont typeface="Wingdings" pitchFamily="2" charset="2"/>
              <a:buNone/>
            </a:pPr>
            <a:endParaRPr lang="en-US" sz="2000"/>
          </a:p>
          <a:p>
            <a:pPr>
              <a:lnSpc>
                <a:spcPct val="90000"/>
              </a:lnSpc>
              <a:buFont typeface="Wingdings" pitchFamily="2" charset="2"/>
              <a:buNone/>
            </a:pPr>
            <a:endParaRPr lang="en-US" sz="1600"/>
          </a:p>
          <a:p>
            <a:pPr>
              <a:lnSpc>
                <a:spcPct val="90000"/>
              </a:lnSpc>
              <a:buFont typeface="Wingdings" pitchFamily="2" charset="2"/>
              <a:buNone/>
            </a:pPr>
            <a:endParaRPr lang="en-US" sz="1600"/>
          </a:p>
          <a:p>
            <a:pPr>
              <a:lnSpc>
                <a:spcPct val="90000"/>
              </a:lnSpc>
              <a:buFont typeface="Wingdings" pitchFamily="2" charset="2"/>
              <a:buNone/>
            </a:pPr>
            <a:endParaRPr lang="en-US" sz="2000"/>
          </a:p>
          <a:p>
            <a:pPr>
              <a:lnSpc>
                <a:spcPct val="90000"/>
              </a:lnSpc>
              <a:buFont typeface="Wingdings" pitchFamily="2" charset="2"/>
              <a:buNone/>
            </a:pPr>
            <a:endParaRPr lang="en-US" sz="2000"/>
          </a:p>
          <a:p>
            <a:pPr>
              <a:lnSpc>
                <a:spcPct val="90000"/>
              </a:lnSpc>
              <a:buFont typeface="Wingdings" pitchFamily="2" charset="2"/>
              <a:buNone/>
            </a:pPr>
            <a:r>
              <a:rPr lang="en-US" sz="2000"/>
              <a:t>It is common that animals show a preference to work for their food in the presence of identical free food items because (in theory) it is self-reinforcing and allows them to perform certain species appropriate behaviors. </a:t>
            </a:r>
          </a:p>
          <a:p>
            <a:pPr>
              <a:lnSpc>
                <a:spcPct val="90000"/>
              </a:lnSpc>
              <a:buFont typeface="Wingdings" pitchFamily="2" charset="2"/>
              <a:buNone/>
            </a:pPr>
            <a:endParaRPr lang="en-US" sz="2000"/>
          </a:p>
          <a:p>
            <a:pPr>
              <a:lnSpc>
                <a:spcPct val="90000"/>
              </a:lnSpc>
              <a:buFont typeface="Wingdings" pitchFamily="2" charset="2"/>
              <a:buNone/>
            </a:pPr>
            <a:r>
              <a:rPr lang="en-US" sz="1600"/>
              <a:t>Golden lion tamarins using gum feeder while free food is present in dish at the Phoenix Zoo</a:t>
            </a:r>
          </a:p>
          <a:p>
            <a:pPr>
              <a:lnSpc>
                <a:spcPct val="90000"/>
              </a:lnSpc>
              <a:buFont typeface="Wingdings" pitchFamily="2" charset="2"/>
              <a:buNone/>
            </a:pPr>
            <a:r>
              <a:rPr lang="en-US" sz="1600"/>
              <a:t>Photo Hilda Tresz</a:t>
            </a:r>
          </a:p>
        </p:txBody>
      </p:sp>
    </p:spTree>
  </p:cSld>
  <p:clrMapOvr>
    <a:masterClrMapping/>
  </p:clrMapOvr>
  <p:transition>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Rot="1" noChangeArrowheads="1"/>
          </p:cNvSpPr>
          <p:nvPr>
            <p:ph type="title"/>
          </p:nvPr>
        </p:nvSpPr>
        <p:spPr/>
        <p:txBody>
          <a:bodyPr/>
          <a:lstStyle/>
          <a:p>
            <a:r>
              <a:rPr lang="en-US" sz="3600" u="sng"/>
              <a:t>GOALS OF BEHAVIORAL ENRICHMENT:</a:t>
            </a:r>
          </a:p>
        </p:txBody>
      </p:sp>
      <p:sp>
        <p:nvSpPr>
          <p:cNvPr id="92163" name="Rectangle 3"/>
          <p:cNvSpPr>
            <a:spLocks noGrp="1" noChangeArrowheads="1"/>
          </p:cNvSpPr>
          <p:nvPr>
            <p:ph idx="1"/>
          </p:nvPr>
        </p:nvSpPr>
        <p:spPr>
          <a:xfrm>
            <a:off x="457200" y="1600200"/>
            <a:ext cx="8229600" cy="4953000"/>
          </a:xfrm>
        </p:spPr>
        <p:txBody>
          <a:bodyPr/>
          <a:lstStyle/>
          <a:p>
            <a:pPr>
              <a:buClr>
                <a:srgbClr val="0066FF"/>
              </a:buClr>
            </a:pPr>
            <a:r>
              <a:rPr lang="en-US" b="1"/>
              <a:t>Create habitats that resemble more of the wild by offering the most choices and control over ones environment (</a:t>
            </a:r>
            <a:r>
              <a:rPr lang="en-US" sz="2000" b="1"/>
              <a:t>does not necessary mean that the habitats would look like as in the wild but they would offer a number of similar choices as they would occur in the wild)</a:t>
            </a:r>
          </a:p>
          <a:p>
            <a:pPr>
              <a:buClr>
                <a:srgbClr val="0066FF"/>
              </a:buClr>
            </a:pPr>
            <a:r>
              <a:rPr lang="en-US" b="1"/>
              <a:t>Allowing animals to exhibit natural, species-appropriate behaviors</a:t>
            </a:r>
          </a:p>
          <a:p>
            <a:pPr>
              <a:buClr>
                <a:srgbClr val="0066FF"/>
              </a:buClr>
            </a:pPr>
            <a:r>
              <a:rPr lang="en-US" b="1"/>
              <a:t>Allowing us to manage these species appropriate behaviors</a:t>
            </a:r>
            <a:r>
              <a:rPr lang="en-US"/>
              <a:t> </a:t>
            </a:r>
          </a:p>
          <a:p>
            <a:pPr>
              <a:buClr>
                <a:srgbClr val="0066FF"/>
              </a:buClr>
              <a:buFont typeface="Wingdings" pitchFamily="2" charset="2"/>
              <a:buNone/>
            </a:pPr>
            <a:r>
              <a:rPr lang="en-US" sz="2800" b="1">
                <a:solidFill>
                  <a:srgbClr val="FF3300"/>
                </a:solidFill>
              </a:rPr>
              <a:t>Behavioral Enrichment= Behavioral Management!!!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p:txBody>
          <a:bodyPr/>
          <a:lstStyle/>
          <a:p>
            <a:r>
              <a:rPr lang="en-US" sz="4000"/>
              <a:t>SPECIES-TYPICAL VS. SPECIES-APPROPRIATE BEHAVIORS</a:t>
            </a:r>
          </a:p>
        </p:txBody>
      </p:sp>
      <p:sp>
        <p:nvSpPr>
          <p:cNvPr id="35843" name="Rectangle 3"/>
          <p:cNvSpPr>
            <a:spLocks noGrp="1" noChangeArrowheads="1"/>
          </p:cNvSpPr>
          <p:nvPr>
            <p:ph idx="1"/>
          </p:nvPr>
        </p:nvSpPr>
        <p:spPr>
          <a:xfrm>
            <a:off x="457200" y="2209800"/>
            <a:ext cx="8229600" cy="3916363"/>
          </a:xfrm>
        </p:spPr>
        <p:txBody>
          <a:bodyPr/>
          <a:lstStyle/>
          <a:p>
            <a:pPr>
              <a:buClr>
                <a:srgbClr val="0066FF"/>
              </a:buClr>
            </a:pPr>
            <a:r>
              <a:rPr lang="en-US" sz="2800" b="1" u="sng"/>
              <a:t>Behavior</a:t>
            </a:r>
            <a:r>
              <a:rPr lang="en-US" sz="2800" b="1"/>
              <a:t>: anything an animal does (loosely)</a:t>
            </a:r>
          </a:p>
          <a:p>
            <a:endParaRPr lang="en-US" sz="2800" b="1"/>
          </a:p>
          <a:p>
            <a:pPr>
              <a:buClr>
                <a:srgbClr val="0066FF"/>
              </a:buClr>
            </a:pPr>
            <a:r>
              <a:rPr lang="en-US" sz="2800" b="1" u="sng"/>
              <a:t>Species-typical </a:t>
            </a:r>
            <a:r>
              <a:rPr lang="en-US" sz="2800" b="1"/>
              <a:t>behavior: anything an animal does in the wild </a:t>
            </a:r>
          </a:p>
          <a:p>
            <a:pPr>
              <a:buClr>
                <a:srgbClr val="0066FF"/>
              </a:buClr>
              <a:buFont typeface="Wingdings" pitchFamily="2" charset="2"/>
              <a:buNone/>
            </a:pPr>
            <a:endParaRPr lang="en-US" sz="2800" b="1"/>
          </a:p>
          <a:p>
            <a:pPr>
              <a:buClr>
                <a:srgbClr val="0066FF"/>
              </a:buClr>
            </a:pPr>
            <a:r>
              <a:rPr lang="en-US" sz="2800" b="1" u="sng"/>
              <a:t>Species-appropriate </a:t>
            </a:r>
            <a:r>
              <a:rPr lang="en-US" sz="2800" b="1"/>
              <a:t>behavior: any species-typical behavior that an animal is allowed to do in captivity</a:t>
            </a:r>
          </a:p>
        </p:txBody>
      </p:sp>
    </p:spTree>
  </p:cSld>
  <p:clrMapOvr>
    <a:masterClrMapping/>
  </p:clrMapOvr>
  <p:transition>
    <p:zoom dir="in"/>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p:cNvSpPr>
            <a:spLocks noGrp="1" noRot="1" noChangeArrowheads="1"/>
          </p:cNvSpPr>
          <p:nvPr>
            <p:ph type="title"/>
          </p:nvPr>
        </p:nvSpPr>
        <p:spPr>
          <a:xfrm>
            <a:off x="457200" y="274638"/>
            <a:ext cx="8382000" cy="5973762"/>
          </a:xfrm>
        </p:spPr>
        <p:txBody>
          <a:bodyPr/>
          <a:lstStyle/>
          <a:p>
            <a:r>
              <a:rPr lang="en-US" sz="3600"/>
              <a:t>In the past few years enrichment went from simply spicing up the animal’s everyday life to specializing in </a:t>
            </a:r>
            <a:r>
              <a:rPr lang="en-US" sz="3600">
                <a:solidFill>
                  <a:srgbClr val="FF3300"/>
                </a:solidFill>
              </a:rPr>
              <a:t>educing and managing</a:t>
            </a:r>
            <a:r>
              <a:rPr lang="en-US" sz="3600"/>
              <a:t> SPECIES-APPROPRIATE behaviors.</a:t>
            </a:r>
            <a:br>
              <a:rPr lang="en-US" sz="3600"/>
            </a:br>
            <a:r>
              <a:rPr lang="en-US" sz="3600"/>
              <a:t/>
            </a:r>
            <a:br>
              <a:rPr lang="en-US" sz="3600"/>
            </a:br>
            <a:r>
              <a:rPr lang="en-US" sz="3600"/>
              <a:t/>
            </a:r>
            <a:br>
              <a:rPr lang="en-US" sz="3600"/>
            </a:br>
            <a:r>
              <a:rPr lang="en-US" sz="6600"/>
              <a:t>Why?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4"/>
          <p:cNvSpPr>
            <a:spLocks noGrp="1" noRot="1" noChangeArrowheads="1"/>
          </p:cNvSpPr>
          <p:nvPr>
            <p:ph type="title"/>
          </p:nvPr>
        </p:nvSpPr>
        <p:spPr>
          <a:xfrm>
            <a:off x="457200" y="274638"/>
            <a:ext cx="8153400" cy="5364162"/>
          </a:xfrm>
        </p:spPr>
        <p:txBody>
          <a:bodyPr/>
          <a:lstStyle/>
          <a:p>
            <a:r>
              <a:rPr lang="en-US"/>
              <a:t>If animals do not maintain natural (species-appropriate) behaviors in captivity then there is….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2" name="Rectangle 4"/>
          <p:cNvSpPr>
            <a:spLocks noGrp="1" noChangeArrowheads="1"/>
          </p:cNvSpPr>
          <p:nvPr>
            <p:ph type="ctrTitle" sz="quarter"/>
          </p:nvPr>
        </p:nvSpPr>
        <p:spPr>
          <a:xfrm>
            <a:off x="685800" y="0"/>
            <a:ext cx="7772400" cy="1981200"/>
          </a:xfrm>
        </p:spPr>
        <p:txBody>
          <a:bodyPr/>
          <a:lstStyle/>
          <a:p>
            <a:r>
              <a:rPr lang="en-US" u="sng"/>
              <a:t>No Proper Exhibition</a:t>
            </a:r>
          </a:p>
        </p:txBody>
      </p:sp>
      <p:sp>
        <p:nvSpPr>
          <p:cNvPr id="99333" name="Rectangle 5"/>
          <p:cNvSpPr>
            <a:spLocks noGrp="1" noChangeArrowheads="1"/>
          </p:cNvSpPr>
          <p:nvPr>
            <p:ph type="subTitle" sz="quarter" idx="1"/>
          </p:nvPr>
        </p:nvSpPr>
        <p:spPr>
          <a:xfrm>
            <a:off x="0" y="5943600"/>
            <a:ext cx="9144000" cy="914400"/>
          </a:xfrm>
        </p:spPr>
        <p:txBody>
          <a:bodyPr/>
          <a:lstStyle/>
          <a:p>
            <a:pPr>
              <a:lnSpc>
                <a:spcPct val="80000"/>
              </a:lnSpc>
            </a:pPr>
            <a:r>
              <a:rPr lang="en-US" sz="2800"/>
              <a:t>Lack of behavioral repertories could cause boredom, and frustration that can lead to abnormal behaviors </a:t>
            </a:r>
          </a:p>
        </p:txBody>
      </p:sp>
      <p:sp>
        <p:nvSpPr>
          <p:cNvPr id="99342" name="Rectangle 14"/>
          <p:cNvSpPr>
            <a:spLocks noChangeArrowheads="1"/>
          </p:cNvSpPr>
          <p:nvPr/>
        </p:nvSpPr>
        <p:spPr bwMode="auto">
          <a:xfrm>
            <a:off x="303213" y="2833688"/>
            <a:ext cx="8537575" cy="1190625"/>
          </a:xfrm>
          <a:prstGeom prst="rect">
            <a:avLst/>
          </a:prstGeom>
          <a:noFill/>
          <a:ln w="9525">
            <a:noFill/>
            <a:miter lim="800000"/>
            <a:headEnd/>
            <a:tailEnd/>
          </a:ln>
          <a:effectLst/>
        </p:spPr>
        <p:txBody>
          <a:bodyPr/>
          <a:lstStyle/>
          <a:p>
            <a:pPr eaLnBrk="0" hangingPunct="0"/>
            <a:endParaRPr lang="en-US" sz="1200" b="0">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80" name="Rectangle 4"/>
          <p:cNvSpPr>
            <a:spLocks noGrp="1" noChangeArrowheads="1"/>
          </p:cNvSpPr>
          <p:nvPr>
            <p:ph type="ctrTitle" sz="quarter"/>
          </p:nvPr>
        </p:nvSpPr>
        <p:spPr>
          <a:xfrm>
            <a:off x="685800" y="0"/>
            <a:ext cx="7772400" cy="838200"/>
          </a:xfrm>
        </p:spPr>
        <p:txBody>
          <a:bodyPr/>
          <a:lstStyle/>
          <a:p>
            <a:r>
              <a:rPr lang="en-US" sz="4800" u="sng"/>
              <a:t>No Proper Education</a:t>
            </a:r>
            <a:endParaRPr lang="en-US" sz="4800"/>
          </a:p>
        </p:txBody>
      </p:sp>
      <p:sp>
        <p:nvSpPr>
          <p:cNvPr id="101381" name="Rectangle 5"/>
          <p:cNvSpPr>
            <a:spLocks noGrp="1" noChangeArrowheads="1"/>
          </p:cNvSpPr>
          <p:nvPr>
            <p:ph type="subTitle" sz="quarter" idx="1"/>
          </p:nvPr>
        </p:nvSpPr>
        <p:spPr>
          <a:xfrm>
            <a:off x="0" y="838200"/>
            <a:ext cx="9144000" cy="6019800"/>
          </a:xfrm>
        </p:spPr>
        <p:txBody>
          <a:bodyPr/>
          <a:lstStyle/>
          <a:p>
            <a:r>
              <a:rPr lang="en-US"/>
              <a:t>Exhibiting animals in inadequate ways sends the wrong message to the visitors</a:t>
            </a:r>
          </a:p>
          <a:p>
            <a:endParaRPr lang="en-US" sz="14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Rot="1" noChangeArrowheads="1"/>
          </p:cNvSpPr>
          <p:nvPr>
            <p:ph type="title"/>
          </p:nvPr>
        </p:nvSpPr>
        <p:spPr/>
        <p:txBody>
          <a:bodyPr/>
          <a:lstStyle/>
          <a:p>
            <a:r>
              <a:rPr lang="en-US" u="sng"/>
              <a:t>No Conservation </a:t>
            </a:r>
          </a:p>
        </p:txBody>
      </p:sp>
      <p:sp>
        <p:nvSpPr>
          <p:cNvPr id="105475" name="Rectangle 3"/>
          <p:cNvSpPr>
            <a:spLocks noGrp="1" noChangeArrowheads="1"/>
          </p:cNvSpPr>
          <p:nvPr>
            <p:ph idx="1"/>
          </p:nvPr>
        </p:nvSpPr>
        <p:spPr/>
        <p:txBody>
          <a:bodyPr/>
          <a:lstStyle/>
          <a:p>
            <a:pPr>
              <a:lnSpc>
                <a:spcPct val="90000"/>
              </a:lnSpc>
              <a:buFont typeface="Wingdings" pitchFamily="2" charset="2"/>
              <a:buNone/>
            </a:pPr>
            <a:r>
              <a:rPr lang="en-US" sz="2800" dirty="0"/>
              <a:t>   Captive animals have a small chance of survival when they are released and reintroduced into the wild unless they have kept their natural behaviors, such as ability to mate, to rear young, to hunt or forage, escape predators, fear of man, etc.</a:t>
            </a:r>
          </a:p>
          <a:p>
            <a:pPr>
              <a:lnSpc>
                <a:spcPct val="90000"/>
              </a:lnSpc>
              <a:buFont typeface="Wingdings" pitchFamily="2" charset="2"/>
              <a:buNone/>
            </a:pPr>
            <a:endParaRPr lang="en-US" sz="2800" dirty="0"/>
          </a:p>
          <a:p>
            <a:pPr>
              <a:lnSpc>
                <a:spcPct val="90000"/>
              </a:lnSpc>
              <a:buFont typeface="Wingdings" pitchFamily="2" charset="2"/>
              <a:buNone/>
            </a:pPr>
            <a:endParaRPr lang="en-US" sz="24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endParaRPr lang="en-US" sz="2400" dirty="0"/>
          </a:p>
          <a:p>
            <a:pPr>
              <a:lnSpc>
                <a:spcPct val="90000"/>
              </a:lnSpc>
              <a:buFont typeface="Wingdings" pitchFamily="2" charset="2"/>
              <a:buNone/>
            </a:pPr>
            <a:endParaRPr lang="en-US"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Rot="1" noChangeArrowheads="1"/>
          </p:cNvSpPr>
          <p:nvPr>
            <p:ph type="title"/>
          </p:nvPr>
        </p:nvSpPr>
        <p:spPr>
          <a:xfrm>
            <a:off x="457200" y="274638"/>
            <a:ext cx="8229600" cy="563562"/>
          </a:xfrm>
        </p:spPr>
        <p:txBody>
          <a:bodyPr/>
          <a:lstStyle/>
          <a:p>
            <a:r>
              <a:rPr lang="en-US" u="sng"/>
              <a:t>No Behavioral Research</a:t>
            </a:r>
          </a:p>
        </p:txBody>
      </p:sp>
      <p:pic>
        <p:nvPicPr>
          <p:cNvPr id="443398" name="Picture 6" descr="The San Diego Zoo's Conservation and Research for Endangered Species: Projects"/>
          <p:cNvPicPr>
            <a:picLocks noGrp="1" noChangeAspect="1" noChangeArrowheads="1"/>
          </p:cNvPicPr>
          <p:nvPr>
            <p:ph type="clipArt" sz="half" idx="1"/>
          </p:nvPr>
        </p:nvPicPr>
        <p:blipFill>
          <a:blip r:embed="rId3" cstate="print"/>
          <a:srcRect/>
          <a:stretch>
            <a:fillRect/>
          </a:stretch>
        </p:blipFill>
        <p:spPr>
          <a:xfrm>
            <a:off x="304800" y="1447800"/>
            <a:ext cx="3276600" cy="661988"/>
          </a:xfrm>
          <a:noFill/>
          <a:ln/>
        </p:spPr>
      </p:pic>
      <p:sp>
        <p:nvSpPr>
          <p:cNvPr id="443396" name="Rectangle 4"/>
          <p:cNvSpPr>
            <a:spLocks noGrp="1" noChangeArrowheads="1"/>
          </p:cNvSpPr>
          <p:nvPr>
            <p:ph type="body" sz="half" idx="2"/>
          </p:nvPr>
        </p:nvSpPr>
        <p:spPr>
          <a:xfrm>
            <a:off x="4038600" y="838200"/>
            <a:ext cx="4648200" cy="5791200"/>
          </a:xfrm>
        </p:spPr>
        <p:txBody>
          <a:bodyPr/>
          <a:lstStyle/>
          <a:p>
            <a:pPr algn="ctr">
              <a:buFont typeface="Wingdings" pitchFamily="2" charset="2"/>
              <a:buNone/>
            </a:pPr>
            <a:r>
              <a:rPr lang="en-US" sz="1800" b="1">
                <a:latin typeface="Verdana" pitchFamily="34" charset="0"/>
              </a:rPr>
              <a:t>Research Divisions of CRES</a:t>
            </a:r>
          </a:p>
          <a:p>
            <a:pPr algn="ctr">
              <a:buFont typeface="Wingdings" pitchFamily="2" charset="2"/>
              <a:buNone/>
            </a:pPr>
            <a:r>
              <a:rPr lang="en-US" sz="1200" b="1">
                <a:latin typeface="Verdana" pitchFamily="34" charset="0"/>
              </a:rPr>
              <a:t>(Conservation and Research of Endangered Species, San Diego, CA)</a:t>
            </a:r>
          </a:p>
          <a:p>
            <a:pPr algn="ctr">
              <a:buFont typeface="Wingdings" pitchFamily="2" charset="2"/>
              <a:buNone/>
            </a:pPr>
            <a:r>
              <a:rPr lang="en-US" sz="2800" u="sng">
                <a:hlinkClick r:id="rId4"/>
              </a:rPr>
              <a:t>Applied Animal Ecology-</a:t>
            </a:r>
            <a:r>
              <a:rPr lang="en-US" sz="2800" u="sng"/>
              <a:t> </a:t>
            </a:r>
            <a:r>
              <a:rPr lang="en-US" sz="1200" b="1">
                <a:latin typeface="Arial" pitchFamily="34" charset="0"/>
                <a:cs typeface="Arial" pitchFamily="34" charset="0"/>
              </a:rPr>
              <a:t>assisting the recovery of endangered and threatened populations</a:t>
            </a:r>
          </a:p>
          <a:p>
            <a:pPr algn="ctr">
              <a:buFont typeface="Wingdings" pitchFamily="2" charset="2"/>
              <a:buNone/>
            </a:pPr>
            <a:r>
              <a:rPr lang="en-US" sz="2800" u="sng">
                <a:hlinkClick r:id="rId5"/>
              </a:rPr>
              <a:t>Behavioral Biology</a:t>
            </a:r>
            <a:r>
              <a:rPr lang="en-US" sz="2800" u="sng"/>
              <a:t> </a:t>
            </a:r>
            <a:r>
              <a:rPr lang="en-US" sz="2800"/>
              <a:t>-</a:t>
            </a:r>
            <a:r>
              <a:rPr lang="en-US" sz="1200">
                <a:latin typeface="Arial" pitchFamily="34" charset="0"/>
                <a:cs typeface="Arial" pitchFamily="34" charset="0"/>
              </a:rPr>
              <a:t>document factors regulating variation in reproductive success among animal</a:t>
            </a:r>
            <a:endParaRPr lang="en-US" sz="1200"/>
          </a:p>
          <a:p>
            <a:pPr algn="ctr">
              <a:buFont typeface="Wingdings" pitchFamily="2" charset="2"/>
              <a:buNone/>
            </a:pPr>
            <a:r>
              <a:rPr lang="en-US" sz="2800" u="sng">
                <a:hlinkClick r:id="rId6"/>
              </a:rPr>
              <a:t>Genetics</a:t>
            </a:r>
            <a:r>
              <a:rPr lang="en-US" sz="2800" u="sng"/>
              <a:t> </a:t>
            </a:r>
            <a:r>
              <a:rPr lang="en-US" sz="2800"/>
              <a:t>- </a:t>
            </a:r>
            <a:r>
              <a:rPr lang="en-US" sz="1200">
                <a:latin typeface="Arial" pitchFamily="34" charset="0"/>
                <a:cs typeface="Arial" pitchFamily="34" charset="0"/>
              </a:rPr>
              <a:t>studying genetic variation, sex determination, paternity analysis, and evolutionary changes between populations and species</a:t>
            </a:r>
          </a:p>
          <a:p>
            <a:pPr algn="ctr">
              <a:buFont typeface="Wingdings" pitchFamily="2" charset="2"/>
              <a:buNone/>
            </a:pPr>
            <a:r>
              <a:rPr lang="en-US" sz="2000" b="1" u="sng">
                <a:hlinkClick r:id="rId7"/>
              </a:rPr>
              <a:t>Wildlife Disease Laboratories</a:t>
            </a:r>
            <a:r>
              <a:rPr lang="en-US" sz="2000" b="1" u="sng"/>
              <a:t>-</a:t>
            </a:r>
            <a:r>
              <a:rPr lang="en-US" sz="2800" u="sng"/>
              <a:t> </a:t>
            </a:r>
            <a:r>
              <a:rPr lang="en-US" sz="1200">
                <a:latin typeface="Arial" pitchFamily="34" charset="0"/>
                <a:cs typeface="Arial" pitchFamily="34" charset="0"/>
              </a:rPr>
              <a:t>multidisciplinary disease investigations and innovative research.</a:t>
            </a:r>
            <a:r>
              <a:rPr lang="en-US" sz="1200" u="sng">
                <a:latin typeface="Arial" pitchFamily="34" charset="0"/>
                <a:cs typeface="Arial" pitchFamily="34" charset="0"/>
              </a:rPr>
              <a:t> </a:t>
            </a:r>
            <a:r>
              <a:rPr lang="en-US" sz="1200" u="sng"/>
              <a:t> </a:t>
            </a:r>
          </a:p>
          <a:p>
            <a:pPr algn="ctr">
              <a:buFont typeface="Wingdings" pitchFamily="2" charset="2"/>
              <a:buNone/>
            </a:pPr>
            <a:r>
              <a:rPr lang="en-US" sz="2800" u="sng">
                <a:hlinkClick r:id="rId8"/>
              </a:rPr>
              <a:t>Reproductive </a:t>
            </a:r>
            <a:r>
              <a:rPr lang="en-US" sz="2800">
                <a:hlinkClick r:id="rId8"/>
              </a:rPr>
              <a:t>Physiology</a:t>
            </a:r>
            <a:r>
              <a:rPr lang="en-US" sz="2800"/>
              <a:t>-</a:t>
            </a:r>
          </a:p>
          <a:p>
            <a:pPr algn="ctr">
              <a:buFont typeface="Wingdings" pitchFamily="2" charset="2"/>
              <a:buNone/>
            </a:pPr>
            <a:r>
              <a:rPr lang="en-US" sz="1200">
                <a:latin typeface="Arial" pitchFamily="34" charset="0"/>
                <a:cs typeface="Arial" pitchFamily="34" charset="0"/>
              </a:rPr>
              <a:t>enhanced reproduction of endangered species-”Frozen zoo”</a:t>
            </a:r>
          </a:p>
          <a:p>
            <a:pPr algn="ctr">
              <a:buFont typeface="Wingdings" pitchFamily="2" charset="2"/>
              <a:buNone/>
            </a:pPr>
            <a:endParaRPr lang="en-US" sz="1200"/>
          </a:p>
          <a:p>
            <a:pPr algn="ctr">
              <a:buFont typeface="Wingdings" pitchFamily="2" charset="2"/>
              <a:buNone/>
            </a:pPr>
            <a:r>
              <a:rPr lang="en-US" sz="2800" u="sng">
                <a:hlinkClick r:id="rId9"/>
              </a:rPr>
              <a:t>Native Seed Gene </a:t>
            </a:r>
            <a:r>
              <a:rPr lang="en-US" sz="2800">
                <a:hlinkClick r:id="rId9"/>
              </a:rPr>
              <a:t>Bank</a:t>
            </a:r>
            <a:r>
              <a:rPr lang="en-US" sz="2800"/>
              <a:t>-</a:t>
            </a:r>
            <a:r>
              <a:rPr lang="en-US" sz="1200">
                <a:latin typeface="Arial" pitchFamily="34" charset="0"/>
                <a:cs typeface="Arial" pitchFamily="34" charset="0"/>
              </a:rPr>
              <a:t>conservation of endangered plants in the Southern California region</a:t>
            </a:r>
          </a:p>
          <a:p>
            <a:pPr algn="ctr">
              <a:buFont typeface="Wingdings" pitchFamily="2" charset="2"/>
              <a:buNone/>
            </a:pPr>
            <a:endParaRPr lang="en-US" sz="1200" u="sng"/>
          </a:p>
        </p:txBody>
      </p:sp>
      <p:pic>
        <p:nvPicPr>
          <p:cNvPr id="443400" name="Picture 8" descr="Bioresource Banking: The Frozen Zoo">
            <a:hlinkClick r:id="rId10"/>
          </p:cNvPr>
          <p:cNvPicPr>
            <a:picLocks noChangeAspect="1" noChangeArrowheads="1"/>
          </p:cNvPicPr>
          <p:nvPr/>
        </p:nvPicPr>
        <p:blipFill>
          <a:blip r:embed="rId11" cstate="print"/>
          <a:srcRect/>
          <a:stretch>
            <a:fillRect/>
          </a:stretch>
        </p:blipFill>
        <p:spPr bwMode="auto">
          <a:xfrm>
            <a:off x="152400" y="2438400"/>
            <a:ext cx="3810000" cy="1885950"/>
          </a:xfrm>
          <a:prstGeom prst="rect">
            <a:avLst/>
          </a:prstGeom>
          <a:noFill/>
        </p:spPr>
      </p:pic>
      <p:pic>
        <p:nvPicPr>
          <p:cNvPr id="443402" name="Picture 10" descr="Restoration Biology: Puaiohi Chicks">
            <a:hlinkClick r:id="rId12"/>
          </p:cNvPr>
          <p:cNvPicPr>
            <a:picLocks noChangeAspect="1" noChangeArrowheads="1"/>
          </p:cNvPicPr>
          <p:nvPr/>
        </p:nvPicPr>
        <p:blipFill>
          <a:blip r:embed="rId13" cstate="print"/>
          <a:srcRect/>
          <a:stretch>
            <a:fillRect/>
          </a:stretch>
        </p:blipFill>
        <p:spPr bwMode="auto">
          <a:xfrm>
            <a:off x="381000" y="4495800"/>
            <a:ext cx="1530350" cy="2209800"/>
          </a:xfrm>
          <a:prstGeom prst="rect">
            <a:avLst/>
          </a:prstGeom>
          <a:noFill/>
        </p:spPr>
      </p:pic>
      <p:sp>
        <p:nvSpPr>
          <p:cNvPr id="443403" name="Rectangle 11"/>
          <p:cNvSpPr>
            <a:spLocks noChangeArrowheads="1"/>
          </p:cNvSpPr>
          <p:nvPr/>
        </p:nvSpPr>
        <p:spPr bwMode="auto">
          <a:xfrm>
            <a:off x="2057400" y="6469063"/>
            <a:ext cx="3567113" cy="274637"/>
          </a:xfrm>
          <a:prstGeom prst="rect">
            <a:avLst/>
          </a:prstGeom>
          <a:noFill/>
          <a:ln w="9525">
            <a:noFill/>
            <a:miter lim="800000"/>
            <a:headEnd/>
            <a:tailEnd/>
          </a:ln>
          <a:effectLst/>
        </p:spPr>
        <p:txBody>
          <a:bodyPr>
            <a:spAutoFit/>
          </a:bodyPr>
          <a:lstStyle/>
          <a:p>
            <a:r>
              <a:rPr lang="en-US" sz="1200" dirty="0">
                <a:effectLst>
                  <a:outerShdw blurRad="38100" dist="38100" dir="2700000" algn="tl">
                    <a:srgbClr val="000000"/>
                  </a:outerShdw>
                </a:effectLst>
              </a:rPr>
              <a:t>http://cres.sandiegozoo.org/</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Rot="1" noChangeArrowheads="1"/>
          </p:cNvSpPr>
          <p:nvPr>
            <p:ph type="title"/>
          </p:nvPr>
        </p:nvSpPr>
        <p:spPr/>
        <p:txBody>
          <a:bodyPr/>
          <a:lstStyle/>
          <a:p>
            <a:r>
              <a:rPr lang="en-US" u="sng"/>
              <a:t>No Public Involvement </a:t>
            </a:r>
          </a:p>
        </p:txBody>
      </p:sp>
      <p:sp>
        <p:nvSpPr>
          <p:cNvPr id="107523" name="Rectangle 3"/>
          <p:cNvSpPr>
            <a:spLocks noGrp="1" noChangeArrowheads="1"/>
          </p:cNvSpPr>
          <p:nvPr>
            <p:ph idx="1"/>
          </p:nvPr>
        </p:nvSpPr>
        <p:spPr/>
        <p:txBody>
          <a:bodyPr/>
          <a:lstStyle/>
          <a:p>
            <a:pPr>
              <a:lnSpc>
                <a:spcPct val="90000"/>
              </a:lnSpc>
              <a:buFont typeface="Wingdings" pitchFamily="2" charset="2"/>
              <a:buNone/>
            </a:pPr>
            <a:r>
              <a:rPr lang="en-US" sz="1800" dirty="0"/>
              <a:t>     Programs that are welcoming visitors to become involved in individual and group activities (animal feeding programs, behind the scene tours, camp zoos, shows, etc.) could not exist. </a:t>
            </a:r>
          </a:p>
          <a:p>
            <a:pPr>
              <a:lnSpc>
                <a:spcPct val="90000"/>
              </a:lnSpc>
              <a:buFont typeface="Wingdings" pitchFamily="2" charset="2"/>
              <a:buNone/>
            </a:pPr>
            <a:r>
              <a:rPr lang="en-US" sz="2800" dirty="0">
                <a:solidFill>
                  <a:srgbClr val="D5AE83"/>
                </a:solidFill>
                <a:latin typeface="Verdana" pitchFamily="34" charset="0"/>
                <a:hlinkClick r:id="rId3"/>
              </a:rPr>
              <a:t> </a:t>
            </a:r>
            <a:endParaRPr lang="en-US" sz="2800" dirty="0">
              <a:solidFill>
                <a:srgbClr val="D5AE83"/>
              </a:solidFill>
              <a:latin typeface="Verdana" pitchFamily="34" charset="0"/>
            </a:endParaRPr>
          </a:p>
          <a:p>
            <a:pPr>
              <a:lnSpc>
                <a:spcPct val="90000"/>
              </a:lnSpc>
              <a:buFont typeface="Wingdings" pitchFamily="2" charset="2"/>
              <a:buNone/>
            </a:pPr>
            <a:endParaRPr lang="en-US" sz="2800" dirty="0">
              <a:solidFill>
                <a:srgbClr val="D5AE83"/>
              </a:solidFill>
              <a:latin typeface="Verdana" pitchFamily="34" charset="0"/>
            </a:endParaRPr>
          </a:p>
          <a:p>
            <a:pPr>
              <a:lnSpc>
                <a:spcPct val="90000"/>
              </a:lnSpc>
              <a:buFont typeface="Wingdings" pitchFamily="2" charset="2"/>
              <a:buNone/>
            </a:pPr>
            <a:endParaRPr lang="en-US" sz="2800" dirty="0">
              <a:solidFill>
                <a:srgbClr val="D5AE83"/>
              </a:solidFill>
              <a:latin typeface="Verdana" pitchFamily="34" charset="0"/>
            </a:endParaRPr>
          </a:p>
          <a:p>
            <a:pPr>
              <a:lnSpc>
                <a:spcPct val="90000"/>
              </a:lnSpc>
              <a:buFont typeface="Wingdings" pitchFamily="2" charset="2"/>
              <a:buNone/>
            </a:pPr>
            <a:endParaRPr lang="en-US" sz="2800" dirty="0">
              <a:solidFill>
                <a:srgbClr val="D5AE83"/>
              </a:solidFill>
              <a:latin typeface="Verdana" pitchFamily="34" charset="0"/>
            </a:endParaRPr>
          </a:p>
          <a:p>
            <a:pPr>
              <a:lnSpc>
                <a:spcPct val="90000"/>
              </a:lnSpc>
              <a:buFont typeface="Wingdings" pitchFamily="2" charset="2"/>
              <a:buNone/>
            </a:pPr>
            <a:r>
              <a:rPr lang="en-US" sz="2800" dirty="0">
                <a:solidFill>
                  <a:srgbClr val="000000"/>
                </a:solidFill>
                <a:effectLst>
                  <a:outerShdw blurRad="38100" dist="38100" dir="2700000" algn="tl">
                    <a:srgbClr val="FFFFFF"/>
                  </a:outerShdw>
                </a:effectLst>
                <a:latin typeface="Arial" pitchFamily="34" charset="0"/>
                <a:cs typeface="Arial" pitchFamily="34" charset="0"/>
              </a:rPr>
              <a:t> </a:t>
            </a:r>
            <a:br>
              <a:rPr lang="en-US" sz="2800" dirty="0">
                <a:solidFill>
                  <a:srgbClr val="000000"/>
                </a:solidFill>
                <a:effectLst>
                  <a:outerShdw blurRad="38100" dist="38100" dir="2700000" algn="tl">
                    <a:srgbClr val="FFFFFF"/>
                  </a:outerShdw>
                </a:effectLst>
                <a:latin typeface="Arial" pitchFamily="34" charset="0"/>
                <a:cs typeface="Arial" pitchFamily="34" charset="0"/>
              </a:rPr>
            </a:br>
            <a:endParaRPr lang="en-US" sz="2800" dirty="0">
              <a:solidFill>
                <a:srgbClr val="000000"/>
              </a:solidFill>
              <a:effectLst>
                <a:outerShdw blurRad="38100" dist="38100" dir="2700000" algn="tl">
                  <a:srgbClr val="FFFFFF"/>
                </a:outerShdw>
              </a:effectLst>
              <a:latin typeface="Arial" pitchFamily="34" charset="0"/>
              <a:cs typeface="Arial" pitchFamily="34" charset="0"/>
            </a:endParaRPr>
          </a:p>
          <a:p>
            <a:pPr>
              <a:lnSpc>
                <a:spcPct val="90000"/>
              </a:lnSpc>
              <a:buFont typeface="Wingdings" pitchFamily="2" charset="2"/>
              <a:buNone/>
            </a:pPr>
            <a:endParaRPr lang="en-US" sz="1200" dirty="0">
              <a:solidFill>
                <a:srgbClr val="008000"/>
              </a:solidFill>
              <a:latin typeface="Arial" pitchFamily="34" charset="0"/>
              <a:cs typeface="Arial" pitchFamily="34" charset="0"/>
            </a:endParaRPr>
          </a:p>
          <a:p>
            <a:pPr>
              <a:lnSpc>
                <a:spcPct val="90000"/>
              </a:lnSpc>
              <a:buFont typeface="Wingdings" pitchFamily="2" charset="2"/>
              <a:buNone/>
            </a:pPr>
            <a:endParaRPr lang="en-US" sz="1200" dirty="0">
              <a:solidFill>
                <a:srgbClr val="008000"/>
              </a:solidFill>
              <a:latin typeface="Arial" pitchFamily="34" charset="0"/>
              <a:cs typeface="Arial" pitchFamily="34" charset="0"/>
            </a:endParaRPr>
          </a:p>
          <a:p>
            <a:pPr>
              <a:lnSpc>
                <a:spcPct val="90000"/>
              </a:lnSpc>
              <a:buFont typeface="Wingdings" pitchFamily="2" charset="2"/>
              <a:buNone/>
            </a:pPr>
            <a:endParaRPr lang="en-US" sz="1200" dirty="0">
              <a:solidFill>
                <a:srgbClr val="008000"/>
              </a:solidFill>
              <a:latin typeface="Arial" pitchFamily="34" charset="0"/>
              <a:cs typeface="Arial" pitchFamily="34" charset="0"/>
            </a:endParaRPr>
          </a:p>
          <a:p>
            <a:pPr>
              <a:lnSpc>
                <a:spcPct val="90000"/>
              </a:lnSpc>
              <a:buFont typeface="Wingdings" pitchFamily="2" charset="2"/>
              <a:buNone/>
            </a:pPr>
            <a:endParaRPr lang="en-US" sz="1200" dirty="0">
              <a:solidFill>
                <a:srgbClr val="008000"/>
              </a:solidFill>
              <a:latin typeface="Arial" pitchFamily="34" charset="0"/>
              <a:cs typeface="Arial" pitchFamily="34" charset="0"/>
            </a:endParaRPr>
          </a:p>
          <a:p>
            <a:pPr>
              <a:lnSpc>
                <a:spcPct val="90000"/>
              </a:lnSpc>
              <a:buFont typeface="Wingdings" pitchFamily="2" charset="2"/>
              <a:buNone/>
            </a:pPr>
            <a:endParaRPr lang="en-US" sz="1200" dirty="0">
              <a:solidFill>
                <a:srgbClr val="008000"/>
              </a:solidFill>
              <a:latin typeface="Arial" pitchFamily="34" charset="0"/>
              <a:cs typeface="Arial" pitchFamily="34" charset="0"/>
            </a:endParaRPr>
          </a:p>
          <a:p>
            <a:pPr>
              <a:lnSpc>
                <a:spcPct val="90000"/>
              </a:lnSpc>
              <a:buFont typeface="Wingdings" pitchFamily="2" charset="2"/>
              <a:buNone/>
            </a:pPr>
            <a:endParaRPr lang="en-US" sz="2800" b="1" dirty="0">
              <a:latin typeface="Verdana" pitchFamily="34" charset="0"/>
            </a:endParaRPr>
          </a:p>
        </p:txBody>
      </p:sp>
    </p:spTree>
  </p:cSld>
  <p:clrMapOvr>
    <a:masterClrMapping/>
  </p:clrMapOvr>
  <p:transition>
    <p:split orient="vert" dir="in"/>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6" name="Rectangle 4"/>
          <p:cNvSpPr>
            <a:spLocks noGrp="1" noRot="1" noChangeArrowheads="1"/>
          </p:cNvSpPr>
          <p:nvPr>
            <p:ph type="title"/>
          </p:nvPr>
        </p:nvSpPr>
        <p:spPr>
          <a:xfrm>
            <a:off x="457200" y="274638"/>
            <a:ext cx="8305800" cy="4906962"/>
          </a:xfrm>
        </p:spPr>
        <p:txBody>
          <a:bodyPr/>
          <a:lstStyle/>
          <a:p>
            <a:r>
              <a:rPr lang="en-US"/>
              <a:t>All of these components require managing animal behavior through </a:t>
            </a:r>
            <a:br>
              <a:rPr lang="en-US"/>
            </a:br>
            <a:r>
              <a:rPr lang="en-US"/>
              <a:t>ENVIRONMENTAL ENRICHMENT </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4"/>
          <p:cNvSpPr>
            <a:spLocks noGrp="1" noRot="1" noChangeArrowheads="1"/>
          </p:cNvSpPr>
          <p:nvPr>
            <p:ph type="title"/>
          </p:nvPr>
        </p:nvSpPr>
        <p:spPr>
          <a:xfrm>
            <a:off x="457200" y="274638"/>
            <a:ext cx="8305800" cy="3001962"/>
          </a:xfrm>
        </p:spPr>
        <p:txBody>
          <a:bodyPr/>
          <a:lstStyle/>
          <a:p>
            <a:r>
              <a:rPr lang="en-US" u="sng"/>
              <a:t>CHANGE OF FUNCTION OF ZOOS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2" name="Rectangle 4"/>
          <p:cNvSpPr>
            <a:spLocks noGrp="1" noRot="1" noChangeArrowheads="1"/>
          </p:cNvSpPr>
          <p:nvPr>
            <p:ph type="title"/>
          </p:nvPr>
        </p:nvSpPr>
        <p:spPr>
          <a:xfrm>
            <a:off x="457200" y="274638"/>
            <a:ext cx="8305800" cy="6049962"/>
          </a:xfrm>
        </p:spPr>
        <p:txBody>
          <a:bodyPr/>
          <a:lstStyle/>
          <a:p>
            <a:r>
              <a:rPr lang="en-US" sz="2800" dirty="0"/>
              <a:t/>
            </a:r>
            <a:br>
              <a:rPr lang="en-US" sz="2800" dirty="0"/>
            </a:br>
            <a:r>
              <a:rPr lang="en-US" sz="2800" dirty="0"/>
              <a:t> </a:t>
            </a:r>
            <a:br>
              <a:rPr lang="en-US" sz="2800" dirty="0"/>
            </a:br>
            <a:r>
              <a:rPr lang="en-US" sz="2800" dirty="0"/>
              <a:t> A lot has changed from the time when animals were kept in zoos as </a:t>
            </a:r>
            <a:r>
              <a:rPr lang="en-US" sz="2800" dirty="0">
                <a:solidFill>
                  <a:schemeClr val="hlink"/>
                </a:solidFill>
              </a:rPr>
              <a:t>pets, as curiosities, entertainment and pleasure for royalty</a:t>
            </a:r>
            <a:r>
              <a:rPr lang="en-US" sz="2800" dirty="0"/>
              <a:t>.</a:t>
            </a:r>
            <a:br>
              <a:rPr lang="en-US" sz="2800" dirty="0"/>
            </a:br>
            <a:r>
              <a:rPr lang="en-US" sz="2800" dirty="0"/>
              <a:t/>
            </a:r>
            <a:br>
              <a:rPr lang="en-US" sz="2800" dirty="0"/>
            </a:br>
            <a:r>
              <a:rPr lang="en-US" sz="2800" dirty="0"/>
              <a:t/>
            </a:r>
            <a:br>
              <a:rPr lang="en-US" sz="2800" dirty="0"/>
            </a:br>
            <a:r>
              <a:rPr lang="en-US" sz="2800" dirty="0"/>
              <a:t/>
            </a:r>
            <a:br>
              <a:rPr lang="en-US" sz="2800" dirty="0"/>
            </a:br>
            <a:r>
              <a:rPr lang="en-US" sz="2800" dirty="0"/>
              <a:t/>
            </a:r>
            <a:br>
              <a:rPr lang="en-US" sz="2800" dirty="0"/>
            </a:br>
            <a:r>
              <a:rPr lang="en-US" sz="2800" dirty="0"/>
              <a:t/>
            </a:r>
            <a:br>
              <a:rPr lang="en-US" sz="2800" dirty="0"/>
            </a:br>
            <a:r>
              <a:rPr lang="en-US" sz="2800" dirty="0"/>
              <a:t/>
            </a:r>
            <a:br>
              <a:rPr lang="en-US" sz="2800" dirty="0"/>
            </a:br>
            <a:r>
              <a:rPr lang="en-US" sz="2800" dirty="0"/>
              <a:t/>
            </a:r>
            <a:br>
              <a:rPr lang="en-US" sz="2800" dirty="0"/>
            </a:br>
            <a:r>
              <a:rPr lang="en-US" sz="2800" dirty="0"/>
              <a:t/>
            </a:r>
            <a:br>
              <a:rPr lang="en-US" sz="2800" dirty="0"/>
            </a:br>
            <a:r>
              <a:rPr lang="en-US" sz="2800" dirty="0"/>
              <a:t> </a:t>
            </a:r>
            <a:br>
              <a:rPr lang="en-US" sz="2800" dirty="0"/>
            </a:br>
            <a:r>
              <a:rPr lang="en-US" sz="2800" dirty="0"/>
              <a:t> </a:t>
            </a:r>
            <a:br>
              <a:rPr lang="en-US" sz="2800" dirty="0"/>
            </a:br>
            <a:r>
              <a:rPr lang="en-US" sz="2800" dirty="0"/>
              <a:t/>
            </a:r>
            <a:br>
              <a:rPr lang="en-US" sz="2800" dirty="0"/>
            </a:br>
            <a:r>
              <a:rPr lang="en-US" sz="1600" dirty="0"/>
              <a:t/>
            </a:r>
            <a:br>
              <a:rPr lang="en-US" sz="1600" dirty="0"/>
            </a:br>
            <a:endParaRPr lang="en-US" sz="1600"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6" name="Rectangle 6"/>
          <p:cNvSpPr>
            <a:spLocks noGrp="1" noRot="1" noChangeArrowheads="1"/>
          </p:cNvSpPr>
          <p:nvPr>
            <p:ph type="title"/>
          </p:nvPr>
        </p:nvSpPr>
        <p:spPr/>
        <p:txBody>
          <a:bodyPr/>
          <a:lstStyle/>
          <a:p>
            <a:r>
              <a:rPr lang="en-US"/>
              <a:t>Species-appropriate behaviors</a:t>
            </a:r>
          </a:p>
        </p:txBody>
      </p:sp>
      <p:sp>
        <p:nvSpPr>
          <p:cNvPr id="250883" name="Rectangle 3"/>
          <p:cNvSpPr>
            <a:spLocks noGrp="1" noChangeArrowheads="1"/>
          </p:cNvSpPr>
          <p:nvPr>
            <p:ph type="body" sz="half" idx="1"/>
          </p:nvPr>
        </p:nvSpPr>
        <p:spPr>
          <a:xfrm>
            <a:off x="0" y="1447800"/>
            <a:ext cx="4419600" cy="5410200"/>
          </a:xfrm>
        </p:spPr>
        <p:txBody>
          <a:bodyPr/>
          <a:lstStyle/>
          <a:p>
            <a:pPr>
              <a:lnSpc>
                <a:spcPct val="80000"/>
              </a:lnSpc>
              <a:buFont typeface="Wingdings" pitchFamily="2" charset="2"/>
              <a:buNone/>
            </a:pPr>
            <a:r>
              <a:rPr lang="en-US" sz="1600"/>
              <a:t>     </a:t>
            </a:r>
            <a:r>
              <a:rPr lang="en-US" sz="2000"/>
              <a:t>The definition first was addressed regarding primates.</a:t>
            </a:r>
            <a:br>
              <a:rPr lang="en-US" sz="2000"/>
            </a:br>
            <a:r>
              <a:rPr lang="en-US" sz="2000"/>
              <a:t>“A primate in captivity will not be able to exhibit the full range of behaviors that occur in nature. Collection </a:t>
            </a:r>
            <a:r>
              <a:rPr lang="en-US" sz="2000">
                <a:solidFill>
                  <a:srgbClr val="FF3300"/>
                </a:solidFill>
              </a:rPr>
              <a:t>managers would not want to promote infanticide or harmful aggression.</a:t>
            </a:r>
            <a:r>
              <a:rPr lang="en-US" sz="2000"/>
              <a:t> The primate itself </a:t>
            </a:r>
            <a:r>
              <a:rPr lang="en-US" sz="2000">
                <a:solidFill>
                  <a:srgbClr val="FF3300"/>
                </a:solidFill>
              </a:rPr>
              <a:t>would not wish to suffer infanticide, predation, </a:t>
            </a:r>
            <a:r>
              <a:rPr lang="en-US" sz="2000"/>
              <a:t>or other conditions that sometimes occur in nature. In passing the Animal Welfare Act , Congress did not intend such extremes to be promoted in the maintenance of captive primates. Therefore, the term </a:t>
            </a:r>
            <a:r>
              <a:rPr lang="en-US" sz="2000">
                <a:solidFill>
                  <a:schemeClr val="hlink"/>
                </a:solidFill>
              </a:rPr>
              <a:t>species-appropriate behavior has been adopted instead of the more common term, species-typical behavior.</a:t>
            </a:r>
            <a:r>
              <a:rPr lang="en-US" sz="2000"/>
              <a:t> </a:t>
            </a:r>
          </a:p>
          <a:p>
            <a:pPr>
              <a:lnSpc>
                <a:spcPct val="80000"/>
              </a:lnSpc>
              <a:buFont typeface="Wingdings" pitchFamily="2" charset="2"/>
              <a:buNone/>
            </a:pPr>
            <a:endParaRPr lang="en-US" sz="2000" b="1"/>
          </a:p>
          <a:p>
            <a:pPr>
              <a:lnSpc>
                <a:spcPct val="80000"/>
              </a:lnSpc>
              <a:buFont typeface="Wingdings" pitchFamily="2" charset="2"/>
              <a:buNone/>
            </a:pPr>
            <a:endParaRPr lang="en-US" sz="2800" b="1"/>
          </a:p>
          <a:p>
            <a:pPr>
              <a:lnSpc>
                <a:spcPct val="80000"/>
              </a:lnSpc>
              <a:buFont typeface="Wingdings" pitchFamily="2" charset="2"/>
              <a:buNone/>
            </a:pPr>
            <a:endParaRPr lang="en-US" sz="1800"/>
          </a:p>
        </p:txBody>
      </p:sp>
      <p:sp>
        <p:nvSpPr>
          <p:cNvPr id="6" name="Content Placeholder 5"/>
          <p:cNvSpPr>
            <a:spLocks noGrp="1"/>
          </p:cNvSpPr>
          <p:nvPr>
            <p:ph sz="half" idx="2"/>
          </p:nvPr>
        </p:nvSpPr>
        <p:spPr/>
        <p:txBody>
          <a:bodyPr/>
          <a:lstStyle/>
          <a:p>
            <a:endParaRPr lang="en-US"/>
          </a:p>
        </p:txBody>
      </p:sp>
      <p:sp>
        <p:nvSpPr>
          <p:cNvPr id="250888" name="Rectangle 8"/>
          <p:cNvSpPr>
            <a:spLocks noChangeArrowheads="1"/>
          </p:cNvSpPr>
          <p:nvPr/>
        </p:nvSpPr>
        <p:spPr bwMode="auto">
          <a:xfrm>
            <a:off x="4114800" y="6096000"/>
            <a:ext cx="5029200" cy="336550"/>
          </a:xfrm>
          <a:prstGeom prst="rect">
            <a:avLst/>
          </a:prstGeom>
          <a:noFill/>
          <a:ln w="9525">
            <a:noFill/>
            <a:miter lim="800000"/>
            <a:headEnd/>
            <a:tailEnd/>
          </a:ln>
          <a:effectLst/>
        </p:spPr>
        <p:txBody>
          <a:bodyPr anchor="ctr">
            <a:spAutoFit/>
          </a:bodyPr>
          <a:lstStyle/>
          <a:p>
            <a:pPr algn="l"/>
            <a:r>
              <a:rPr lang="en-US" sz="1600" b="0" dirty="0">
                <a:effectLst/>
              </a:rPr>
              <a:t>http://www-rcf.usc.edu/~stanford/chimphunt.html</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40" name="Rectangle 4"/>
          <p:cNvSpPr>
            <a:spLocks noGrp="1" noRot="1" noChangeArrowheads="1"/>
          </p:cNvSpPr>
          <p:nvPr>
            <p:ph type="title"/>
          </p:nvPr>
        </p:nvSpPr>
        <p:spPr>
          <a:xfrm>
            <a:off x="0" y="0"/>
            <a:ext cx="9144000" cy="6858000"/>
          </a:xfrm>
          <a:ln>
            <a:solidFill>
              <a:schemeClr val="hlink"/>
            </a:solidFill>
          </a:ln>
        </p:spPr>
        <p:txBody>
          <a:bodyPr/>
          <a:lstStyle/>
          <a:p>
            <a:pPr algn="l">
              <a:buClr>
                <a:srgbClr val="0066FF"/>
              </a:buClr>
              <a:buFont typeface="Wingdings" pitchFamily="2" charset="2"/>
              <a:buNone/>
            </a:pPr>
            <a:r>
              <a:rPr lang="en-US" sz="3200">
                <a:solidFill>
                  <a:schemeClr val="tx1"/>
                </a:solidFill>
              </a:rPr>
              <a:t>Zoos have an </a:t>
            </a:r>
            <a:r>
              <a:rPr lang="en-US" sz="3200">
                <a:solidFill>
                  <a:srgbClr val="FF3300"/>
                </a:solidFill>
              </a:rPr>
              <a:t>ethical and legal obligation</a:t>
            </a:r>
            <a:r>
              <a:rPr lang="en-US" sz="3200">
                <a:solidFill>
                  <a:schemeClr val="tx1"/>
                </a:solidFill>
              </a:rPr>
              <a:t> to provide for the needs of animals in their collections.  Why?</a:t>
            </a:r>
            <a:br>
              <a:rPr lang="en-US" sz="3200">
                <a:solidFill>
                  <a:schemeClr val="tx1"/>
                </a:solidFill>
              </a:rPr>
            </a:br>
            <a:r>
              <a:rPr lang="en-US" sz="3200">
                <a:solidFill>
                  <a:schemeClr val="tx1"/>
                </a:solidFill>
              </a:rPr>
              <a:t/>
            </a:r>
            <a:br>
              <a:rPr lang="en-US" sz="3200">
                <a:solidFill>
                  <a:schemeClr val="tx1"/>
                </a:solidFill>
              </a:rPr>
            </a:br>
            <a:r>
              <a:rPr lang="en-US" sz="3200">
                <a:solidFill>
                  <a:schemeClr val="hlink"/>
                </a:solidFill>
              </a:rPr>
              <a:t/>
            </a:r>
            <a:br>
              <a:rPr lang="en-US" sz="3200">
                <a:solidFill>
                  <a:schemeClr val="hlink"/>
                </a:solidFill>
              </a:rPr>
            </a:br>
            <a:r>
              <a:rPr lang="en-US" sz="2000"/>
              <a:t>Zoos had been </a:t>
            </a:r>
            <a:r>
              <a:rPr lang="en-US" sz="2000">
                <a:solidFill>
                  <a:schemeClr val="hlink"/>
                </a:solidFill>
              </a:rPr>
              <a:t>criticized and challenged</a:t>
            </a:r>
            <a:r>
              <a:rPr lang="en-US" sz="2000"/>
              <a:t> to recognize whether their husbandry and exhibition methods employ only maintenance of their collections </a:t>
            </a:r>
            <a:br>
              <a:rPr lang="en-US" sz="2000"/>
            </a:br>
            <a:r>
              <a:rPr lang="en-US" sz="2000"/>
              <a:t>The </a:t>
            </a:r>
            <a:r>
              <a:rPr lang="en-US" sz="2000">
                <a:solidFill>
                  <a:schemeClr val="hlink"/>
                </a:solidFill>
              </a:rPr>
              <a:t>need for effective enrichment programs</a:t>
            </a:r>
            <a:r>
              <a:rPr lang="en-US" sz="2000">
                <a:solidFill>
                  <a:srgbClr val="FF3300"/>
                </a:solidFill>
              </a:rPr>
              <a:t> </a:t>
            </a:r>
            <a:r>
              <a:rPr lang="en-US" sz="2000">
                <a:solidFill>
                  <a:schemeClr val="tx1"/>
                </a:solidFill>
              </a:rPr>
              <a:t>has been established</a:t>
            </a:r>
            <a:r>
              <a:rPr lang="en-US" sz="2000"/>
              <a:t>, both in terms of increasing the animal’s well being and improving the educational value of zoo exhibits. </a:t>
            </a:r>
            <a:br>
              <a:rPr lang="en-US" sz="2000"/>
            </a:br>
            <a:r>
              <a:rPr lang="en-US" sz="2000"/>
              <a:t>Enrichment started to be increasingly </a:t>
            </a:r>
            <a:r>
              <a:rPr lang="en-US" sz="2000">
                <a:solidFill>
                  <a:schemeClr val="hlink"/>
                </a:solidFill>
              </a:rPr>
              <a:t>documented</a:t>
            </a:r>
            <a:r>
              <a:rPr lang="en-US" sz="2000">
                <a:solidFill>
                  <a:srgbClr val="FF3300"/>
                </a:solidFill>
              </a:rPr>
              <a:t/>
            </a:r>
            <a:br>
              <a:rPr lang="en-US" sz="2000">
                <a:solidFill>
                  <a:srgbClr val="FF3300"/>
                </a:solidFill>
              </a:rPr>
            </a:br>
            <a:r>
              <a:rPr lang="en-US" sz="2000"/>
              <a:t>In February 1991, the </a:t>
            </a:r>
            <a:r>
              <a:rPr lang="en-US" sz="2000">
                <a:solidFill>
                  <a:schemeClr val="hlink"/>
                </a:solidFill>
              </a:rPr>
              <a:t>USDA/APHIS issued a ruling</a:t>
            </a:r>
            <a:r>
              <a:rPr lang="en-US" sz="2000"/>
              <a:t> that states: “Dealers, exhibitors, and research facilities must develop, document and follow an appropriate </a:t>
            </a:r>
            <a:r>
              <a:rPr lang="en-US" sz="2000">
                <a:solidFill>
                  <a:schemeClr val="hlink"/>
                </a:solidFill>
              </a:rPr>
              <a:t>plan for environment enhancement</a:t>
            </a:r>
            <a:r>
              <a:rPr lang="en-US" sz="2000"/>
              <a:t> adequate to promote the psychological well-being of nonhuman primates.</a:t>
            </a:r>
            <a:br>
              <a:rPr lang="en-US" sz="2000"/>
            </a:br>
            <a:r>
              <a:rPr lang="en-US" sz="2000">
                <a:solidFill>
                  <a:schemeClr val="hlink"/>
                </a:solidFill>
              </a:rPr>
              <a:t>Zoo studies</a:t>
            </a:r>
            <a:r>
              <a:rPr lang="en-US" sz="2000"/>
              <a:t> were conducted and proved that enrichment decreases abnormal behaviors </a:t>
            </a:r>
          </a:p>
        </p:txBody>
      </p:sp>
    </p:spTree>
  </p:cSld>
  <p:clrMapOvr>
    <a:masterClrMapping/>
  </p:clrMapOvr>
  <p:transition>
    <p:push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Rot="1" noChangeArrowheads="1"/>
          </p:cNvSpPr>
          <p:nvPr>
            <p:ph type="title"/>
          </p:nvPr>
        </p:nvSpPr>
        <p:spPr/>
        <p:txBody>
          <a:bodyPr/>
          <a:lstStyle/>
          <a:p>
            <a:r>
              <a:rPr lang="en-US" sz="3600" u="sng">
                <a:solidFill>
                  <a:schemeClr val="hlink"/>
                </a:solidFill>
              </a:rPr>
              <a:t>From Ripping Nature to Nurture Nature</a:t>
            </a:r>
          </a:p>
        </p:txBody>
      </p:sp>
      <p:pic>
        <p:nvPicPr>
          <p:cNvPr id="437255" name="Picture 7" descr="Photograph of Brazilian children standing in a recently burned field."/>
          <p:cNvPicPr>
            <a:picLocks noGrp="1" noChangeAspect="1" noChangeArrowheads="1"/>
          </p:cNvPicPr>
          <p:nvPr>
            <p:ph type="clipArt" sz="half" idx="1"/>
          </p:nvPr>
        </p:nvPicPr>
        <p:blipFill>
          <a:blip r:embed="rId3" r:link="rId4" cstate="print"/>
          <a:srcRect/>
          <a:stretch>
            <a:fillRect/>
          </a:stretch>
        </p:blipFill>
        <p:spPr>
          <a:xfrm>
            <a:off x="228600" y="1295400"/>
            <a:ext cx="4038600" cy="2498725"/>
          </a:xfrm>
          <a:noFill/>
          <a:ln/>
        </p:spPr>
      </p:pic>
      <p:sp>
        <p:nvSpPr>
          <p:cNvPr id="437252" name="Rectangle 4"/>
          <p:cNvSpPr>
            <a:spLocks noGrp="1" noChangeArrowheads="1"/>
          </p:cNvSpPr>
          <p:nvPr>
            <p:ph type="body" sz="half" idx="2"/>
          </p:nvPr>
        </p:nvSpPr>
        <p:spPr/>
        <p:txBody>
          <a:bodyPr/>
          <a:lstStyle/>
          <a:p>
            <a:pPr>
              <a:buFont typeface="Wingdings" pitchFamily="2" charset="2"/>
              <a:buNone/>
            </a:pPr>
            <a:r>
              <a:rPr lang="en-US" sz="2400"/>
              <a:t>   With the unprecedented rate of habitat destruction and vanishing animal and plant species, our generation faces the greatest challenge ever to live up to the </a:t>
            </a:r>
            <a:r>
              <a:rPr lang="en-US" sz="2400" b="1">
                <a:solidFill>
                  <a:schemeClr val="hlink"/>
                </a:solidFill>
              </a:rPr>
              <a:t>expectations of keeping harmony between Nature and Modern Life</a:t>
            </a:r>
            <a:r>
              <a:rPr lang="en-US" sz="2400" b="1"/>
              <a:t>.</a:t>
            </a:r>
          </a:p>
        </p:txBody>
      </p:sp>
      <p:sp>
        <p:nvSpPr>
          <p:cNvPr id="437254" name="Rectangle 6"/>
          <p:cNvSpPr>
            <a:spLocks noChangeArrowheads="1"/>
          </p:cNvSpPr>
          <p:nvPr/>
        </p:nvSpPr>
        <p:spPr bwMode="auto">
          <a:xfrm>
            <a:off x="2000250" y="1838325"/>
            <a:ext cx="9144000" cy="0"/>
          </a:xfrm>
          <a:prstGeom prst="rect">
            <a:avLst/>
          </a:prstGeom>
          <a:noFill/>
          <a:ln w="9525">
            <a:noFill/>
            <a:miter lim="800000"/>
            <a:headEnd/>
            <a:tailEnd/>
          </a:ln>
          <a:effectLst/>
        </p:spPr>
        <p:txBody>
          <a:bodyPr>
            <a:spAutoFit/>
          </a:bodyPr>
          <a:lstStyle/>
          <a:p>
            <a:endParaRPr lang="en-US"/>
          </a:p>
        </p:txBody>
      </p:sp>
      <p:sp>
        <p:nvSpPr>
          <p:cNvPr id="437257" name="Rectangle 9"/>
          <p:cNvSpPr>
            <a:spLocks noChangeArrowheads="1"/>
          </p:cNvSpPr>
          <p:nvPr/>
        </p:nvSpPr>
        <p:spPr bwMode="auto">
          <a:xfrm>
            <a:off x="3429000" y="2433638"/>
            <a:ext cx="9144000" cy="0"/>
          </a:xfrm>
          <a:prstGeom prst="rect">
            <a:avLst/>
          </a:prstGeom>
          <a:noFill/>
          <a:ln w="9525">
            <a:noFill/>
            <a:miter lim="800000"/>
            <a:headEnd/>
            <a:tailEnd/>
          </a:ln>
          <a:effectLst/>
        </p:spPr>
        <p:txBody>
          <a:bodyPr>
            <a:spAutoFit/>
          </a:bodyPr>
          <a:lstStyle/>
          <a:p>
            <a:endParaRPr lang="en-US"/>
          </a:p>
        </p:txBody>
      </p:sp>
      <p:pic>
        <p:nvPicPr>
          <p:cNvPr id="437256" name="Picture 8" descr="Various dead, oiled wildlife collected in Prince William Sound, Alaska, in March 1989."/>
          <p:cNvPicPr>
            <a:picLocks noChangeAspect="1" noChangeArrowheads="1"/>
          </p:cNvPicPr>
          <p:nvPr/>
        </p:nvPicPr>
        <p:blipFill>
          <a:blip r:embed="rId5" r:link="rId6" cstate="print"/>
          <a:srcRect/>
          <a:stretch>
            <a:fillRect/>
          </a:stretch>
        </p:blipFill>
        <p:spPr bwMode="auto">
          <a:xfrm>
            <a:off x="1066800" y="4191000"/>
            <a:ext cx="2667000" cy="2322513"/>
          </a:xfrm>
          <a:prstGeom prst="rect">
            <a:avLst/>
          </a:prstGeom>
          <a:noFill/>
        </p:spPr>
      </p:pic>
      <p:sp>
        <p:nvSpPr>
          <p:cNvPr id="437258" name="Rectangle 10"/>
          <p:cNvSpPr>
            <a:spLocks noChangeArrowheads="1"/>
          </p:cNvSpPr>
          <p:nvPr/>
        </p:nvSpPr>
        <p:spPr bwMode="auto">
          <a:xfrm>
            <a:off x="0" y="6629400"/>
            <a:ext cx="9144000" cy="488950"/>
          </a:xfrm>
          <a:prstGeom prst="rect">
            <a:avLst/>
          </a:prstGeom>
          <a:noFill/>
          <a:ln w="9525">
            <a:noFill/>
            <a:miter lim="800000"/>
            <a:headEnd/>
            <a:tailEnd/>
          </a:ln>
          <a:effectLst/>
        </p:spPr>
        <p:txBody>
          <a:bodyPr>
            <a:spAutoFit/>
          </a:bodyPr>
          <a:lstStyle/>
          <a:p>
            <a:pPr algn="l"/>
            <a:r>
              <a:rPr lang="en-US" sz="800" b="0">
                <a:solidFill>
                  <a:schemeClr val="tx1"/>
                </a:solidFill>
                <a:effectLst/>
                <a:latin typeface="Verdana" pitchFamily="34" charset="0"/>
                <a:cs typeface="Times New Roman" pitchFamily="18" charset="0"/>
              </a:rPr>
              <a:t>Various dead, oiled wildlife collected in Prince William Sound, Alaska, in March 1989. (Photo credit: </a:t>
            </a:r>
            <a:r>
              <a:rPr lang="en-US" sz="800" b="0" i="1">
                <a:solidFill>
                  <a:schemeClr val="tx1"/>
                </a:solidFill>
                <a:effectLst/>
                <a:latin typeface="Verdana" pitchFamily="34" charset="0"/>
                <a:cs typeface="Times New Roman" pitchFamily="18" charset="0"/>
              </a:rPr>
              <a:t>Exxon Valdez </a:t>
            </a:r>
            <a:r>
              <a:rPr lang="en-US" sz="800" b="0">
                <a:solidFill>
                  <a:schemeClr val="tx1"/>
                </a:solidFill>
                <a:effectLst/>
                <a:latin typeface="Verdana" pitchFamily="34" charset="0"/>
                <a:cs typeface="Times New Roman" pitchFamily="18" charset="0"/>
              </a:rPr>
              <a:t>Oil Spill Trustee Council)</a:t>
            </a:r>
            <a:endParaRPr lang="en-US" sz="1200" b="0">
              <a:solidFill>
                <a:schemeClr val="tx1"/>
              </a:solidFill>
              <a:effectLst/>
              <a:cs typeface="Times New Roman" pitchFamily="18" charset="0"/>
            </a:endParaRPr>
          </a:p>
          <a:p>
            <a:pPr algn="l" eaLnBrk="0" hangingPunct="0"/>
            <a:endParaRPr lang="en-US" sz="1800" b="0">
              <a:solidFill>
                <a:schemeClr val="tx1"/>
              </a:solidFill>
              <a:effectLst/>
              <a:latin typeface="Arial" pitchFamily="34" charset="0"/>
            </a:endParaRPr>
          </a:p>
        </p:txBody>
      </p:sp>
      <p:sp>
        <p:nvSpPr>
          <p:cNvPr id="437259" name="Rectangle 11"/>
          <p:cNvSpPr>
            <a:spLocks noChangeArrowheads="1"/>
          </p:cNvSpPr>
          <p:nvPr/>
        </p:nvSpPr>
        <p:spPr bwMode="auto">
          <a:xfrm>
            <a:off x="0" y="3886200"/>
            <a:ext cx="9144000" cy="549275"/>
          </a:xfrm>
          <a:prstGeom prst="rect">
            <a:avLst/>
          </a:prstGeom>
          <a:noFill/>
          <a:ln w="9525">
            <a:noFill/>
            <a:miter lim="800000"/>
            <a:headEnd/>
            <a:tailEnd/>
          </a:ln>
          <a:effectLst/>
        </p:spPr>
        <p:txBody>
          <a:bodyPr>
            <a:spAutoFit/>
          </a:bodyPr>
          <a:lstStyle/>
          <a:p>
            <a:pPr algn="l"/>
            <a:r>
              <a:rPr lang="en-US" sz="1200" b="0">
                <a:solidFill>
                  <a:schemeClr val="tx1"/>
                </a:solidFill>
                <a:effectLst/>
                <a:latin typeface="Arial" pitchFamily="34" charset="0"/>
                <a:cs typeface="Times New Roman" pitchFamily="18" charset="0"/>
              </a:rPr>
              <a:t>Photograph courtesy U. S. Forest Service</a:t>
            </a:r>
          </a:p>
          <a:p>
            <a:pPr algn="l" eaLnBrk="0" hangingPunct="0"/>
            <a:endParaRPr lang="en-US" sz="1800" b="0">
              <a:solidFill>
                <a:schemeClr val="tx1"/>
              </a:solidFill>
              <a:effectLst/>
              <a:latin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9" name="Rectangle 3"/>
          <p:cNvSpPr>
            <a:spLocks noGrp="1" noChangeArrowheads="1"/>
          </p:cNvSpPr>
          <p:nvPr>
            <p:ph/>
          </p:nvPr>
        </p:nvSpPr>
        <p:spPr/>
        <p:txBody>
          <a:bodyPr/>
          <a:lstStyle/>
          <a:p>
            <a:pPr>
              <a:buClr>
                <a:srgbClr val="0066FF"/>
              </a:buClr>
              <a:buFont typeface="Wingdings" pitchFamily="2" charset="2"/>
              <a:buNone/>
            </a:pPr>
            <a:r>
              <a:rPr lang="en-US"/>
              <a:t>Zoos started to bring less animals from the wild and breed species for:</a:t>
            </a:r>
          </a:p>
          <a:p>
            <a:pPr>
              <a:buClr>
                <a:srgbClr val="0066FF"/>
              </a:buClr>
              <a:buFont typeface="Wingdings" pitchFamily="2" charset="2"/>
              <a:buChar char="§"/>
            </a:pPr>
            <a:r>
              <a:rPr lang="en-US">
                <a:solidFill>
                  <a:schemeClr val="hlink"/>
                </a:solidFill>
              </a:rPr>
              <a:t>Exhibition</a:t>
            </a:r>
            <a:r>
              <a:rPr lang="en-US"/>
              <a:t>. Zoos now rely on captive breeding for a good deal of their specimens. </a:t>
            </a:r>
          </a:p>
          <a:p>
            <a:pPr>
              <a:buClr>
                <a:srgbClr val="0066FF"/>
              </a:buClr>
              <a:buFont typeface="Wingdings" pitchFamily="2" charset="2"/>
              <a:buChar char="§"/>
            </a:pPr>
            <a:r>
              <a:rPr lang="en-US">
                <a:solidFill>
                  <a:schemeClr val="hlink"/>
                </a:solidFill>
              </a:rPr>
              <a:t>Conservation</a:t>
            </a:r>
            <a:r>
              <a:rPr lang="en-US"/>
              <a:t>. The direction</a:t>
            </a:r>
            <a:r>
              <a:rPr lang="en-US" b="1">
                <a:solidFill>
                  <a:srgbClr val="FF3300"/>
                </a:solidFill>
              </a:rPr>
              <a:t> of zoos has changed</a:t>
            </a:r>
            <a:r>
              <a:rPr lang="en-US"/>
              <a:t> and they often breed and release endangered species back to the wild in order to save the species. </a:t>
            </a:r>
          </a:p>
          <a:p>
            <a:pPr>
              <a:buClr>
                <a:srgbClr val="0066FF"/>
              </a:buClr>
              <a:buFont typeface="Wingdings" pitchFamily="2" charset="2"/>
              <a:buNone/>
            </a:pPr>
            <a:r>
              <a:rPr lang="en-US" sz="3600">
                <a:solidFill>
                  <a:schemeClr val="hlink"/>
                </a:solidFill>
              </a:rPr>
              <a:t>Keeping up with standards, providing proper well being and breeding requires well conducted behavioral management.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2" name="Rectangle 4"/>
          <p:cNvSpPr>
            <a:spLocks noGrp="1" noRot="1" noChangeArrowheads="1"/>
          </p:cNvSpPr>
          <p:nvPr>
            <p:ph type="title"/>
          </p:nvPr>
        </p:nvSpPr>
        <p:spPr>
          <a:xfrm>
            <a:off x="457200" y="274638"/>
            <a:ext cx="8229600" cy="5897562"/>
          </a:xfrm>
        </p:spPr>
        <p:txBody>
          <a:bodyPr/>
          <a:lstStyle/>
          <a:p>
            <a:r>
              <a:rPr lang="en-US" sz="4800" b="0" u="sng"/>
              <a:t>How Can Zoos </a:t>
            </a:r>
            <a:br>
              <a:rPr lang="en-US" sz="4800" b="0" u="sng"/>
            </a:br>
            <a:r>
              <a:rPr lang="en-US" sz="4800" b="0" u="sng"/>
              <a:t>and Other Institutions </a:t>
            </a:r>
            <a:br>
              <a:rPr lang="en-US" sz="4800" b="0" u="sng"/>
            </a:br>
            <a:r>
              <a:rPr lang="en-US" sz="4800" b="0" u="sng"/>
              <a:t>Ensure Behavioral Management?</a:t>
            </a:r>
            <a:r>
              <a:rPr lang="en-US" u="sng"/>
              <a:t/>
            </a:r>
            <a:br>
              <a:rPr lang="en-US" u="sng"/>
            </a:br>
            <a:endParaRPr lang="en-US" u="sng"/>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Rectangle 4"/>
          <p:cNvSpPr>
            <a:spLocks noGrp="1" noRot="1" noChangeArrowheads="1"/>
          </p:cNvSpPr>
          <p:nvPr>
            <p:ph type="title"/>
          </p:nvPr>
        </p:nvSpPr>
        <p:spPr>
          <a:xfrm>
            <a:off x="457200" y="274638"/>
            <a:ext cx="8305800" cy="5364162"/>
          </a:xfrm>
        </p:spPr>
        <p:txBody>
          <a:bodyPr/>
          <a:lstStyle/>
          <a:p>
            <a:r>
              <a:rPr lang="en-US"/>
              <a:t>Managers should promote Behavioral Enrichment by providing a successful, goal-oriented, </a:t>
            </a:r>
            <a:r>
              <a:rPr lang="en-US">
                <a:solidFill>
                  <a:schemeClr val="hlink"/>
                </a:solidFill>
              </a:rPr>
              <a:t>self-sustained program</a:t>
            </a:r>
            <a:r>
              <a:rPr lang="en-US"/>
              <a:t> that </a:t>
            </a:r>
            <a:r>
              <a:rPr lang="en-US">
                <a:solidFill>
                  <a:srgbClr val="FF3300"/>
                </a:solidFill>
              </a:rPr>
              <a:t>integrates</a:t>
            </a:r>
            <a:r>
              <a:rPr lang="en-US"/>
              <a:t> into the daily husbandry of the animals.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Rot="1" noChangeArrowheads="1"/>
          </p:cNvSpPr>
          <p:nvPr>
            <p:ph type="title"/>
          </p:nvPr>
        </p:nvSpPr>
        <p:spPr/>
        <p:txBody>
          <a:bodyPr/>
          <a:lstStyle/>
          <a:p>
            <a:r>
              <a:rPr lang="en-US" sz="4000" u="sng"/>
              <a:t>This Is Accomplished By:</a:t>
            </a:r>
            <a:br>
              <a:rPr lang="en-US" sz="4000" u="sng"/>
            </a:br>
            <a:endParaRPr lang="en-US" sz="4000" u="sng"/>
          </a:p>
        </p:txBody>
      </p:sp>
      <p:sp>
        <p:nvSpPr>
          <p:cNvPr id="123908" name="Rectangle 4"/>
          <p:cNvSpPr>
            <a:spLocks noGrp="1" noChangeArrowheads="1"/>
          </p:cNvSpPr>
          <p:nvPr>
            <p:ph idx="1"/>
          </p:nvPr>
        </p:nvSpPr>
        <p:spPr/>
        <p:txBody>
          <a:bodyPr/>
          <a:lstStyle/>
          <a:p>
            <a:pPr>
              <a:buFont typeface="Wingdings" pitchFamily="2" charset="2"/>
              <a:buNone/>
            </a:pPr>
            <a:r>
              <a:rPr lang="en-US" sz="4400"/>
              <a:t>1. Solid framework</a:t>
            </a:r>
          </a:p>
          <a:p>
            <a:pPr>
              <a:buFont typeface="Wingdings" pitchFamily="2" charset="2"/>
              <a:buNone/>
            </a:pPr>
            <a:r>
              <a:rPr lang="en-US" sz="4400"/>
              <a:t>2. Attitude and Training</a:t>
            </a:r>
          </a:p>
          <a:p>
            <a:pPr>
              <a:buFont typeface="Wingdings" pitchFamily="2" charset="2"/>
              <a:buNone/>
            </a:pPr>
            <a:r>
              <a:rPr lang="en-US" sz="4400"/>
              <a:t>3. Leadership</a:t>
            </a:r>
          </a:p>
          <a:p>
            <a:pPr>
              <a:buFont typeface="Wingdings" pitchFamily="2" charset="2"/>
              <a:buNone/>
            </a:pPr>
            <a:endParaRPr lang="en-US" sz="4400"/>
          </a:p>
          <a:p>
            <a:pPr>
              <a:buFont typeface="Wingdings" pitchFamily="2" charset="2"/>
              <a:buNone/>
            </a:pPr>
            <a:endParaRPr lang="en-US" sz="4400"/>
          </a:p>
          <a:p>
            <a:pPr>
              <a:buFont typeface="Wingdings" pitchFamily="2" charset="2"/>
              <a:buNone/>
            </a:pPr>
            <a:endParaRPr lang="en-US" sz="4400"/>
          </a:p>
          <a:p>
            <a:pPr>
              <a:buFont typeface="Wingdings" pitchFamily="2" charset="2"/>
              <a:buNone/>
            </a:pPr>
            <a:r>
              <a:rPr lang="en-US" sz="1400" i="1"/>
              <a:t>(</a:t>
            </a:r>
            <a:r>
              <a:rPr lang="en-US" sz="1600"/>
              <a:t>Sevenich MacPhee and Mellen,</a:t>
            </a:r>
            <a:r>
              <a:rPr lang="en-US" sz="1600" i="1"/>
              <a:t> Disney’s Animal Kingdom, 2000)</a:t>
            </a:r>
          </a:p>
        </p:txBody>
      </p:sp>
      <p:sp>
        <p:nvSpPr>
          <p:cNvPr id="123907" name="Rectangle 3"/>
          <p:cNvSpPr>
            <a:spLocks noGrp="1" noChangeArrowheads="1"/>
          </p:cNvSpPr>
          <p:nvPr>
            <p:ph type="body" idx="4294967295"/>
          </p:nvPr>
        </p:nvSpPr>
        <p:spPr>
          <a:xfrm>
            <a:off x="0" y="457200"/>
            <a:ext cx="9144000" cy="6400800"/>
          </a:xfrm>
        </p:spPr>
        <p:txBody>
          <a:bodyPr/>
          <a:lstStyle/>
          <a:p>
            <a:pPr>
              <a:lnSpc>
                <a:spcPct val="80000"/>
              </a:lnSpc>
              <a:buFont typeface="Wingdings" pitchFamily="2" charset="2"/>
              <a:buNone/>
            </a:pPr>
            <a:endParaRPr lang="en-US" dirty="0"/>
          </a:p>
          <a:p>
            <a:pPr>
              <a:lnSpc>
                <a:spcPct val="80000"/>
              </a:lnSpc>
            </a:pPr>
            <a:endParaRPr lang="en-US" dirty="0"/>
          </a:p>
        </p:txBody>
      </p:sp>
    </p:spTree>
  </p:cSld>
  <p:clrMapOvr>
    <a:masterClrMapping/>
  </p:clrMapOvr>
  <p:transition>
    <p:split orient="vert" dir="in"/>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Rot="1" noChangeArrowheads="1"/>
          </p:cNvSpPr>
          <p:nvPr>
            <p:ph type="title"/>
          </p:nvPr>
        </p:nvSpPr>
        <p:spPr/>
        <p:txBody>
          <a:bodyPr/>
          <a:lstStyle/>
          <a:p>
            <a:r>
              <a:rPr lang="en-US">
                <a:solidFill>
                  <a:schemeClr val="hlink"/>
                </a:solidFill>
              </a:rPr>
              <a:t>Solid framework</a:t>
            </a:r>
          </a:p>
        </p:txBody>
      </p:sp>
      <p:sp>
        <p:nvSpPr>
          <p:cNvPr id="367619" name="Rectangle 3"/>
          <p:cNvSpPr>
            <a:spLocks noGrp="1" noChangeArrowheads="1"/>
          </p:cNvSpPr>
          <p:nvPr>
            <p:ph idx="1"/>
          </p:nvPr>
        </p:nvSpPr>
        <p:spPr/>
        <p:txBody>
          <a:bodyPr/>
          <a:lstStyle/>
          <a:p>
            <a:r>
              <a:rPr lang="en-US"/>
              <a:t>Laying down the foundations of programs; </a:t>
            </a:r>
            <a:r>
              <a:rPr lang="en-US">
                <a:cs typeface="Arial" pitchFamily="34" charset="0"/>
              </a:rPr>
              <a:t>outlining institutional plans by creating written documentations</a:t>
            </a:r>
            <a:r>
              <a:rPr lang="en-US"/>
              <a:t> </a:t>
            </a:r>
          </a:p>
          <a:p>
            <a:pPr>
              <a:buFont typeface="Wingdings" pitchFamily="2" charset="2"/>
              <a:buChar char="Ø"/>
            </a:pPr>
            <a:r>
              <a:rPr lang="en-US" sz="2000"/>
              <a:t>Protocols, standard operating procedures (SOP), etc.</a:t>
            </a:r>
          </a:p>
          <a:p>
            <a:pPr>
              <a:buFont typeface="Wingdings" pitchFamily="2" charset="2"/>
              <a:buNone/>
            </a:pPr>
            <a:endParaRPr lang="en-US" sz="2000"/>
          </a:p>
          <a:p>
            <a:r>
              <a:rPr lang="en-US"/>
              <a:t>Incorporate USDA and AZA suggestions</a:t>
            </a:r>
          </a:p>
          <a:p>
            <a:pPr>
              <a:buFont typeface="Wingdings" pitchFamily="2" charset="2"/>
              <a:buNone/>
            </a:pPr>
            <a:endParaRPr lang="en-US"/>
          </a:p>
          <a:p>
            <a:r>
              <a:rPr lang="en-US"/>
              <a:t>Create support systems</a:t>
            </a:r>
          </a:p>
          <a:p>
            <a:pPr>
              <a:buFont typeface="Wingdings" pitchFamily="2" charset="2"/>
              <a:buChar char="Ø"/>
            </a:pPr>
            <a:r>
              <a:rPr lang="en-US" sz="2000"/>
              <a:t>Behavioral Management Curator, Manager and Coordinator positions; Enrichment Committees, Special Event Committees, Fund raising programs</a:t>
            </a:r>
          </a:p>
          <a:p>
            <a:pPr>
              <a:buFont typeface="Wingdings" pitchFamily="2" charset="2"/>
              <a:buNone/>
            </a:pP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Rot="1" noChangeArrowheads="1"/>
          </p:cNvSpPr>
          <p:nvPr>
            <p:ph type="title"/>
          </p:nvPr>
        </p:nvSpPr>
        <p:spPr>
          <a:xfrm>
            <a:off x="457200" y="0"/>
            <a:ext cx="8229600" cy="914400"/>
          </a:xfrm>
        </p:spPr>
        <p:txBody>
          <a:bodyPr/>
          <a:lstStyle/>
          <a:p>
            <a:r>
              <a:rPr lang="en-US">
                <a:solidFill>
                  <a:schemeClr val="tx1"/>
                </a:solidFill>
              </a:rPr>
              <a:t>Attitude change</a:t>
            </a:r>
          </a:p>
        </p:txBody>
      </p:sp>
      <p:sp>
        <p:nvSpPr>
          <p:cNvPr id="363523" name="Rectangle 3"/>
          <p:cNvSpPr>
            <a:spLocks noGrp="1" noChangeArrowheads="1"/>
          </p:cNvSpPr>
          <p:nvPr>
            <p:ph idx="1"/>
          </p:nvPr>
        </p:nvSpPr>
        <p:spPr>
          <a:xfrm>
            <a:off x="457200" y="914400"/>
            <a:ext cx="8229600" cy="5791200"/>
          </a:xfrm>
        </p:spPr>
        <p:txBody>
          <a:bodyPr/>
          <a:lstStyle/>
          <a:p>
            <a:pPr>
              <a:lnSpc>
                <a:spcPct val="80000"/>
              </a:lnSpc>
              <a:buClr>
                <a:srgbClr val="0066FF"/>
              </a:buClr>
              <a:buFont typeface="Wingdings" pitchFamily="2" charset="2"/>
              <a:buNone/>
            </a:pPr>
            <a:r>
              <a:rPr lang="en-US" sz="2800" b="1">
                <a:solidFill>
                  <a:srgbClr val="FF3300"/>
                </a:solidFill>
              </a:rPr>
              <a:t>Not even the best programs can be implemented without the staff buying into it!!!</a:t>
            </a:r>
          </a:p>
          <a:p>
            <a:pPr>
              <a:lnSpc>
                <a:spcPct val="80000"/>
              </a:lnSpc>
              <a:buClr>
                <a:srgbClr val="0066FF"/>
              </a:buClr>
              <a:buFont typeface="Wingdings" pitchFamily="2" charset="2"/>
              <a:buNone/>
            </a:pPr>
            <a:endParaRPr lang="en-US" sz="2800" b="1">
              <a:solidFill>
                <a:srgbClr val="FF3300"/>
              </a:solidFill>
            </a:endParaRPr>
          </a:p>
          <a:p>
            <a:pPr>
              <a:lnSpc>
                <a:spcPct val="80000"/>
              </a:lnSpc>
              <a:buClr>
                <a:srgbClr val="0066FF"/>
              </a:buClr>
              <a:buFont typeface="Wingdings" pitchFamily="2" charset="2"/>
              <a:buChar char="§"/>
            </a:pPr>
            <a:r>
              <a:rPr lang="en-US" sz="2000" b="1">
                <a:solidFill>
                  <a:schemeClr val="hlink"/>
                </a:solidFill>
              </a:rPr>
              <a:t>Work with staff</a:t>
            </a:r>
            <a:r>
              <a:rPr lang="en-US" sz="2000" b="1">
                <a:solidFill>
                  <a:srgbClr val="FF3300"/>
                </a:solidFill>
              </a:rPr>
              <a:t> </a:t>
            </a:r>
            <a:r>
              <a:rPr lang="en-US" sz="2000"/>
              <a:t>in mutual understanding (listen to concerns, compromise, proceed in small steps, etc.)</a:t>
            </a:r>
          </a:p>
          <a:p>
            <a:pPr>
              <a:lnSpc>
                <a:spcPct val="80000"/>
              </a:lnSpc>
              <a:buClr>
                <a:srgbClr val="0066FF"/>
              </a:buClr>
              <a:buFont typeface="Wingdings" pitchFamily="2" charset="2"/>
              <a:buNone/>
            </a:pPr>
            <a:r>
              <a:rPr lang="en-US" sz="2000"/>
              <a:t>                                                                                          </a:t>
            </a:r>
          </a:p>
          <a:p>
            <a:pPr>
              <a:lnSpc>
                <a:spcPct val="80000"/>
              </a:lnSpc>
              <a:buClr>
                <a:srgbClr val="0066FF"/>
              </a:buClr>
              <a:buFont typeface="Wingdings" pitchFamily="2" charset="2"/>
              <a:buChar char="§"/>
            </a:pPr>
            <a:r>
              <a:rPr lang="en-US" sz="2000" b="1">
                <a:solidFill>
                  <a:schemeClr val="hlink"/>
                </a:solidFill>
              </a:rPr>
              <a:t>Support</a:t>
            </a:r>
            <a:r>
              <a:rPr lang="en-US" sz="2000"/>
              <a:t> staff by </a:t>
            </a:r>
            <a:r>
              <a:rPr lang="en-US" sz="2000" b="1">
                <a:solidFill>
                  <a:schemeClr val="hlink"/>
                </a:solidFill>
              </a:rPr>
              <a:t>supplying</a:t>
            </a:r>
            <a:r>
              <a:rPr lang="en-US" sz="2000"/>
              <a:t> their work with the information and materials  (Training and Enrichment Libraries, Videos, DVD-s, etc.).</a:t>
            </a:r>
          </a:p>
          <a:p>
            <a:pPr>
              <a:lnSpc>
                <a:spcPct val="80000"/>
              </a:lnSpc>
              <a:buClr>
                <a:srgbClr val="0066FF"/>
              </a:buClr>
              <a:buFont typeface="Wingdings" pitchFamily="2" charset="2"/>
              <a:buNone/>
            </a:pPr>
            <a:endParaRPr lang="en-US" sz="2000"/>
          </a:p>
          <a:p>
            <a:pPr>
              <a:lnSpc>
                <a:spcPct val="80000"/>
              </a:lnSpc>
              <a:buClr>
                <a:srgbClr val="0066FF"/>
              </a:buClr>
              <a:buFont typeface="Wingdings" pitchFamily="2" charset="2"/>
              <a:buChar char="§"/>
            </a:pPr>
            <a:r>
              <a:rPr lang="en-US" sz="2000"/>
              <a:t>Finding adequate incentives to </a:t>
            </a:r>
            <a:r>
              <a:rPr lang="en-US" sz="2000" b="1">
                <a:solidFill>
                  <a:schemeClr val="hlink"/>
                </a:solidFill>
              </a:rPr>
              <a:t>motivate</a:t>
            </a:r>
            <a:r>
              <a:rPr lang="en-US" sz="2000"/>
              <a:t> staff: fully incorporating behavioral enrichment into the keeper’s job description. Participation in the enrichment plan is closely related to one’s personal evaluation.</a:t>
            </a:r>
          </a:p>
          <a:p>
            <a:pPr>
              <a:lnSpc>
                <a:spcPct val="80000"/>
              </a:lnSpc>
              <a:buFont typeface="Wingdings" pitchFamily="2" charset="2"/>
              <a:buNone/>
            </a:pPr>
            <a:endParaRPr lang="en-US" sz="2000"/>
          </a:p>
          <a:p>
            <a:pPr>
              <a:lnSpc>
                <a:spcPct val="80000"/>
              </a:lnSpc>
              <a:buClr>
                <a:srgbClr val="0066FF"/>
              </a:buClr>
              <a:buFont typeface="Wingdings" pitchFamily="2" charset="2"/>
              <a:buChar char="§"/>
            </a:pPr>
            <a:r>
              <a:rPr lang="en-US" sz="2000" b="1">
                <a:solidFill>
                  <a:schemeClr val="hlink"/>
                </a:solidFill>
              </a:rPr>
              <a:t>Creating more opportunity</a:t>
            </a:r>
            <a:r>
              <a:rPr lang="en-US" sz="2000"/>
              <a:t> for professional growth. This in turn allows staff to feel as though they are contributing more to the overall goal or mission of the institute</a:t>
            </a:r>
          </a:p>
          <a:p>
            <a:pPr>
              <a:lnSpc>
                <a:spcPct val="80000"/>
              </a:lnSpc>
            </a:pPr>
            <a:endParaRPr lang="en-US" sz="2000"/>
          </a:p>
          <a:p>
            <a:pPr>
              <a:lnSpc>
                <a:spcPct val="80000"/>
              </a:lnSpc>
              <a:buClr>
                <a:srgbClr val="0066FF"/>
              </a:buClr>
              <a:buFont typeface="Wingdings" pitchFamily="2" charset="2"/>
              <a:buChar char="§"/>
            </a:pPr>
            <a:r>
              <a:rPr lang="en-US" sz="2000" b="1">
                <a:solidFill>
                  <a:schemeClr val="hlink"/>
                </a:solidFill>
              </a:rPr>
              <a:t>Recognizing </a:t>
            </a:r>
            <a:r>
              <a:rPr lang="en-US" sz="2000">
                <a:solidFill>
                  <a:schemeClr val="hlink"/>
                </a:solidFill>
              </a:rPr>
              <a:t>and </a:t>
            </a:r>
            <a:r>
              <a:rPr lang="en-US" sz="2000" b="1">
                <a:solidFill>
                  <a:schemeClr val="hlink"/>
                </a:solidFill>
              </a:rPr>
              <a:t>rewarding</a:t>
            </a:r>
            <a:r>
              <a:rPr lang="en-US" sz="2000"/>
              <a:t> the extra efforts (Personal Evaluation, Excellence Reward System). </a:t>
            </a:r>
          </a:p>
          <a:p>
            <a:endParaRPr lang="en-US" sz="200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Rot="1" noChangeArrowheads="1"/>
          </p:cNvSpPr>
          <p:nvPr>
            <p:ph type="title"/>
          </p:nvPr>
        </p:nvSpPr>
        <p:spPr>
          <a:xfrm>
            <a:off x="457200" y="274638"/>
            <a:ext cx="8229600" cy="792162"/>
          </a:xfrm>
        </p:spPr>
        <p:txBody>
          <a:bodyPr/>
          <a:lstStyle/>
          <a:p>
            <a:r>
              <a:rPr lang="en-US">
                <a:solidFill>
                  <a:schemeClr val="tx1"/>
                </a:solidFill>
              </a:rPr>
              <a:t>Staff training</a:t>
            </a:r>
          </a:p>
        </p:txBody>
      </p:sp>
      <p:sp>
        <p:nvSpPr>
          <p:cNvPr id="368643" name="Rectangle 3"/>
          <p:cNvSpPr>
            <a:spLocks noGrp="1" noChangeArrowheads="1"/>
          </p:cNvSpPr>
          <p:nvPr>
            <p:ph idx="1"/>
          </p:nvPr>
        </p:nvSpPr>
        <p:spPr>
          <a:xfrm>
            <a:off x="457200" y="1066800"/>
            <a:ext cx="8229600" cy="5059363"/>
          </a:xfrm>
        </p:spPr>
        <p:txBody>
          <a:bodyPr/>
          <a:lstStyle/>
          <a:p>
            <a:pPr>
              <a:buFont typeface="Wingdings" pitchFamily="2" charset="2"/>
              <a:buNone/>
            </a:pPr>
            <a:r>
              <a:rPr lang="en-US"/>
              <a:t>   </a:t>
            </a:r>
            <a:r>
              <a:rPr lang="en-US" b="1">
                <a:solidFill>
                  <a:srgbClr val="FF3300"/>
                </a:solidFill>
              </a:rPr>
              <a:t>No one can accomplish a new task without understanding it!</a:t>
            </a:r>
            <a:r>
              <a:rPr lang="en-US">
                <a:solidFill>
                  <a:srgbClr val="FF3300"/>
                </a:solidFill>
              </a:rPr>
              <a:t> </a:t>
            </a:r>
          </a:p>
          <a:p>
            <a:pPr>
              <a:buFont typeface="Wingdings" pitchFamily="2" charset="2"/>
              <a:buNone/>
            </a:pPr>
            <a:r>
              <a:rPr lang="en-US" sz="2800">
                <a:cs typeface="Arial" pitchFamily="34" charset="0"/>
              </a:rPr>
              <a:t>   To implement a new program all team members need to be aware of what methods are going to be employed. </a:t>
            </a:r>
            <a:endParaRPr lang="en-US" sz="2800"/>
          </a:p>
          <a:p>
            <a:r>
              <a:rPr lang="en-US" sz="2800"/>
              <a:t>Regular meetings </a:t>
            </a:r>
          </a:p>
          <a:p>
            <a:r>
              <a:rPr lang="en-US" sz="2800"/>
              <a:t>Printable handouts</a:t>
            </a:r>
          </a:p>
          <a:p>
            <a:r>
              <a:rPr lang="en-US" sz="2800"/>
              <a:t>Email courses</a:t>
            </a:r>
          </a:p>
          <a:p>
            <a:r>
              <a:rPr lang="en-US" sz="2800"/>
              <a:t>In-house training seminars</a:t>
            </a:r>
          </a:p>
          <a:p>
            <a:r>
              <a:rPr lang="en-US" sz="2800"/>
              <a:t>Workshops</a:t>
            </a:r>
          </a:p>
          <a:p>
            <a:r>
              <a:rPr lang="en-US" sz="2800"/>
              <a:t>Conferences</a:t>
            </a:r>
          </a:p>
          <a:p>
            <a:endParaRPr lang="en-US" sz="2800"/>
          </a:p>
          <a:p>
            <a:pPr>
              <a:buFont typeface="Wingdings" pitchFamily="2" charset="2"/>
              <a:buNone/>
            </a:pPr>
            <a:endParaRPr lang="en-US" sz="2400"/>
          </a:p>
          <a:p>
            <a:pPr>
              <a:buFont typeface="Wingdings" pitchFamily="2" charset="2"/>
              <a:buNone/>
            </a:pPr>
            <a:r>
              <a:rPr lang="en-US" sz="1000">
                <a:latin typeface="Arial" pitchFamily="34" charset="0"/>
                <a:cs typeface="Arial" pitchFamily="34" charset="0"/>
              </a:rPr>
              <a:t>                                                                                                                                                      </a:t>
            </a:r>
          </a:p>
          <a:p>
            <a:pPr>
              <a:buFont typeface="Wingdings" pitchFamily="2" charset="2"/>
              <a:buNone/>
            </a:pPr>
            <a:endParaRPr lang="en-US" sz="1000">
              <a:latin typeface="Arial" pitchFamily="34" charset="0"/>
              <a:cs typeface="Arial" pitchFamily="34" charset="0"/>
            </a:endParaRPr>
          </a:p>
          <a:p>
            <a:pPr>
              <a:buFont typeface="Wingdings" pitchFamily="2" charset="2"/>
              <a:buNone/>
            </a:pPr>
            <a:r>
              <a:rPr lang="en-US" sz="1000">
                <a:latin typeface="Arial" pitchFamily="34" charset="0"/>
                <a:cs typeface="Arial" pitchFamily="34" charset="0"/>
              </a:rPr>
              <a:t>                                                                                           </a:t>
            </a:r>
          </a:p>
          <a:p>
            <a:pPr>
              <a:buFont typeface="Wingdings" pitchFamily="2" charset="2"/>
              <a:buNone/>
            </a:pPr>
            <a:endParaRPr lang="en-US" sz="1000">
              <a:latin typeface="Arial" pitchFamily="34" charset="0"/>
              <a:cs typeface="Arial" pitchFamily="34" charset="0"/>
            </a:endParaRPr>
          </a:p>
          <a:p>
            <a:pPr>
              <a:buFont typeface="Wingdings" pitchFamily="2" charset="2"/>
              <a:buNone/>
            </a:pPr>
            <a:endParaRPr lang="en-US" sz="1000">
              <a:latin typeface="Arial" pitchFamily="34" charset="0"/>
              <a:cs typeface="Arial" pitchFamily="34" charset="0"/>
            </a:endParaRPr>
          </a:p>
          <a:p>
            <a:pPr>
              <a:buFont typeface="Wingdings" pitchFamily="2" charset="2"/>
              <a:buNone/>
            </a:pPr>
            <a:endParaRPr lang="en-US" sz="1000">
              <a:latin typeface="Arial" pitchFamily="34" charset="0"/>
              <a:cs typeface="Arial" pitchFamily="34" charset="0"/>
            </a:endParaRPr>
          </a:p>
          <a:p>
            <a:pPr>
              <a:buFont typeface="Wingdings" pitchFamily="2" charset="2"/>
              <a:buNone/>
            </a:pPr>
            <a:r>
              <a:rPr lang="en-US" sz="1000">
                <a:latin typeface="Arial" pitchFamily="34" charset="0"/>
                <a:cs typeface="Arial" pitchFamily="34" charset="0"/>
              </a:rPr>
              <a:t>                                                                                                                                </a:t>
            </a:r>
            <a:r>
              <a:rPr lang="en-US" sz="1000">
                <a:solidFill>
                  <a:srgbClr val="008000"/>
                </a:solidFill>
                <a:latin typeface="Arial" pitchFamily="34" charset="0"/>
                <a:cs typeface="Arial" pitchFamily="34" charset="0"/>
              </a:rPr>
              <a:t>http://www.fotosearch.com/DGT090/42-17217486/</a:t>
            </a:r>
            <a:r>
              <a:rPr lang="en-US" sz="1000">
                <a:latin typeface="Arial" pitchFamily="34" charset="0"/>
                <a:cs typeface="Arial" pitchFamily="34" charset="0"/>
              </a:rPr>
              <a:t/>
            </a:r>
            <a:br>
              <a:rPr lang="en-US" sz="1000">
                <a:latin typeface="Arial" pitchFamily="34" charset="0"/>
                <a:cs typeface="Arial" pitchFamily="34" charset="0"/>
              </a:rPr>
            </a:br>
            <a:endParaRPr lang="en-US" sz="1000">
              <a:latin typeface="Arial" pitchFamily="34" charset="0"/>
              <a:cs typeface="Arial" pitchFamily="34" charset="0"/>
            </a:endParaRPr>
          </a:p>
          <a:p>
            <a:pPr>
              <a:buFont typeface="Wingdings" pitchFamily="2" charset="2"/>
              <a:buNone/>
            </a:pP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4"/>
          <p:cNvSpPr>
            <a:spLocks noGrp="1" noRot="1" noChangeArrowheads="1"/>
          </p:cNvSpPr>
          <p:nvPr>
            <p:ph type="title"/>
          </p:nvPr>
        </p:nvSpPr>
        <p:spPr/>
        <p:txBody>
          <a:bodyPr/>
          <a:lstStyle/>
          <a:p>
            <a:r>
              <a:rPr lang="en-US">
                <a:solidFill>
                  <a:schemeClr val="hlink"/>
                </a:solidFill>
              </a:rPr>
              <a:t>Leadership</a:t>
            </a:r>
          </a:p>
        </p:txBody>
      </p:sp>
      <p:sp>
        <p:nvSpPr>
          <p:cNvPr id="124934" name="Rectangle 6"/>
          <p:cNvSpPr>
            <a:spLocks noGrp="1" noChangeArrowheads="1"/>
          </p:cNvSpPr>
          <p:nvPr>
            <p:ph sz="half" idx="1"/>
          </p:nvPr>
        </p:nvSpPr>
        <p:spPr/>
        <p:txBody>
          <a:bodyPr/>
          <a:lstStyle/>
          <a:p>
            <a:pPr>
              <a:buFont typeface="Wingdings" pitchFamily="2" charset="2"/>
              <a:buNone/>
            </a:pPr>
            <a:r>
              <a:rPr lang="en-US" sz="3600"/>
              <a:t>   </a:t>
            </a:r>
            <a:r>
              <a:rPr lang="en-US" sz="3200" b="1"/>
              <a:t>A successful enrichment program not only prioritizes enrichment needs, resources, money and people power, but it </a:t>
            </a:r>
            <a:r>
              <a:rPr lang="en-US" sz="3200" b="1">
                <a:solidFill>
                  <a:srgbClr val="FF3300"/>
                </a:solidFill>
              </a:rPr>
              <a:t>makes such a program a priority itself.</a:t>
            </a:r>
            <a:endParaRPr lang="en-US" sz="3200" b="1">
              <a:solidFill>
                <a:srgbClr val="FF3300"/>
              </a:solidFill>
              <a:cs typeface="Times New Roman" pitchFamily="18" charset="0"/>
            </a:endParaRPr>
          </a:p>
          <a:p>
            <a:pPr>
              <a:buFont typeface="Wingdings" pitchFamily="2" charset="2"/>
              <a:buNone/>
            </a:pPr>
            <a:endParaRPr lang="en-US" sz="3200" b="1">
              <a:latin typeface="Arial" pitchFamily="34" charset="0"/>
              <a:cs typeface="Arial" pitchFamily="34" charset="0"/>
            </a:endParaRPr>
          </a:p>
          <a:p>
            <a:pPr>
              <a:buFont typeface="Wingdings" pitchFamily="2" charset="2"/>
              <a:buNone/>
            </a:pPr>
            <a:r>
              <a:rPr lang="en-US" sz="1800">
                <a:latin typeface="Arial" pitchFamily="34" charset="0"/>
                <a:cs typeface="Arial" pitchFamily="34" charset="0"/>
              </a:rPr>
              <a:t>!  </a:t>
            </a:r>
            <a:endParaRPr lang="en-US" sz="1800">
              <a:latin typeface="Arial" pitchFamily="34" charset="0"/>
              <a:cs typeface="Times New Roman" pitchFamily="18" charset="0"/>
            </a:endParaRPr>
          </a:p>
          <a:p>
            <a:pPr>
              <a:buFont typeface="Wingdings" pitchFamily="2" charset="2"/>
              <a:buNone/>
            </a:pPr>
            <a:endParaRPr lang="en-US" sz="1800">
              <a:latin typeface="Arial" pitchFamily="34" charset="0"/>
              <a:cs typeface="Arial" pitchFamily="34" charset="0"/>
            </a:endParaRPr>
          </a:p>
        </p:txBody>
      </p:sp>
      <p:sp>
        <p:nvSpPr>
          <p:cNvPr id="5" name="Content Placeholder 4"/>
          <p:cNvSpPr>
            <a:spLocks noGrp="1"/>
          </p:cNvSpPr>
          <p:nvPr>
            <p:ph sz="half" idx="2"/>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a:xfrm>
            <a:off x="457200" y="0"/>
            <a:ext cx="8686800" cy="6019800"/>
          </a:xfrm>
        </p:spPr>
        <p:txBody>
          <a:bodyPr/>
          <a:lstStyle/>
          <a:p>
            <a:r>
              <a:rPr lang="en-US" sz="3600" dirty="0"/>
              <a:t/>
            </a:r>
            <a:br>
              <a:rPr lang="en-US" sz="3600" dirty="0"/>
            </a:br>
            <a:r>
              <a:rPr lang="en-US" sz="3600" dirty="0"/>
              <a:t/>
            </a:r>
            <a:br>
              <a:rPr lang="en-US" sz="3600" dirty="0"/>
            </a:br>
            <a:r>
              <a:rPr lang="en-US" sz="3600" dirty="0"/>
              <a:t>SPECIES-APPROPRIATE BEHAVIORS, </a:t>
            </a:r>
            <a:br>
              <a:rPr lang="en-US" sz="3600" dirty="0"/>
            </a:br>
            <a:r>
              <a:rPr lang="en-US" sz="3600" dirty="0"/>
              <a:t>MAKING CHOICES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AND </a:t>
            </a:r>
            <a:br>
              <a:rPr lang="en-US" sz="3600" dirty="0"/>
            </a:br>
            <a:r>
              <a:rPr lang="en-US" sz="3600" dirty="0"/>
              <a:t>CONTROL OF ENVIRONMENT IN THE WILD AND IN CAPTIVITY</a:t>
            </a:r>
            <a:br>
              <a:rPr lang="en-US" sz="3600" dirty="0"/>
            </a:br>
            <a:r>
              <a:rPr lang="en-US" sz="1600" b="0" dirty="0">
                <a:solidFill>
                  <a:schemeClr val="tx1"/>
                </a:solidFill>
              </a:rPr>
              <a:t>http://www.montereybayaquarium.org/efc/efc_wao/wao_cam.asp</a:t>
            </a:r>
          </a:p>
        </p:txBody>
      </p:sp>
    </p:spTree>
  </p:cSld>
  <p:clrMapOvr>
    <a:masterClrMapping/>
  </p:clrMapOvr>
  <p:transition>
    <p:comb/>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Rot="1" noChangeArrowheads="1"/>
          </p:cNvSpPr>
          <p:nvPr>
            <p:ph type="title"/>
          </p:nvPr>
        </p:nvSpPr>
        <p:spPr>
          <a:xfrm>
            <a:off x="457200" y="274638"/>
            <a:ext cx="8229600" cy="2163762"/>
          </a:xfrm>
        </p:spPr>
        <p:txBody>
          <a:bodyPr/>
          <a:lstStyle/>
          <a:p>
            <a:r>
              <a:rPr lang="en-US" u="sng"/>
              <a:t>TYPES OF ENRICHMENTS, THE 6 USDA CATEGORIES</a:t>
            </a:r>
          </a:p>
        </p:txBody>
      </p:sp>
      <p:sp>
        <p:nvSpPr>
          <p:cNvPr id="126979" name="Rectangle 3"/>
          <p:cNvSpPr>
            <a:spLocks noGrp="1" noChangeArrowheads="1"/>
          </p:cNvSpPr>
          <p:nvPr>
            <p:ph idx="1"/>
          </p:nvPr>
        </p:nvSpPr>
        <p:spPr>
          <a:xfrm>
            <a:off x="381000" y="2362200"/>
            <a:ext cx="8229600" cy="3886200"/>
          </a:xfrm>
        </p:spPr>
        <p:txBody>
          <a:bodyPr/>
          <a:lstStyle/>
          <a:p>
            <a:pPr>
              <a:lnSpc>
                <a:spcPct val="90000"/>
              </a:lnSpc>
              <a:buClr>
                <a:schemeClr val="bg1"/>
              </a:buClr>
              <a:buFont typeface="Wingdings" pitchFamily="2" charset="2"/>
              <a:buChar char="§"/>
            </a:pPr>
            <a:r>
              <a:rPr lang="en-US" sz="2800" b="1"/>
              <a:t>Social</a:t>
            </a:r>
          </a:p>
          <a:p>
            <a:pPr>
              <a:lnSpc>
                <a:spcPct val="90000"/>
              </a:lnSpc>
              <a:buClr>
                <a:schemeClr val="bg1"/>
              </a:buClr>
              <a:buFont typeface="Wingdings" pitchFamily="2" charset="2"/>
              <a:buChar char="§"/>
            </a:pPr>
            <a:r>
              <a:rPr lang="en-US" sz="2800" b="1"/>
              <a:t>Foraging</a:t>
            </a:r>
          </a:p>
          <a:p>
            <a:pPr>
              <a:lnSpc>
                <a:spcPct val="90000"/>
              </a:lnSpc>
              <a:buClr>
                <a:schemeClr val="bg1"/>
              </a:buClr>
              <a:buFont typeface="Wingdings" pitchFamily="2" charset="2"/>
              <a:buChar char="§"/>
            </a:pPr>
            <a:r>
              <a:rPr lang="en-US" sz="2800" b="1"/>
              <a:t>Manipulative</a:t>
            </a:r>
          </a:p>
          <a:p>
            <a:pPr>
              <a:lnSpc>
                <a:spcPct val="90000"/>
              </a:lnSpc>
              <a:buClr>
                <a:schemeClr val="bg1"/>
              </a:buClr>
              <a:buFont typeface="Wingdings" pitchFamily="2" charset="2"/>
              <a:buChar char="§"/>
            </a:pPr>
            <a:r>
              <a:rPr lang="en-US" sz="2800" b="1"/>
              <a:t>Structure &amp; Substrate</a:t>
            </a:r>
          </a:p>
          <a:p>
            <a:pPr>
              <a:lnSpc>
                <a:spcPct val="90000"/>
              </a:lnSpc>
              <a:buClr>
                <a:schemeClr val="bg1"/>
              </a:buClr>
              <a:buFont typeface="Wingdings" pitchFamily="2" charset="2"/>
              <a:buChar char="§"/>
            </a:pPr>
            <a:r>
              <a:rPr lang="en-US" sz="2800" b="1"/>
              <a:t>Enriching the five senses </a:t>
            </a:r>
          </a:p>
          <a:p>
            <a:pPr>
              <a:lnSpc>
                <a:spcPct val="90000"/>
              </a:lnSpc>
              <a:buClr>
                <a:schemeClr val="bg1"/>
              </a:buClr>
              <a:buFont typeface="Wingdings" pitchFamily="2" charset="2"/>
              <a:buChar char="§"/>
            </a:pPr>
            <a:r>
              <a:rPr lang="en-US" sz="2800" b="1"/>
              <a:t>Training</a:t>
            </a:r>
          </a:p>
          <a:p>
            <a:pPr>
              <a:lnSpc>
                <a:spcPct val="90000"/>
              </a:lnSpc>
              <a:buClr>
                <a:schemeClr val="bg1"/>
              </a:buClr>
              <a:buFont typeface="Wingdings" pitchFamily="2" charset="2"/>
              <a:buNone/>
            </a:pPr>
            <a:endParaRPr lang="en-US" sz="1800" u="sng"/>
          </a:p>
          <a:p>
            <a:pPr>
              <a:lnSpc>
                <a:spcPct val="90000"/>
              </a:lnSpc>
              <a:buClr>
                <a:schemeClr val="bg1"/>
              </a:buClr>
              <a:buFont typeface="Wingdings" pitchFamily="2" charset="2"/>
              <a:buNone/>
            </a:pPr>
            <a:r>
              <a:rPr lang="en-US" sz="4000" b="1" u="sng">
                <a:solidFill>
                  <a:schemeClr val="hlink"/>
                </a:solidFill>
              </a:rPr>
              <a:t>How to distinguish between categories!</a:t>
            </a:r>
            <a:br>
              <a:rPr lang="en-US" sz="4000" b="1" u="sng">
                <a:solidFill>
                  <a:schemeClr val="hlink"/>
                </a:solidFill>
              </a:rPr>
            </a:br>
            <a:endParaRPr lang="en-US" sz="4000" b="1" u="sng">
              <a:solidFill>
                <a:schemeClr val="hlink"/>
              </a:solidFill>
            </a:endParaRPr>
          </a:p>
        </p:txBody>
      </p:sp>
    </p:spTree>
  </p:cSld>
  <p:clrMapOvr>
    <a:masterClrMapping/>
  </p:clrMapOvr>
  <p:transition>
    <p:split orient="vert" dir="in"/>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Rot="1" noChangeArrowheads="1"/>
          </p:cNvSpPr>
          <p:nvPr>
            <p:ph type="title"/>
          </p:nvPr>
        </p:nvSpPr>
        <p:spPr/>
        <p:txBody>
          <a:bodyPr/>
          <a:lstStyle/>
          <a:p>
            <a:r>
              <a:rPr lang="en-US" sz="3200" u="sng"/>
              <a:t/>
            </a:r>
            <a:br>
              <a:rPr lang="en-US" sz="3200" u="sng"/>
            </a:br>
            <a:r>
              <a:rPr lang="en-US" sz="3200" u="sng"/>
              <a:t/>
            </a:r>
            <a:br>
              <a:rPr lang="en-US" sz="3200" u="sng"/>
            </a:br>
            <a:r>
              <a:rPr lang="en-US" sz="3200">
                <a:solidFill>
                  <a:schemeClr val="hlink"/>
                </a:solidFill>
              </a:rPr>
              <a:t>The Grocery Shopping and Chewing Gum Theory</a:t>
            </a:r>
            <a:r>
              <a:rPr lang="en-US" sz="4000"/>
              <a:t>  </a:t>
            </a:r>
            <a:br>
              <a:rPr lang="en-US" sz="4000"/>
            </a:br>
            <a:endParaRPr lang="en-US" sz="2000"/>
          </a:p>
        </p:txBody>
      </p:sp>
      <p:sp>
        <p:nvSpPr>
          <p:cNvPr id="128003" name="Rectangle 3"/>
          <p:cNvSpPr>
            <a:spLocks noGrp="1" noChangeArrowheads="1"/>
          </p:cNvSpPr>
          <p:nvPr>
            <p:ph idx="1"/>
          </p:nvPr>
        </p:nvSpPr>
        <p:spPr>
          <a:xfrm>
            <a:off x="0" y="1600200"/>
            <a:ext cx="9144000" cy="5257800"/>
          </a:xfrm>
        </p:spPr>
        <p:txBody>
          <a:bodyPr/>
          <a:lstStyle/>
          <a:p>
            <a:pPr>
              <a:lnSpc>
                <a:spcPct val="90000"/>
              </a:lnSpc>
              <a:buClr>
                <a:srgbClr val="0066FF"/>
              </a:buClr>
              <a:buFont typeface="Wingdings" pitchFamily="2" charset="2"/>
              <a:buNone/>
            </a:pPr>
            <a:r>
              <a:rPr lang="en-US" sz="2800"/>
              <a:t>    Almost all types of enrichment can fit into several categories. A handful of grapes can be smelled, touched, manipulated and eaten as well.  </a:t>
            </a:r>
          </a:p>
          <a:p>
            <a:pPr>
              <a:lnSpc>
                <a:spcPct val="90000"/>
              </a:lnSpc>
              <a:buClr>
                <a:srgbClr val="0066FF"/>
              </a:buClr>
              <a:buFont typeface="Wingdings" pitchFamily="2" charset="2"/>
              <a:buNone/>
            </a:pPr>
            <a:r>
              <a:rPr lang="en-US" sz="2800">
                <a:solidFill>
                  <a:srgbClr val="FF3300"/>
                </a:solidFill>
              </a:rPr>
              <a:t>How do we know what category</a:t>
            </a:r>
            <a:r>
              <a:rPr lang="en-US" sz="2800"/>
              <a:t> an enrichment should be placed?</a:t>
            </a:r>
          </a:p>
          <a:p>
            <a:pPr>
              <a:lnSpc>
                <a:spcPct val="90000"/>
              </a:lnSpc>
              <a:buClr>
                <a:srgbClr val="0066FF"/>
              </a:buClr>
              <a:buFont typeface="Wingdings" pitchFamily="2" charset="2"/>
              <a:buNone/>
            </a:pPr>
            <a:endParaRPr lang="en-US" sz="2800" i="1"/>
          </a:p>
          <a:p>
            <a:pPr>
              <a:lnSpc>
                <a:spcPct val="90000"/>
              </a:lnSpc>
              <a:buClr>
                <a:srgbClr val="0066FF"/>
              </a:buClr>
              <a:buFont typeface="Wingdings" pitchFamily="2" charset="2"/>
              <a:buNone/>
            </a:pPr>
            <a:endParaRPr lang="en-US" sz="2800" i="1"/>
          </a:p>
          <a:p>
            <a:pPr>
              <a:lnSpc>
                <a:spcPct val="90000"/>
              </a:lnSpc>
              <a:buClr>
                <a:srgbClr val="0066FF"/>
              </a:buClr>
              <a:buFont typeface="Wingdings" pitchFamily="2" charset="2"/>
              <a:buNone/>
            </a:pPr>
            <a:endParaRPr lang="en-US" sz="2800" i="1"/>
          </a:p>
          <a:p>
            <a:pPr>
              <a:lnSpc>
                <a:spcPct val="90000"/>
              </a:lnSpc>
              <a:buFont typeface="Wingdings" pitchFamily="2" charset="2"/>
              <a:buNone/>
            </a:pPr>
            <a:r>
              <a:rPr lang="en-US" sz="2400" i="1"/>
              <a:t>EXAMPLE</a:t>
            </a:r>
            <a:r>
              <a:rPr lang="en-US" sz="2400"/>
              <a:t>: Puzzle feeders. Foraging or manipulating enrichment? </a:t>
            </a:r>
          </a:p>
          <a:p>
            <a:pPr>
              <a:lnSpc>
                <a:spcPct val="90000"/>
              </a:lnSpc>
              <a:buFont typeface="Wingdings" pitchFamily="2" charset="2"/>
              <a:buNone/>
            </a:pPr>
            <a:r>
              <a:rPr lang="en-US" sz="2400" b="1">
                <a:solidFill>
                  <a:schemeClr val="hlink"/>
                </a:solidFill>
              </a:rPr>
              <a:t>Main purpose</a:t>
            </a:r>
            <a:r>
              <a:rPr lang="en-US" sz="2400"/>
              <a:t> is to extend foraging time=foraging enrichment. Just when one goes grocery shopping and while doing it so, one chews on a piece of gum. Is the person grocery shopping or chewing gum?</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Rectangle 2"/>
          <p:cNvSpPr>
            <a:spLocks noGrp="1" noRot="1" noChangeArrowheads="1"/>
          </p:cNvSpPr>
          <p:nvPr>
            <p:ph type="title"/>
          </p:nvPr>
        </p:nvSpPr>
        <p:spPr/>
        <p:txBody>
          <a:bodyPr/>
          <a:lstStyle/>
          <a:p>
            <a:r>
              <a:rPr lang="en-US" sz="3200">
                <a:solidFill>
                  <a:schemeClr val="hlink"/>
                </a:solidFill>
              </a:rPr>
              <a:t>The Fine Line Between Enrichment and Husbandry</a:t>
            </a:r>
            <a:br>
              <a:rPr lang="en-US" sz="3200">
                <a:solidFill>
                  <a:schemeClr val="hlink"/>
                </a:solidFill>
              </a:rPr>
            </a:br>
            <a:endParaRPr lang="en-US" sz="3200">
              <a:solidFill>
                <a:schemeClr val="hlink"/>
              </a:solidFill>
            </a:endParaRPr>
          </a:p>
        </p:txBody>
      </p:sp>
      <p:sp>
        <p:nvSpPr>
          <p:cNvPr id="129027" name="Rectangle 3"/>
          <p:cNvSpPr>
            <a:spLocks noGrp="1" noChangeArrowheads="1"/>
          </p:cNvSpPr>
          <p:nvPr>
            <p:ph idx="1"/>
          </p:nvPr>
        </p:nvSpPr>
        <p:spPr/>
        <p:txBody>
          <a:bodyPr/>
          <a:lstStyle/>
          <a:p>
            <a:pPr>
              <a:lnSpc>
                <a:spcPct val="90000"/>
              </a:lnSpc>
              <a:buClr>
                <a:srgbClr val="0066FF"/>
              </a:buClr>
              <a:buFont typeface="Wingdings" pitchFamily="2" charset="2"/>
              <a:buNone/>
            </a:pPr>
            <a:r>
              <a:rPr lang="en-US" sz="2800"/>
              <a:t>Example: Ropes were installed to promote locomotion as structural enrichment. Enrichment or basic husbandry?</a:t>
            </a:r>
          </a:p>
          <a:p>
            <a:pPr>
              <a:lnSpc>
                <a:spcPct val="90000"/>
              </a:lnSpc>
              <a:buClr>
                <a:srgbClr val="0066FF"/>
              </a:buClr>
              <a:buFont typeface="Wingdings" pitchFamily="2" charset="2"/>
              <a:buNone/>
            </a:pPr>
            <a:endParaRPr lang="en-US" sz="2800"/>
          </a:p>
          <a:p>
            <a:pPr>
              <a:lnSpc>
                <a:spcPct val="90000"/>
              </a:lnSpc>
              <a:buClr>
                <a:srgbClr val="0066FF"/>
              </a:buClr>
              <a:buFont typeface="Wingdings" pitchFamily="2" charset="2"/>
              <a:buNone/>
            </a:pPr>
            <a:endParaRPr lang="en-US" sz="2800"/>
          </a:p>
          <a:p>
            <a:pPr>
              <a:lnSpc>
                <a:spcPct val="90000"/>
              </a:lnSpc>
              <a:buClr>
                <a:srgbClr val="0066FF"/>
              </a:buClr>
              <a:buFont typeface="Wingdings" pitchFamily="2" charset="2"/>
              <a:buNone/>
            </a:pPr>
            <a:endParaRPr lang="en-US" sz="2800"/>
          </a:p>
          <a:p>
            <a:pPr>
              <a:lnSpc>
                <a:spcPct val="90000"/>
              </a:lnSpc>
              <a:buClr>
                <a:srgbClr val="0066FF"/>
              </a:buClr>
              <a:buFont typeface="Wingdings" pitchFamily="2" charset="2"/>
              <a:buChar char="§"/>
            </a:pPr>
            <a:r>
              <a:rPr lang="en-US" sz="2800"/>
              <a:t>If it’s a permanent structure=husbandry</a:t>
            </a:r>
          </a:p>
          <a:p>
            <a:pPr>
              <a:lnSpc>
                <a:spcPct val="90000"/>
              </a:lnSpc>
              <a:buClr>
                <a:srgbClr val="0066FF"/>
              </a:buClr>
              <a:buFont typeface="Wingdings" pitchFamily="2" charset="2"/>
              <a:buChar char="§"/>
            </a:pPr>
            <a:r>
              <a:rPr lang="en-US" sz="2800"/>
              <a:t>If it can be removed and offered at other times =enrichment.</a:t>
            </a:r>
          </a:p>
          <a:p>
            <a:pPr>
              <a:lnSpc>
                <a:spcPct val="90000"/>
              </a:lnSpc>
              <a:buClr>
                <a:srgbClr val="0066FF"/>
              </a:buClr>
              <a:buFont typeface="Wingdings" pitchFamily="2" charset="2"/>
              <a:buChar char="§"/>
            </a:pPr>
            <a:endParaRPr lang="en-US" sz="2800"/>
          </a:p>
          <a:p>
            <a:pPr>
              <a:lnSpc>
                <a:spcPct val="90000"/>
              </a:lnSpc>
              <a:buClr>
                <a:srgbClr val="0066FF"/>
              </a:buClr>
              <a:buFont typeface="Wingdings" pitchFamily="2" charset="2"/>
              <a:buNone/>
            </a:pPr>
            <a:r>
              <a:rPr lang="en-US" sz="3600" b="1"/>
              <a:t>Enrichment can only be useful if it’s</a:t>
            </a:r>
            <a:r>
              <a:rPr lang="en-US" sz="3600" b="1">
                <a:solidFill>
                  <a:srgbClr val="FF3300"/>
                </a:solidFill>
              </a:rPr>
              <a:t> varied!</a:t>
            </a:r>
          </a:p>
        </p:txBody>
      </p:sp>
    </p:spTree>
  </p:cSld>
  <p:clrMapOvr>
    <a:masterClrMapping/>
  </p:clrMapOvr>
  <p:transition>
    <p:wedg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2" name="Rectangle 4"/>
          <p:cNvSpPr>
            <a:spLocks noGrp="1" noRot="1" noChangeArrowheads="1"/>
          </p:cNvSpPr>
          <p:nvPr>
            <p:ph type="title"/>
          </p:nvPr>
        </p:nvSpPr>
        <p:spPr>
          <a:xfrm>
            <a:off x="0" y="274638"/>
            <a:ext cx="9144000" cy="1706562"/>
          </a:xfrm>
        </p:spPr>
        <p:txBody>
          <a:bodyPr/>
          <a:lstStyle/>
          <a:p>
            <a:r>
              <a:rPr lang="en-US" u="sng"/>
              <a:t>1. SOCIAL ENRICHMENT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100" name="Rectangle 4"/>
          <p:cNvSpPr>
            <a:spLocks noGrp="1" noRot="1" noChangeArrowheads="1"/>
          </p:cNvSpPr>
          <p:nvPr>
            <p:ph type="title"/>
          </p:nvPr>
        </p:nvSpPr>
        <p:spPr>
          <a:xfrm>
            <a:off x="0" y="0"/>
            <a:ext cx="9144000" cy="6858000"/>
          </a:xfrm>
        </p:spPr>
        <p:txBody>
          <a:bodyP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USDA regulations state, “The environmental enhancement </a:t>
            </a:r>
            <a:r>
              <a:rPr lang="en-US" sz="2400" dirty="0">
                <a:solidFill>
                  <a:schemeClr val="hlink"/>
                </a:solidFill>
              </a:rPr>
              <a:t>plan must include specific provisions to address the social needs</a:t>
            </a:r>
            <a:r>
              <a:rPr lang="en-US" sz="2400" dirty="0"/>
              <a:t> of nonhuman primates of species known to exist in social groups in nature” </a:t>
            </a:r>
            <a:br>
              <a:rPr lang="en-US" sz="2400" dirty="0"/>
            </a:br>
            <a:r>
              <a:rPr lang="en-US" sz="2400" dirty="0"/>
              <a:t/>
            </a:r>
            <a:br>
              <a:rPr lang="en-US" sz="2400" dirty="0"/>
            </a:br>
            <a:r>
              <a:rPr lang="en-US" sz="2400" dirty="0"/>
              <a:t> </a:t>
            </a:r>
            <a:r>
              <a:rPr lang="en-US" sz="1400" dirty="0"/>
              <a:t>[U.S. Department of Agriculture, and Animal Plant Health Inspection Service 1998:9 CFR 3.81 (a)]. </a:t>
            </a:r>
            <a:br>
              <a:rPr lang="en-US" sz="1400" dirty="0"/>
            </a:br>
            <a:r>
              <a:rPr lang="en-US" sz="1400" dirty="0"/>
              <a:t/>
            </a:r>
            <a:br>
              <a:rPr lang="en-US" sz="1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1000" dirty="0">
                <a:solidFill>
                  <a:srgbClr val="FFFFFF"/>
                </a:solidFill>
                <a:latin typeface="Arial" pitchFamily="34" charset="0"/>
                <a:cs typeface="Arial" pitchFamily="34" charset="0"/>
              </a:rPr>
              <a:t/>
            </a:r>
            <a:br>
              <a:rPr lang="en-US" sz="1000" dirty="0">
                <a:solidFill>
                  <a:srgbClr val="FFFFFF"/>
                </a:solidFill>
                <a:latin typeface="Arial" pitchFamily="34" charset="0"/>
                <a:cs typeface="Arial" pitchFamily="34" charset="0"/>
              </a:rPr>
            </a:br>
            <a:r>
              <a:rPr lang="en-US" sz="2400" dirty="0">
                <a:solidFill>
                  <a:srgbClr val="FFFFFF"/>
                </a:solidFill>
                <a:latin typeface="Arial" pitchFamily="34" charset="0"/>
                <a:cs typeface="Arial" pitchFamily="34" charset="0"/>
              </a:rPr>
              <a:t/>
            </a:r>
            <a:br>
              <a:rPr lang="en-US" sz="2400" dirty="0">
                <a:solidFill>
                  <a:srgbClr val="FFFFFF"/>
                </a:solidFill>
                <a:latin typeface="Arial" pitchFamily="34" charset="0"/>
                <a:cs typeface="Arial" pitchFamily="34" charset="0"/>
              </a:rPr>
            </a:br>
            <a:r>
              <a:rPr lang="en-US" sz="2400" dirty="0">
                <a:solidFill>
                  <a:srgbClr val="FFFFFF"/>
                </a:solidFill>
                <a:latin typeface="Arial" pitchFamily="34" charset="0"/>
                <a:cs typeface="Arial" pitchFamily="34" charset="0"/>
              </a:rPr>
              <a:t/>
            </a:r>
            <a:br>
              <a:rPr lang="en-US" sz="2400" dirty="0">
                <a:solidFill>
                  <a:srgbClr val="FFFFFF"/>
                </a:solidFill>
                <a:latin typeface="Arial" pitchFamily="34" charset="0"/>
                <a:cs typeface="Arial" pitchFamily="34" charset="0"/>
              </a:rPr>
            </a:br>
            <a:r>
              <a:rPr lang="en-US" sz="2400" dirty="0">
                <a:solidFill>
                  <a:srgbClr val="FFFFFF"/>
                </a:solidFill>
                <a:latin typeface="Arial" pitchFamily="34" charset="0"/>
                <a:cs typeface="Arial" pitchFamily="34" charset="0"/>
              </a:rPr>
              <a:t/>
            </a:r>
            <a:br>
              <a:rPr lang="en-US" sz="2400" dirty="0">
                <a:solidFill>
                  <a:srgbClr val="FFFFFF"/>
                </a:solidFill>
                <a:latin typeface="Arial" pitchFamily="34" charset="0"/>
                <a:cs typeface="Arial" pitchFamily="34" charset="0"/>
              </a:rPr>
            </a:br>
            <a:endParaRPr lang="en-US" sz="2400" dirty="0">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8" name="Rectangle 4"/>
          <p:cNvSpPr>
            <a:spLocks noGrp="1" noRot="1" noChangeArrowheads="1"/>
          </p:cNvSpPr>
          <p:nvPr>
            <p:ph type="title"/>
          </p:nvPr>
        </p:nvSpPr>
        <p:spPr>
          <a:xfrm>
            <a:off x="0" y="0"/>
            <a:ext cx="9144000" cy="6858000"/>
          </a:xfrm>
        </p:spPr>
        <p:txBody>
          <a:bodyPr/>
          <a:lstStyle/>
          <a:p>
            <a:pPr algn="l">
              <a:buClr>
                <a:srgbClr val="0066FF"/>
              </a:buClr>
              <a:buFont typeface="Wingdings" pitchFamily="2" charset="2"/>
              <a:buNone/>
            </a:pPr>
            <a:r>
              <a:rPr lang="en-US" sz="2800">
                <a:solidFill>
                  <a:srgbClr val="FF3300"/>
                </a:solidFill>
              </a:rPr>
              <a:t>Social enrichment is the most important form of the six enrichment</a:t>
            </a:r>
            <a:r>
              <a:rPr lang="en-US" sz="2800"/>
              <a:t> </a:t>
            </a:r>
            <a:r>
              <a:rPr lang="en-US" sz="2800">
                <a:solidFill>
                  <a:srgbClr val="FF3300"/>
                </a:solidFill>
              </a:rPr>
              <a:t>categories </a:t>
            </a:r>
            <a:r>
              <a:rPr lang="en-US" sz="2800"/>
              <a:t/>
            </a:r>
            <a:br>
              <a:rPr lang="en-US" sz="2800"/>
            </a:br>
            <a:r>
              <a:rPr lang="en-US" sz="2400"/>
              <a:t/>
            </a:r>
            <a:br>
              <a:rPr lang="en-US" sz="2400"/>
            </a:br>
            <a:r>
              <a:rPr lang="en-US" sz="3200"/>
              <a:t>If an animal is a social animal there could be nothing more important then correct social housing.</a:t>
            </a:r>
            <a:br>
              <a:rPr lang="en-US" sz="3200"/>
            </a:br>
            <a:r>
              <a:rPr lang="en-US" sz="3200"/>
              <a:t/>
            </a:r>
            <a:br>
              <a:rPr lang="en-US" sz="3200"/>
            </a:br>
            <a:r>
              <a:rPr lang="en-US" sz="2400"/>
              <a:t>Humans are similar:</a:t>
            </a:r>
            <a:br>
              <a:rPr lang="en-US" sz="2400"/>
            </a:br>
            <a:r>
              <a:rPr lang="en-US" sz="2000"/>
              <a:t>Expensive house in an expensive neighborhood</a:t>
            </a:r>
            <a:br>
              <a:rPr lang="en-US" sz="2000"/>
            </a:br>
            <a:r>
              <a:rPr lang="en-US" sz="2000"/>
              <a:t>Fancy apparatuses (TV, video, DVD, expensive furniture, etc,) </a:t>
            </a:r>
            <a:br>
              <a:rPr lang="en-US" sz="2000"/>
            </a:br>
            <a:r>
              <a:rPr lang="en-US" sz="2000"/>
              <a:t>Money to ensure that the surroundings can be frequently changed</a:t>
            </a:r>
            <a:br>
              <a:rPr lang="en-US" sz="2000"/>
            </a:br>
            <a:r>
              <a:rPr lang="en-US" sz="2000"/>
              <a:t>Even a dog!</a:t>
            </a:r>
            <a:br>
              <a:rPr lang="en-US" sz="2000"/>
            </a:br>
            <a:r>
              <a:rPr lang="en-US" sz="2000"/>
              <a:t/>
            </a:r>
            <a:br>
              <a:rPr lang="en-US" sz="2000"/>
            </a:br>
            <a:r>
              <a:rPr lang="en-US" sz="2000"/>
              <a:t/>
            </a:r>
            <a:br>
              <a:rPr lang="en-US" sz="2000"/>
            </a:br>
            <a:r>
              <a:rPr lang="en-US" sz="2400"/>
              <a:t>Yet, if you need to go home alone, none of these matter.</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Rot="1" noChangeArrowheads="1"/>
          </p:cNvSpPr>
          <p:nvPr>
            <p:ph type="title"/>
          </p:nvPr>
        </p:nvSpPr>
        <p:spPr/>
        <p:txBody>
          <a:bodyPr/>
          <a:lstStyle/>
          <a:p>
            <a:r>
              <a:rPr lang="en-US"/>
              <a:t>Social Needs of Infant Primates</a:t>
            </a:r>
            <a:br>
              <a:rPr lang="en-US"/>
            </a:br>
            <a:endParaRPr lang="en-US"/>
          </a:p>
        </p:txBody>
      </p:sp>
      <p:sp>
        <p:nvSpPr>
          <p:cNvPr id="369670" name="Rectangle 6"/>
          <p:cNvSpPr>
            <a:spLocks noGrp="1" noChangeArrowheads="1"/>
          </p:cNvSpPr>
          <p:nvPr>
            <p:ph sz="half" idx="2"/>
          </p:nvPr>
        </p:nvSpPr>
        <p:spPr>
          <a:xfrm>
            <a:off x="4648200" y="1219200"/>
            <a:ext cx="4038600" cy="5257800"/>
          </a:xfrm>
        </p:spPr>
        <p:txBody>
          <a:bodyPr/>
          <a:lstStyle/>
          <a:p>
            <a:pPr marL="457200" indent="-457200">
              <a:lnSpc>
                <a:spcPct val="90000"/>
              </a:lnSpc>
              <a:buFont typeface="Wingdings" pitchFamily="2" charset="2"/>
              <a:buNone/>
            </a:pPr>
            <a:r>
              <a:rPr lang="en-US" sz="1800"/>
              <a:t>        </a:t>
            </a:r>
            <a:r>
              <a:rPr lang="en-US" sz="2000"/>
              <a:t>It must be recognized, the infant is an active participant in its own postnatal development. W.A. Mason (1971) characterizes the developmental trends in infant primates as a balance between two functional systems:</a:t>
            </a:r>
            <a:br>
              <a:rPr lang="en-US" sz="2000"/>
            </a:br>
            <a:r>
              <a:rPr lang="en-US" sz="2000" b="1">
                <a:solidFill>
                  <a:srgbClr val="FF3300"/>
                </a:solidFill>
              </a:rPr>
              <a:t>Filial</a:t>
            </a:r>
            <a:r>
              <a:rPr lang="en-US" sz="2000"/>
              <a:t> “mother - directed”</a:t>
            </a:r>
            <a:br>
              <a:rPr lang="en-US" sz="2000"/>
            </a:br>
            <a:r>
              <a:rPr lang="en-US" sz="2000" b="1">
                <a:solidFill>
                  <a:srgbClr val="FF3300"/>
                </a:solidFill>
              </a:rPr>
              <a:t>Explorative</a:t>
            </a:r>
            <a:r>
              <a:rPr lang="en-US" sz="2000">
                <a:solidFill>
                  <a:srgbClr val="FF3300"/>
                </a:solidFill>
              </a:rPr>
              <a:t> </a:t>
            </a:r>
            <a:r>
              <a:rPr lang="en-US" sz="2000"/>
              <a:t>-  “other - directed”</a:t>
            </a:r>
            <a:br>
              <a:rPr lang="en-US" sz="2000"/>
            </a:br>
            <a:r>
              <a:rPr lang="en-US" sz="2000"/>
              <a:t/>
            </a:r>
            <a:br>
              <a:rPr lang="en-US" sz="2000"/>
            </a:br>
            <a:r>
              <a:rPr lang="en-US" sz="2000"/>
              <a:t>Both functional systems exist throughout the life of a developing infant, and </a:t>
            </a:r>
            <a:r>
              <a:rPr lang="en-US" sz="2000">
                <a:solidFill>
                  <a:schemeClr val="hlink"/>
                </a:solidFill>
              </a:rPr>
              <a:t>explorative development should be enhanced as much as possible by behavioral enrichment.</a:t>
            </a:r>
            <a:br>
              <a:rPr lang="en-US" sz="2000">
                <a:solidFill>
                  <a:schemeClr val="hlink"/>
                </a:solidFill>
              </a:rPr>
            </a:br>
            <a:endParaRPr lang="en-US" sz="2000">
              <a:solidFill>
                <a:schemeClr val="hlink"/>
              </a:solidFill>
            </a:endParaRPr>
          </a:p>
        </p:txBody>
      </p:sp>
      <p:sp>
        <p:nvSpPr>
          <p:cNvPr id="6" name="Content Placeholder 5"/>
          <p:cNvSpPr>
            <a:spLocks noGrp="1"/>
          </p:cNvSpPr>
          <p:nvPr>
            <p:ph sz="half" idx="1"/>
          </p:nvPr>
        </p:nvSpPr>
        <p:spPr/>
        <p:txBody>
          <a:bodyPr/>
          <a:lstStyle/>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4" name="Rectangle 4"/>
          <p:cNvSpPr>
            <a:spLocks noGrp="1" noRot="1" noChangeArrowheads="1"/>
          </p:cNvSpPr>
          <p:nvPr>
            <p:ph type="title"/>
          </p:nvPr>
        </p:nvSpPr>
        <p:spPr>
          <a:xfrm>
            <a:off x="457200" y="5105400"/>
            <a:ext cx="8229600" cy="1371600"/>
          </a:xfrm>
        </p:spPr>
        <p:txBody>
          <a:bodyPr/>
          <a:lstStyle/>
          <a:p>
            <a:r>
              <a:rPr lang="en-US"/>
              <a:t>2. FORAGING ENRICHMENT</a:t>
            </a:r>
            <a:br>
              <a:rPr lang="en-US"/>
            </a:br>
            <a:r>
              <a:rPr lang="en-US" sz="1800" b="0"/>
              <a:t>Photo: Jim Hughes</a:t>
            </a:r>
            <a:endParaRPr lang="en-US" b="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Rectangle 2"/>
          <p:cNvSpPr>
            <a:spLocks noGrp="1" noRot="1" noChangeArrowheads="1"/>
          </p:cNvSpPr>
          <p:nvPr>
            <p:ph type="title"/>
          </p:nvPr>
        </p:nvSpPr>
        <p:spPr/>
        <p:txBody>
          <a:bodyPr/>
          <a:lstStyle/>
          <a:p>
            <a:r>
              <a:rPr lang="en-US" u="sng"/>
              <a:t>Foraging is not just eating!</a:t>
            </a:r>
          </a:p>
        </p:txBody>
      </p:sp>
      <p:sp>
        <p:nvSpPr>
          <p:cNvPr id="140291" name="Rectangle 3"/>
          <p:cNvSpPr>
            <a:spLocks noGrp="1" noChangeArrowheads="1"/>
          </p:cNvSpPr>
          <p:nvPr>
            <p:ph idx="1"/>
          </p:nvPr>
        </p:nvSpPr>
        <p:spPr>
          <a:xfrm>
            <a:off x="457200" y="1295400"/>
            <a:ext cx="8229600" cy="1752600"/>
          </a:xfrm>
        </p:spPr>
        <p:txBody>
          <a:bodyPr/>
          <a:lstStyle/>
          <a:p>
            <a:pPr algn="ctr">
              <a:lnSpc>
                <a:spcPct val="80000"/>
              </a:lnSpc>
              <a:buClr>
                <a:srgbClr val="0066FF"/>
              </a:buClr>
              <a:buFont typeface="Wingdings" pitchFamily="2" charset="2"/>
              <a:buNone/>
            </a:pPr>
            <a:r>
              <a:rPr lang="en-US" sz="4000"/>
              <a:t>Foraging is a </a:t>
            </a:r>
            <a:r>
              <a:rPr lang="en-US" sz="4000" b="1">
                <a:solidFill>
                  <a:schemeClr val="hlink"/>
                </a:solidFill>
              </a:rPr>
              <a:t>time consuming</a:t>
            </a:r>
            <a:r>
              <a:rPr lang="en-US" sz="4000"/>
              <a:t> event involving</a:t>
            </a:r>
            <a:r>
              <a:rPr lang="en-US" sz="2400"/>
              <a:t>:</a:t>
            </a:r>
          </a:p>
          <a:p>
            <a:pPr>
              <a:lnSpc>
                <a:spcPct val="80000"/>
              </a:lnSpc>
              <a:buClr>
                <a:srgbClr val="0066FF"/>
              </a:buClr>
              <a:buFont typeface="Wingdings" pitchFamily="2" charset="2"/>
              <a:buChar char="Ø"/>
            </a:pPr>
            <a:endParaRPr lang="en-US" sz="2400"/>
          </a:p>
          <a:p>
            <a:pPr>
              <a:lnSpc>
                <a:spcPct val="80000"/>
              </a:lnSpc>
              <a:buClr>
                <a:srgbClr val="0066FF"/>
              </a:buClr>
              <a:buFont typeface="Wingdings" pitchFamily="2" charset="2"/>
              <a:buChar char="Ø"/>
            </a:pPr>
            <a:endParaRPr lang="en-US" sz="2400"/>
          </a:p>
          <a:p>
            <a:pPr>
              <a:lnSpc>
                <a:spcPct val="80000"/>
              </a:lnSpc>
              <a:buClr>
                <a:srgbClr val="0066FF"/>
              </a:buClr>
              <a:buFont typeface="Wingdings" pitchFamily="2" charset="2"/>
              <a:buChar char="Ø"/>
            </a:pPr>
            <a:endParaRPr lang="en-US" sz="2400"/>
          </a:p>
          <a:p>
            <a:pPr>
              <a:lnSpc>
                <a:spcPct val="80000"/>
              </a:lnSpc>
              <a:buClr>
                <a:srgbClr val="0066FF"/>
              </a:buClr>
              <a:buFont typeface="Wingdings" pitchFamily="2" charset="2"/>
              <a:buChar char="Ø"/>
            </a:pPr>
            <a:endParaRPr lang="en-US" sz="2400"/>
          </a:p>
          <a:p>
            <a:pPr>
              <a:lnSpc>
                <a:spcPct val="80000"/>
              </a:lnSpc>
              <a:buClr>
                <a:srgbClr val="0066FF"/>
              </a:buClr>
              <a:buFont typeface="Wingdings" pitchFamily="2" charset="2"/>
              <a:buChar char="Ø"/>
            </a:pPr>
            <a:endParaRPr lang="en-US" sz="2400"/>
          </a:p>
          <a:p>
            <a:pPr>
              <a:lnSpc>
                <a:spcPct val="80000"/>
              </a:lnSpc>
              <a:buClr>
                <a:srgbClr val="0066FF"/>
              </a:buClr>
              <a:buFont typeface="Wingdings" pitchFamily="2" charset="2"/>
              <a:buChar char="Ø"/>
            </a:pPr>
            <a:endParaRPr lang="en-US" sz="2400"/>
          </a:p>
          <a:p>
            <a:pPr>
              <a:lnSpc>
                <a:spcPct val="80000"/>
              </a:lnSpc>
              <a:buClr>
                <a:srgbClr val="0066FF"/>
              </a:buClr>
              <a:buFont typeface="Wingdings" pitchFamily="2" charset="2"/>
              <a:buNone/>
            </a:pPr>
            <a:endParaRPr lang="en-US" sz="2400"/>
          </a:p>
          <a:p>
            <a:pPr>
              <a:lnSpc>
                <a:spcPct val="80000"/>
              </a:lnSpc>
              <a:buClr>
                <a:srgbClr val="0066FF"/>
              </a:buClr>
              <a:buFont typeface="Wingdings" pitchFamily="2" charset="2"/>
              <a:buChar char="Ø"/>
            </a:pPr>
            <a:r>
              <a:rPr lang="en-US" sz="2400" b="1">
                <a:solidFill>
                  <a:schemeClr val="hlink"/>
                </a:solidFill>
              </a:rPr>
              <a:t>Searching for </a:t>
            </a:r>
          </a:p>
          <a:p>
            <a:pPr>
              <a:lnSpc>
                <a:spcPct val="80000"/>
              </a:lnSpc>
              <a:buClr>
                <a:srgbClr val="0066FF"/>
              </a:buClr>
              <a:buFont typeface="Wingdings" pitchFamily="2" charset="2"/>
              <a:buChar char="Ø"/>
            </a:pPr>
            <a:r>
              <a:rPr lang="en-US" sz="2400" b="1">
                <a:solidFill>
                  <a:schemeClr val="hlink"/>
                </a:solidFill>
              </a:rPr>
              <a:t>Retrieving or acquiring </a:t>
            </a:r>
          </a:p>
          <a:p>
            <a:pPr>
              <a:lnSpc>
                <a:spcPct val="80000"/>
              </a:lnSpc>
              <a:buClr>
                <a:srgbClr val="0066FF"/>
              </a:buClr>
              <a:buFont typeface="Wingdings" pitchFamily="2" charset="2"/>
              <a:buChar char="Ø"/>
            </a:pPr>
            <a:r>
              <a:rPr lang="en-US" sz="2400" b="1">
                <a:solidFill>
                  <a:schemeClr val="hlink"/>
                </a:solidFill>
              </a:rPr>
              <a:t>Processing food</a:t>
            </a:r>
          </a:p>
          <a:p>
            <a:pPr>
              <a:lnSpc>
                <a:spcPct val="80000"/>
              </a:lnSpc>
              <a:buClr>
                <a:srgbClr val="0066FF"/>
              </a:buClr>
              <a:buFont typeface="Wingdings" pitchFamily="2" charset="2"/>
              <a:buNone/>
            </a:pPr>
            <a:endParaRPr lang="en-US" sz="1400"/>
          </a:p>
          <a:p>
            <a:pPr>
              <a:lnSpc>
                <a:spcPct val="80000"/>
              </a:lnSpc>
              <a:buClr>
                <a:srgbClr val="0066FF"/>
              </a:buClr>
              <a:buFont typeface="Wingdings" pitchFamily="2" charset="2"/>
              <a:buNone/>
            </a:pPr>
            <a:r>
              <a:rPr lang="en-US" sz="1400"/>
              <a:t>Red-necked ostrich foraging form substrate at the Phoenix Zoo </a:t>
            </a:r>
          </a:p>
          <a:p>
            <a:pPr>
              <a:lnSpc>
                <a:spcPct val="80000"/>
              </a:lnSpc>
              <a:buClr>
                <a:srgbClr val="0066FF"/>
              </a:buClr>
              <a:buFont typeface="Wingdings" pitchFamily="2" charset="2"/>
              <a:buNone/>
            </a:pPr>
            <a:r>
              <a:rPr lang="en-US" sz="1400"/>
              <a:t>Photo: Hilda Tresz</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4"/>
          <p:cNvSpPr>
            <a:spLocks noGrp="1" noRot="1" noChangeArrowheads="1"/>
          </p:cNvSpPr>
          <p:nvPr>
            <p:ph type="title"/>
          </p:nvPr>
        </p:nvSpPr>
        <p:spPr>
          <a:xfrm>
            <a:off x="228600" y="0"/>
            <a:ext cx="8915400" cy="2286000"/>
          </a:xfrm>
        </p:spPr>
        <p:txBody>
          <a:bodyP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Wild primates may </a:t>
            </a:r>
            <a:r>
              <a:rPr lang="en-US" sz="2400" dirty="0">
                <a:solidFill>
                  <a:schemeClr val="hlink"/>
                </a:solidFill>
              </a:rPr>
              <a:t>spend 25% to 90 % of their time</a:t>
            </a:r>
            <a:r>
              <a:rPr lang="en-US" sz="2400" dirty="0"/>
              <a:t> foraging. </a:t>
            </a:r>
            <a:br>
              <a:rPr lang="en-US" sz="2400" dirty="0"/>
            </a:br>
            <a:r>
              <a:rPr lang="en-US" sz="2400" dirty="0"/>
              <a:t>They also have </a:t>
            </a:r>
            <a:r>
              <a:rPr lang="en-US" sz="2400" dirty="0">
                <a:solidFill>
                  <a:schemeClr val="hlink"/>
                </a:solidFill>
              </a:rPr>
              <a:t>diverse diets</a:t>
            </a:r>
            <a:r>
              <a:rPr lang="en-US" sz="2400" dirty="0"/>
              <a:t> that may include browse, seeds, leaves, flowers, gum, fruits, insects, and animal matters. </a:t>
            </a:r>
            <a:r>
              <a:rPr lang="en-US" sz="2400" u="sng" dirty="0"/>
              <a:t/>
            </a:r>
            <a:br>
              <a:rPr lang="en-US" sz="2400" u="sng" dirty="0"/>
            </a:br>
            <a:r>
              <a:rPr lang="en-US" sz="2400" dirty="0">
                <a:solidFill>
                  <a:schemeClr val="hlink"/>
                </a:solidFill>
              </a:rPr>
              <a:t>The variety of food types are not consistent</a:t>
            </a:r>
            <a:r>
              <a:rPr lang="en-US" sz="2400" dirty="0"/>
              <a:t> from month to month.</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1200" dirty="0">
                <a:solidFill>
                  <a:srgbClr val="FFFFFF"/>
                </a:solidFill>
                <a:latin typeface="Arial" pitchFamily="34" charset="0"/>
                <a:cs typeface="Arial" pitchFamily="34" charset="0"/>
              </a:rPr>
              <a:t/>
            </a:r>
            <a:br>
              <a:rPr lang="en-US" sz="1200" dirty="0">
                <a:solidFill>
                  <a:srgbClr val="FFFFFF"/>
                </a:solidFill>
                <a:latin typeface="Arial" pitchFamily="34" charset="0"/>
                <a:cs typeface="Arial" pitchFamily="34" charset="0"/>
              </a:rPr>
            </a:br>
            <a:r>
              <a:rPr lang="en-US" sz="1200" dirty="0">
                <a:solidFill>
                  <a:srgbClr val="FFFFFF"/>
                </a:solidFill>
                <a:latin typeface="Arial" pitchFamily="34" charset="0"/>
                <a:cs typeface="Arial" pitchFamily="34" charset="0"/>
              </a:rPr>
              <a:t/>
            </a:r>
            <a:br>
              <a:rPr lang="en-US" sz="1200" dirty="0">
                <a:solidFill>
                  <a:srgbClr val="FFFFFF"/>
                </a:solidFill>
                <a:latin typeface="Arial" pitchFamily="34" charset="0"/>
                <a:cs typeface="Arial" pitchFamily="34" charset="0"/>
              </a:rPr>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3200" dirty="0"/>
              <a:t> </a:t>
            </a:r>
            <a:r>
              <a:rPr lang="en-US" sz="3200" dirty="0">
                <a:solidFill>
                  <a:srgbClr val="222222"/>
                </a:solidFill>
                <a:latin typeface="Verdana" pitchFamily="34" charset="0"/>
              </a:rPr>
              <a:t/>
            </a:r>
            <a:br>
              <a:rPr lang="en-US" sz="3200" dirty="0">
                <a:solidFill>
                  <a:srgbClr val="222222"/>
                </a:solidFill>
                <a:latin typeface="Verdana" pitchFamily="34" charset="0"/>
              </a:rPr>
            </a:br>
            <a:endParaRPr lang="en-US" sz="3200" dirty="0">
              <a:solidFill>
                <a:srgbClr val="222222"/>
              </a:solidFill>
              <a:latin typeface="Verdana"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rrowheads="1"/>
          </p:cNvSpPr>
          <p:nvPr>
            <p:ph type="title"/>
          </p:nvPr>
        </p:nvSpPr>
        <p:spPr/>
        <p:txBody>
          <a:bodyPr/>
          <a:lstStyle/>
          <a:p>
            <a:r>
              <a:rPr lang="en-US" sz="3200" u="sng">
                <a:solidFill>
                  <a:schemeClr val="hlink"/>
                </a:solidFill>
              </a:rPr>
              <a:t>WILD</a:t>
            </a:r>
          </a:p>
        </p:txBody>
      </p:sp>
      <p:sp>
        <p:nvSpPr>
          <p:cNvPr id="276483" name="Rectangle 3"/>
          <p:cNvSpPr>
            <a:spLocks noGrp="1" noChangeArrowheads="1"/>
          </p:cNvSpPr>
          <p:nvPr>
            <p:ph idx="1"/>
          </p:nvPr>
        </p:nvSpPr>
        <p:spPr>
          <a:xfrm>
            <a:off x="457200" y="1143000"/>
            <a:ext cx="8229600" cy="5715000"/>
          </a:xfrm>
        </p:spPr>
        <p:txBody>
          <a:bodyPr/>
          <a:lstStyle/>
          <a:p>
            <a:pPr>
              <a:buFont typeface="Wingdings" pitchFamily="2" charset="2"/>
              <a:buNone/>
            </a:pPr>
            <a:r>
              <a:rPr lang="en-US" sz="1800" dirty="0">
                <a:solidFill>
                  <a:schemeClr val="hlink"/>
                </a:solidFill>
              </a:rPr>
              <a:t>      </a:t>
            </a:r>
            <a:r>
              <a:rPr lang="en-US" sz="2400" dirty="0">
                <a:solidFill>
                  <a:schemeClr val="hlink"/>
                </a:solidFill>
              </a:rPr>
              <a:t>1. Animals live in a </a:t>
            </a:r>
            <a:r>
              <a:rPr lang="en-US" sz="2400" b="1" dirty="0">
                <a:solidFill>
                  <a:schemeClr val="hlink"/>
                </a:solidFill>
              </a:rPr>
              <a:t>complex and diverse habitat</a:t>
            </a:r>
            <a:br>
              <a:rPr lang="en-US" sz="2400" b="1" dirty="0">
                <a:solidFill>
                  <a:schemeClr val="hlink"/>
                </a:solidFill>
              </a:rPr>
            </a:br>
            <a:r>
              <a:rPr lang="en-US" sz="2400" dirty="0">
                <a:solidFill>
                  <a:schemeClr val="hlink"/>
                </a:solidFill>
              </a:rPr>
              <a:t>2. Exhibit a </a:t>
            </a:r>
            <a:r>
              <a:rPr lang="en-US" sz="2400" b="1" dirty="0">
                <a:solidFill>
                  <a:schemeClr val="hlink"/>
                </a:solidFill>
              </a:rPr>
              <a:t>wider range</a:t>
            </a:r>
            <a:r>
              <a:rPr lang="en-US" sz="2400" dirty="0">
                <a:solidFill>
                  <a:schemeClr val="hlink"/>
                </a:solidFill>
              </a:rPr>
              <a:t> of natural, species-typical behaviors </a:t>
            </a:r>
            <a:br>
              <a:rPr lang="en-US" sz="2400" dirty="0">
                <a:solidFill>
                  <a:schemeClr val="hlink"/>
                </a:solidFill>
              </a:rPr>
            </a:br>
            <a:r>
              <a:rPr lang="en-US" sz="2400" dirty="0">
                <a:solidFill>
                  <a:schemeClr val="hlink"/>
                </a:solidFill>
              </a:rPr>
              <a:t>3. Can make most of their </a:t>
            </a:r>
            <a:r>
              <a:rPr lang="en-US" sz="2400" b="1" dirty="0">
                <a:solidFill>
                  <a:schemeClr val="hlink"/>
                </a:solidFill>
              </a:rPr>
              <a:t>own choices</a:t>
            </a:r>
            <a:r>
              <a:rPr lang="en-US" sz="2400" dirty="0">
                <a:solidFill>
                  <a:schemeClr val="hlink"/>
                </a:solidFill>
              </a:rPr>
              <a:t> (sleep, forage, breed, bath, fight, etc. at their will)</a:t>
            </a:r>
            <a:br>
              <a:rPr lang="en-US" sz="2400" dirty="0">
                <a:solidFill>
                  <a:schemeClr val="hlink"/>
                </a:solidFill>
              </a:rPr>
            </a:br>
            <a:r>
              <a:rPr lang="en-US" sz="1800" dirty="0">
                <a:solidFill>
                  <a:schemeClr val="bg2"/>
                </a:solidFill>
              </a:rPr>
              <a:t/>
            </a:r>
            <a:br>
              <a:rPr lang="en-US" sz="1800" dirty="0">
                <a:solidFill>
                  <a:schemeClr val="bg2"/>
                </a:solidFill>
              </a:rPr>
            </a:br>
            <a:r>
              <a:rPr lang="en-US" sz="1800" dirty="0">
                <a:solidFill>
                  <a:schemeClr val="bg2"/>
                </a:solidFill>
              </a:rPr>
              <a:t/>
            </a:r>
            <a:br>
              <a:rPr lang="en-US" sz="1800" dirty="0">
                <a:solidFill>
                  <a:schemeClr val="bg2"/>
                </a:solidFill>
              </a:rPr>
            </a:br>
            <a:r>
              <a:rPr lang="en-US" sz="1800" dirty="0">
                <a:solidFill>
                  <a:schemeClr val="bg2"/>
                </a:solidFill>
              </a:rPr>
              <a:t/>
            </a:r>
            <a:br>
              <a:rPr lang="en-US" sz="1800" dirty="0">
                <a:solidFill>
                  <a:schemeClr val="bg2"/>
                </a:solidFill>
              </a:rPr>
            </a:br>
            <a:r>
              <a:rPr lang="en-US" sz="1800" dirty="0">
                <a:solidFill>
                  <a:schemeClr val="bg2"/>
                </a:solidFill>
              </a:rPr>
              <a:t/>
            </a:r>
            <a:br>
              <a:rPr lang="en-US" sz="1800" dirty="0">
                <a:solidFill>
                  <a:schemeClr val="bg2"/>
                </a:solidFill>
              </a:rPr>
            </a:br>
            <a:r>
              <a:rPr lang="en-US" sz="1800" dirty="0">
                <a:solidFill>
                  <a:schemeClr val="bg2"/>
                </a:solidFill>
              </a:rPr>
              <a:t/>
            </a:r>
            <a:br>
              <a:rPr lang="en-US" sz="1800" dirty="0">
                <a:solidFill>
                  <a:schemeClr val="bg2"/>
                </a:solidFill>
              </a:rPr>
            </a:br>
            <a:r>
              <a:rPr lang="en-US" sz="1800" dirty="0">
                <a:solidFill>
                  <a:schemeClr val="bg2"/>
                </a:solidFill>
              </a:rPr>
              <a:t/>
            </a:r>
            <a:br>
              <a:rPr lang="en-US" sz="1800" dirty="0">
                <a:solidFill>
                  <a:schemeClr val="bg2"/>
                </a:solidFill>
              </a:rPr>
            </a:br>
            <a:r>
              <a:rPr lang="en-US" sz="1800" dirty="0">
                <a:solidFill>
                  <a:schemeClr val="bg2"/>
                </a:solidFill>
              </a:rPr>
              <a:t/>
            </a:r>
            <a:br>
              <a:rPr lang="en-US" sz="1800" dirty="0">
                <a:solidFill>
                  <a:schemeClr val="bg2"/>
                </a:solidFill>
              </a:rPr>
            </a:br>
            <a:endParaRPr lang="en-US" sz="1800" dirty="0">
              <a:solidFill>
                <a:schemeClr val="bg2"/>
              </a:solidFill>
            </a:endParaRPr>
          </a:p>
          <a:p>
            <a:endParaRPr lang="en-US" sz="1800" dirty="0">
              <a:solidFill>
                <a:schemeClr val="bg2"/>
              </a:solidFill>
            </a:endParaRPr>
          </a:p>
          <a:p>
            <a:pPr>
              <a:buFont typeface="Wingdings" pitchFamily="2" charset="2"/>
              <a:buNone/>
            </a:pPr>
            <a:endParaRPr lang="en-US" sz="1800" dirty="0">
              <a:solidFill>
                <a:schemeClr val="bg2"/>
              </a:solidFill>
            </a:endParaRPr>
          </a:p>
          <a:p>
            <a:pPr>
              <a:buFont typeface="Wingdings" pitchFamily="2" charset="2"/>
              <a:buNone/>
            </a:pPr>
            <a:endParaRPr lang="en-US" sz="1800" dirty="0">
              <a:solidFill>
                <a:schemeClr val="bg2"/>
              </a:solidFill>
            </a:endParaRPr>
          </a:p>
          <a:p>
            <a:pPr>
              <a:buFont typeface="Wingdings" pitchFamily="2" charset="2"/>
              <a:buNone/>
            </a:pPr>
            <a:endParaRPr lang="en-US" sz="1800" dirty="0">
              <a:solidFill>
                <a:schemeClr val="bg2"/>
              </a:solidFill>
            </a:endParaRPr>
          </a:p>
          <a:p>
            <a:pPr>
              <a:buFont typeface="Wingdings" pitchFamily="2" charset="2"/>
              <a:buNone/>
            </a:pPr>
            <a:r>
              <a:rPr lang="en-US" sz="2400" dirty="0">
                <a:solidFill>
                  <a:schemeClr val="hlink"/>
                </a:solidFill>
              </a:rPr>
              <a:t>Therefore they </a:t>
            </a:r>
            <a:r>
              <a:rPr lang="en-US" sz="2400" b="1" dirty="0">
                <a:solidFill>
                  <a:schemeClr val="hlink"/>
                </a:solidFill>
              </a:rPr>
              <a:t>have a</a:t>
            </a:r>
            <a:r>
              <a:rPr lang="en-US" sz="2400" b="1" dirty="0">
                <a:solidFill>
                  <a:schemeClr val="bg2"/>
                </a:solidFill>
              </a:rPr>
              <a:t> </a:t>
            </a:r>
            <a:r>
              <a:rPr lang="en-US" sz="2400" b="1" dirty="0">
                <a:solidFill>
                  <a:srgbClr val="FF3300"/>
                </a:solidFill>
              </a:rPr>
              <a:t>sense of control</a:t>
            </a:r>
            <a:r>
              <a:rPr lang="en-US" sz="2400" dirty="0">
                <a:solidFill>
                  <a:schemeClr val="bg2"/>
                </a:solidFill>
              </a:rPr>
              <a:t> </a:t>
            </a:r>
            <a:r>
              <a:rPr lang="en-US" sz="2400" dirty="0">
                <a:solidFill>
                  <a:schemeClr val="hlink"/>
                </a:solidFill>
              </a:rPr>
              <a:t>of environment</a:t>
            </a:r>
          </a:p>
          <a:p>
            <a:pPr>
              <a:buFont typeface="Wingdings" pitchFamily="2" charset="2"/>
              <a:buNone/>
            </a:pPr>
            <a:r>
              <a:rPr lang="en-US" sz="1000" dirty="0">
                <a:solidFill>
                  <a:srgbClr val="000000"/>
                </a:solidFill>
                <a:effectLst>
                  <a:outerShdw blurRad="38100" dist="38100" dir="2700000" algn="tl">
                    <a:srgbClr val="FFFFFF"/>
                  </a:outerShdw>
                </a:effectLst>
                <a:latin typeface="Arial" pitchFamily="34" charset="0"/>
                <a:cs typeface="Arial" pitchFamily="34" charset="0"/>
              </a:rPr>
              <a:t/>
            </a:r>
            <a:br>
              <a:rPr lang="en-US" sz="1000" dirty="0">
                <a:solidFill>
                  <a:srgbClr val="000000"/>
                </a:solidFill>
                <a:effectLst>
                  <a:outerShdw blurRad="38100" dist="38100" dir="2700000" algn="tl">
                    <a:srgbClr val="FFFFFF"/>
                  </a:outerShdw>
                </a:effectLst>
                <a:latin typeface="Arial" pitchFamily="34" charset="0"/>
                <a:cs typeface="Arial" pitchFamily="34" charset="0"/>
              </a:rPr>
            </a:br>
            <a:endParaRPr lang="en-US" sz="1000" dirty="0">
              <a:solidFill>
                <a:srgbClr val="000000"/>
              </a:solidFill>
              <a:effectLst>
                <a:outerShdw blurRad="38100" dist="38100" dir="2700000" algn="tl">
                  <a:srgbClr val="FFFFFF"/>
                </a:outerShdw>
              </a:effectLst>
              <a:latin typeface="Arial" pitchFamily="34" charset="0"/>
              <a:cs typeface="Arial" pitchFamily="34" charset="0"/>
            </a:endParaRPr>
          </a:p>
          <a:p>
            <a:pPr>
              <a:buFont typeface="Wingdings" pitchFamily="2" charset="2"/>
              <a:buNone/>
            </a:pPr>
            <a:endParaRPr lang="en-US" sz="1800" dirty="0">
              <a:solidFill>
                <a:schemeClr val="hlink"/>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4"/>
          <p:cNvSpPr>
            <a:spLocks noGrp="1" noRot="1" noChangeArrowheads="1"/>
          </p:cNvSpPr>
          <p:nvPr>
            <p:ph type="title"/>
          </p:nvPr>
        </p:nvSpPr>
        <p:spPr>
          <a:xfrm>
            <a:off x="457200" y="0"/>
            <a:ext cx="8382000" cy="2971800"/>
          </a:xfrm>
        </p:spPr>
        <p:txBody>
          <a:bodyPr/>
          <a:lstStyle/>
          <a:p>
            <a:r>
              <a:rPr lang="en-US"/>
              <a:t>To promote psychological well being it is </a:t>
            </a:r>
            <a:r>
              <a:rPr lang="en-US">
                <a:solidFill>
                  <a:srgbClr val="FF3300"/>
                </a:solidFill>
              </a:rPr>
              <a:t>not sufficient</a:t>
            </a:r>
            <a:r>
              <a:rPr lang="en-US"/>
              <a:t> to merely provide a nutritionally adequate diet. </a:t>
            </a:r>
          </a:p>
        </p:txBody>
      </p:sp>
      <p:sp>
        <p:nvSpPr>
          <p:cNvPr id="4" name="Content Placeholder 3"/>
          <p:cNvSpPr>
            <a:spLocks noGrp="1"/>
          </p:cNvSpPr>
          <p:nvPr>
            <p:ph idx="1"/>
          </p:nvPr>
        </p:nvSpPr>
        <p:spPr/>
        <p:txBody>
          <a:bodyPr/>
          <a:lstStyle/>
          <a:p>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rrowheads="1"/>
          </p:cNvSpPr>
          <p:nvPr>
            <p:ph type="title"/>
          </p:nvPr>
        </p:nvSpPr>
        <p:spPr>
          <a:xfrm>
            <a:off x="457200" y="0"/>
            <a:ext cx="8229600" cy="533400"/>
          </a:xfrm>
        </p:spPr>
        <p:txBody>
          <a:bodyPr/>
          <a:lstStyle/>
          <a:p>
            <a:r>
              <a:rPr lang="en-US" sz="4000" u="sng"/>
              <a:t>IMPORTANT!!!!</a:t>
            </a:r>
          </a:p>
        </p:txBody>
      </p:sp>
      <p:sp>
        <p:nvSpPr>
          <p:cNvPr id="150531" name="Rectangle 3"/>
          <p:cNvSpPr>
            <a:spLocks noGrp="1" noChangeArrowheads="1"/>
          </p:cNvSpPr>
          <p:nvPr>
            <p:ph idx="1"/>
          </p:nvPr>
        </p:nvSpPr>
        <p:spPr>
          <a:xfrm>
            <a:off x="0" y="762000"/>
            <a:ext cx="9144000" cy="6096000"/>
          </a:xfrm>
        </p:spPr>
        <p:txBody>
          <a:bodyPr/>
          <a:lstStyle/>
          <a:p>
            <a:pPr>
              <a:lnSpc>
                <a:spcPct val="80000"/>
              </a:lnSpc>
              <a:buClr>
                <a:srgbClr val="0066FF"/>
              </a:buClr>
              <a:buFont typeface="Wingdings" pitchFamily="2" charset="2"/>
              <a:buChar char="§"/>
            </a:pPr>
            <a:r>
              <a:rPr lang="en-US" sz="1800" dirty="0"/>
              <a:t>Increase searching behaviors by periodically changing the availability of food in </a:t>
            </a:r>
            <a:r>
              <a:rPr lang="en-US" sz="1800" b="1" dirty="0"/>
              <a:t>time </a:t>
            </a:r>
            <a:r>
              <a:rPr lang="en-US" sz="1800" dirty="0"/>
              <a:t>(</a:t>
            </a:r>
            <a:r>
              <a:rPr lang="en-US" sz="1800" b="1" dirty="0">
                <a:solidFill>
                  <a:schemeClr val="hlink"/>
                </a:solidFill>
              </a:rPr>
              <a:t>varied schedules</a:t>
            </a:r>
            <a:r>
              <a:rPr lang="en-US" sz="1800" dirty="0"/>
              <a:t>)</a:t>
            </a:r>
            <a:r>
              <a:rPr lang="en-US" sz="1800" b="1" dirty="0"/>
              <a:t> and space </a:t>
            </a:r>
            <a:r>
              <a:rPr lang="en-US" sz="1800" dirty="0"/>
              <a:t>(</a:t>
            </a:r>
            <a:r>
              <a:rPr lang="en-US" sz="1800" b="1" dirty="0">
                <a:solidFill>
                  <a:schemeClr val="hlink"/>
                </a:solidFill>
              </a:rPr>
              <a:t>varied locations</a:t>
            </a:r>
            <a:r>
              <a:rPr lang="en-US" sz="1800" dirty="0"/>
              <a:t>)</a:t>
            </a:r>
          </a:p>
          <a:p>
            <a:pPr>
              <a:lnSpc>
                <a:spcPct val="80000"/>
              </a:lnSpc>
              <a:buClr>
                <a:srgbClr val="0066FF"/>
              </a:buClr>
              <a:buFont typeface="Wingdings" pitchFamily="2" charset="2"/>
              <a:buChar char="§"/>
            </a:pPr>
            <a:r>
              <a:rPr lang="en-US" sz="1800" dirty="0"/>
              <a:t>Exposure to </a:t>
            </a:r>
            <a:r>
              <a:rPr lang="en-US" sz="1800" b="1" dirty="0">
                <a:solidFill>
                  <a:schemeClr val="hlink"/>
                </a:solidFill>
              </a:rPr>
              <a:t>novel food items</a:t>
            </a:r>
          </a:p>
          <a:p>
            <a:pPr>
              <a:lnSpc>
                <a:spcPct val="80000"/>
              </a:lnSpc>
              <a:buClr>
                <a:srgbClr val="0066FF"/>
              </a:buClr>
              <a:buFont typeface="Wingdings" pitchFamily="2" charset="2"/>
              <a:buChar char="§"/>
            </a:pPr>
            <a:r>
              <a:rPr lang="en-US" sz="1800" dirty="0"/>
              <a:t>Ensure that novelty items are </a:t>
            </a:r>
            <a:r>
              <a:rPr lang="en-US" sz="1800" b="1" dirty="0">
                <a:solidFill>
                  <a:schemeClr val="hlink"/>
                </a:solidFill>
              </a:rPr>
              <a:t>incorporated into the existing diet calorie vise</a:t>
            </a:r>
            <a:endParaRPr lang="en-US" sz="1800" dirty="0">
              <a:solidFill>
                <a:schemeClr val="hlink"/>
              </a:solidFill>
            </a:endParaRPr>
          </a:p>
          <a:p>
            <a:pPr>
              <a:lnSpc>
                <a:spcPct val="80000"/>
              </a:lnSpc>
              <a:buClr>
                <a:srgbClr val="0066FF"/>
              </a:buClr>
              <a:buFont typeface="Wingdings" pitchFamily="2" charset="2"/>
              <a:buChar char="§"/>
            </a:pPr>
            <a:r>
              <a:rPr lang="en-US" sz="1800" dirty="0"/>
              <a:t>Foraging enrichment does NOT equal feeding enrichment.= </a:t>
            </a:r>
          </a:p>
          <a:p>
            <a:pPr>
              <a:lnSpc>
                <a:spcPct val="80000"/>
              </a:lnSpc>
              <a:buClr>
                <a:srgbClr val="0066FF"/>
              </a:buClr>
              <a:buFont typeface="Wingdings" pitchFamily="2" charset="2"/>
              <a:buNone/>
            </a:pPr>
            <a:r>
              <a:rPr lang="en-US" b="1" dirty="0">
                <a:solidFill>
                  <a:srgbClr val="FF3300"/>
                </a:solidFill>
              </a:rPr>
              <a:t>    Food is not love!</a:t>
            </a:r>
          </a:p>
          <a:p>
            <a:pPr>
              <a:lnSpc>
                <a:spcPct val="80000"/>
              </a:lnSpc>
              <a:buClr>
                <a:srgbClr val="0066FF"/>
              </a:buClr>
              <a:buFont typeface="Wingdings" pitchFamily="2" charset="2"/>
              <a:buNone/>
            </a:pPr>
            <a:endParaRPr lang="en-US" b="1" dirty="0">
              <a:solidFill>
                <a:srgbClr val="FF3300"/>
              </a:solidFill>
            </a:endParaRPr>
          </a:p>
          <a:p>
            <a:pPr>
              <a:lnSpc>
                <a:spcPct val="80000"/>
              </a:lnSpc>
              <a:buClr>
                <a:srgbClr val="0066FF"/>
              </a:buClr>
              <a:buFont typeface="Wingdings" pitchFamily="2" charset="2"/>
              <a:buNone/>
            </a:pPr>
            <a:endParaRPr lang="en-US" dirty="0">
              <a:solidFill>
                <a:srgbClr val="FF3300"/>
              </a:solidFill>
            </a:endParaRPr>
          </a:p>
          <a:p>
            <a:pPr>
              <a:lnSpc>
                <a:spcPct val="80000"/>
              </a:lnSpc>
              <a:buClr>
                <a:srgbClr val="0066FF"/>
              </a:buClr>
              <a:buFont typeface="Wingdings" pitchFamily="2" charset="2"/>
              <a:buNone/>
            </a:pPr>
            <a:endParaRPr lang="en-US" sz="2400" dirty="0">
              <a:solidFill>
                <a:srgbClr val="FF3300"/>
              </a:solidFill>
            </a:endParaRPr>
          </a:p>
          <a:p>
            <a:pPr>
              <a:lnSpc>
                <a:spcPct val="80000"/>
              </a:lnSpc>
              <a:buClr>
                <a:srgbClr val="0066FF"/>
              </a:buClr>
              <a:buFont typeface="Wingdings" pitchFamily="2" charset="2"/>
              <a:buNone/>
            </a:pPr>
            <a:endParaRPr lang="en-US" sz="1800" dirty="0">
              <a:solidFill>
                <a:srgbClr val="FF3300"/>
              </a:solidFill>
            </a:endParaRPr>
          </a:p>
          <a:p>
            <a:pPr>
              <a:lnSpc>
                <a:spcPct val="80000"/>
              </a:lnSpc>
              <a:buClr>
                <a:srgbClr val="0066FF"/>
              </a:buClr>
              <a:buFont typeface="Wingdings" pitchFamily="2" charset="2"/>
              <a:buNone/>
            </a:pPr>
            <a:r>
              <a:rPr lang="en-US" sz="900" dirty="0">
                <a:solidFill>
                  <a:srgbClr val="008000"/>
                </a:solidFill>
                <a:latin typeface="Arial" pitchFamily="34" charset="0"/>
                <a:cs typeface="Arial" pitchFamily="34" charset="0"/>
              </a:rPr>
              <a:t>                                                                                                                                                  </a:t>
            </a:r>
          </a:p>
          <a:p>
            <a:pPr>
              <a:lnSpc>
                <a:spcPct val="80000"/>
              </a:lnSpc>
              <a:buClr>
                <a:srgbClr val="0066FF"/>
              </a:buClr>
              <a:buFont typeface="Wingdings" pitchFamily="2" charset="2"/>
              <a:buChar char="§"/>
            </a:pPr>
            <a:endParaRPr lang="en-US" sz="1800" b="1" dirty="0">
              <a:solidFill>
                <a:schemeClr val="hlink"/>
              </a:solidFill>
            </a:endParaRPr>
          </a:p>
          <a:p>
            <a:pPr>
              <a:lnSpc>
                <a:spcPct val="80000"/>
              </a:lnSpc>
              <a:buClr>
                <a:srgbClr val="0066FF"/>
              </a:buClr>
              <a:buFont typeface="Wingdings" pitchFamily="2" charset="2"/>
              <a:buChar char="§"/>
            </a:pPr>
            <a:r>
              <a:rPr lang="en-US" sz="1800" dirty="0"/>
              <a:t>Increase retrieving and processing time- Contra freeloading.  Foraging programs should require animals to “work” for food items, spend more time processing foods. In the wild, </a:t>
            </a:r>
            <a:r>
              <a:rPr lang="en-US" sz="1800" b="1" dirty="0">
                <a:solidFill>
                  <a:schemeClr val="hlink"/>
                </a:solidFill>
              </a:rPr>
              <a:t>“working for food”</a:t>
            </a:r>
            <a:r>
              <a:rPr lang="en-US" sz="1800" dirty="0"/>
              <a:t> is </a:t>
            </a:r>
            <a:r>
              <a:rPr lang="en-US" sz="2800" b="1" dirty="0">
                <a:solidFill>
                  <a:schemeClr val="hlink"/>
                </a:solidFill>
              </a:rPr>
              <a:t>one of the most frequently found species-typical and time-consuming behavior</a:t>
            </a:r>
            <a:r>
              <a:rPr lang="en-US" sz="1800" dirty="0"/>
              <a:t>, yet many captive animals are deprived of this stimulation. </a:t>
            </a:r>
          </a:p>
          <a:p>
            <a:pPr>
              <a:lnSpc>
                <a:spcPct val="80000"/>
              </a:lnSpc>
              <a:buClr>
                <a:srgbClr val="0066FF"/>
              </a:buClr>
              <a:buFont typeface="Wingdings" pitchFamily="2" charset="2"/>
              <a:buChar char="§"/>
            </a:pPr>
            <a:r>
              <a:rPr lang="en-US" sz="1800" dirty="0"/>
              <a:t>Mental stimuli may be provided to animals by </a:t>
            </a:r>
            <a:r>
              <a:rPr lang="en-US" sz="1800" b="1" dirty="0">
                <a:solidFill>
                  <a:schemeClr val="hlink"/>
                </a:solidFill>
              </a:rPr>
              <a:t>requiring them to complete cognitive tasks</a:t>
            </a:r>
            <a:r>
              <a:rPr lang="en-US" sz="1800" dirty="0"/>
              <a:t> to obtain their food.</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2" name="Rectangle 4"/>
          <p:cNvSpPr>
            <a:spLocks noGrp="1" noRot="1" noChangeArrowheads="1"/>
          </p:cNvSpPr>
          <p:nvPr>
            <p:ph type="title"/>
          </p:nvPr>
        </p:nvSpPr>
        <p:spPr/>
        <p:txBody>
          <a:bodyPr/>
          <a:lstStyle/>
          <a:p>
            <a:r>
              <a:rPr lang="en-US" u="sng"/>
              <a:t>Forage Placement</a:t>
            </a:r>
          </a:p>
        </p:txBody>
      </p:sp>
      <p:sp>
        <p:nvSpPr>
          <p:cNvPr id="467973" name="Rectangle 5"/>
          <p:cNvSpPr>
            <a:spLocks noGrp="1" noChangeArrowheads="1"/>
          </p:cNvSpPr>
          <p:nvPr>
            <p:ph sz="half" idx="1"/>
          </p:nvPr>
        </p:nvSpPr>
        <p:spPr>
          <a:xfrm>
            <a:off x="0" y="1600200"/>
            <a:ext cx="3200400" cy="4525963"/>
          </a:xfrm>
        </p:spPr>
        <p:txBody>
          <a:bodyPr/>
          <a:lstStyle/>
          <a:p>
            <a:pPr>
              <a:lnSpc>
                <a:spcPct val="80000"/>
              </a:lnSpc>
              <a:buClr>
                <a:srgbClr val="0066FF"/>
              </a:buClr>
              <a:buFont typeface="Wingdings" pitchFamily="2" charset="2"/>
              <a:buNone/>
            </a:pPr>
            <a:r>
              <a:rPr lang="en-US" sz="1800"/>
              <a:t>      </a:t>
            </a:r>
            <a:r>
              <a:rPr lang="en-US" sz="2000"/>
              <a:t>An outdoor environment allows primates to forage in a more natural ways if food is placed</a:t>
            </a:r>
            <a:r>
              <a:rPr lang="en-US" sz="2000">
                <a:solidFill>
                  <a:schemeClr val="hlink"/>
                </a:solidFill>
              </a:rPr>
              <a:t> on the ground or in trees</a:t>
            </a:r>
            <a:r>
              <a:rPr lang="en-US" sz="2000"/>
              <a:t>, as it would be found in nature. Diet can be scattered in a foraging </a:t>
            </a:r>
            <a:r>
              <a:rPr lang="en-US" sz="2000">
                <a:solidFill>
                  <a:schemeClr val="hlink"/>
                </a:solidFill>
              </a:rPr>
              <a:t>substrate </a:t>
            </a:r>
            <a:r>
              <a:rPr lang="en-US" sz="2000"/>
              <a:t>(such as wood chips, shavings, straw, hay, leaf litter or shredded paper. Aggression and monopolization by individuals can be prevented in-group housing situations by offering food in </a:t>
            </a:r>
            <a:r>
              <a:rPr lang="en-US" sz="2000">
                <a:solidFill>
                  <a:schemeClr val="hlink"/>
                </a:solidFill>
              </a:rPr>
              <a:t>multiple locations</a:t>
            </a:r>
            <a:r>
              <a:rPr lang="en-US" sz="2000"/>
              <a:t>. </a:t>
            </a:r>
          </a:p>
          <a:p>
            <a:pPr>
              <a:lnSpc>
                <a:spcPct val="80000"/>
              </a:lnSpc>
              <a:buFont typeface="Wingdings" pitchFamily="2" charset="2"/>
              <a:buNone/>
            </a:pPr>
            <a:endParaRPr lang="en-US" sz="2000"/>
          </a:p>
        </p:txBody>
      </p:sp>
      <p:sp>
        <p:nvSpPr>
          <p:cNvPr id="467975" name="Rectangle 7"/>
          <p:cNvSpPr>
            <a:spLocks noGrp="1" noChangeArrowheads="1"/>
          </p:cNvSpPr>
          <p:nvPr>
            <p:ph sz="half" idx="2"/>
          </p:nvPr>
        </p:nvSpPr>
        <p:spPr>
          <a:xfrm>
            <a:off x="3200400" y="1600200"/>
            <a:ext cx="5486400" cy="5257800"/>
          </a:xfrm>
          <a:noFill/>
          <a:ln/>
        </p:spPr>
        <p:txBody>
          <a:bodyPr/>
          <a:lstStyle/>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endParaRPr lang="en-US" sz="1600"/>
          </a:p>
          <a:p>
            <a:pPr>
              <a:lnSpc>
                <a:spcPct val="80000"/>
              </a:lnSpc>
              <a:buFont typeface="Wingdings" pitchFamily="2" charset="2"/>
              <a:buNone/>
            </a:pPr>
            <a:r>
              <a:rPr lang="en-US" sz="1600"/>
              <a:t>White-faced marmoset using forage basket hung from branch</a:t>
            </a:r>
          </a:p>
          <a:p>
            <a:pPr>
              <a:lnSpc>
                <a:spcPct val="80000"/>
              </a:lnSpc>
              <a:buFont typeface="Wingdings" pitchFamily="2" charset="2"/>
              <a:buNone/>
            </a:pPr>
            <a:r>
              <a:rPr lang="en-US" sz="1600"/>
              <a:t>Photo: Hilda Tresz</a:t>
            </a:r>
          </a:p>
        </p:txBody>
      </p:sp>
      <p:pic>
        <p:nvPicPr>
          <p:cNvPr id="467978" name="Picture 10" descr="Bucket3, A"/>
          <p:cNvPicPr>
            <a:picLocks noChangeAspect="1" noChangeArrowheads="1"/>
          </p:cNvPicPr>
          <p:nvPr/>
        </p:nvPicPr>
        <p:blipFill>
          <a:blip r:embed="rId2" cstate="print"/>
          <a:srcRect/>
          <a:stretch>
            <a:fillRect/>
          </a:stretch>
        </p:blipFill>
        <p:spPr bwMode="auto">
          <a:xfrm>
            <a:off x="3429000" y="1524000"/>
            <a:ext cx="5410200" cy="405765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1026"/>
          <p:cNvSpPr>
            <a:spLocks noGrp="1" noRot="1" noChangeArrowheads="1"/>
          </p:cNvSpPr>
          <p:nvPr>
            <p:ph type="title"/>
          </p:nvPr>
        </p:nvSpPr>
        <p:spPr/>
        <p:txBody>
          <a:bodyPr/>
          <a:lstStyle/>
          <a:p>
            <a:r>
              <a:rPr lang="en-US"/>
              <a:t>Examples of forage placement</a:t>
            </a:r>
          </a:p>
        </p:txBody>
      </p:sp>
      <p:pic>
        <p:nvPicPr>
          <p:cNvPr id="402435" name="Picture 1027" descr="Lucy goose, photo by Hilda Tresz"/>
          <p:cNvPicPr>
            <a:picLocks noChangeAspect="1" noChangeArrowheads="1"/>
          </p:cNvPicPr>
          <p:nvPr/>
        </p:nvPicPr>
        <p:blipFill>
          <a:blip r:embed="rId3" cstate="print"/>
          <a:srcRect/>
          <a:stretch>
            <a:fillRect/>
          </a:stretch>
        </p:blipFill>
        <p:spPr bwMode="auto">
          <a:xfrm>
            <a:off x="914400" y="1371600"/>
            <a:ext cx="3352800" cy="2514600"/>
          </a:xfrm>
          <a:prstGeom prst="rect">
            <a:avLst/>
          </a:prstGeom>
          <a:noFill/>
        </p:spPr>
      </p:pic>
      <p:pic>
        <p:nvPicPr>
          <p:cNvPr id="402437" name="Picture 1029" descr="Elephant feeding barrel, photo by Hilda Tresz"/>
          <p:cNvPicPr>
            <a:picLocks noChangeAspect="1" noChangeArrowheads="1"/>
          </p:cNvPicPr>
          <p:nvPr/>
        </p:nvPicPr>
        <p:blipFill>
          <a:blip r:embed="rId4" cstate="print"/>
          <a:srcRect/>
          <a:stretch>
            <a:fillRect/>
          </a:stretch>
        </p:blipFill>
        <p:spPr bwMode="auto">
          <a:xfrm>
            <a:off x="4724400" y="1295400"/>
            <a:ext cx="3657600" cy="2743200"/>
          </a:xfrm>
          <a:prstGeom prst="rect">
            <a:avLst/>
          </a:prstGeom>
          <a:noFill/>
        </p:spPr>
      </p:pic>
      <p:pic>
        <p:nvPicPr>
          <p:cNvPr id="402438" name="Picture 1030" descr="C:\Documents and Settings\UHamblin\Local Settings\Temporary Internet Files\OLK6\DSCN0427.JPG"/>
          <p:cNvPicPr>
            <a:picLocks noChangeAspect="1" noChangeArrowheads="1"/>
          </p:cNvPicPr>
          <p:nvPr/>
        </p:nvPicPr>
        <p:blipFill>
          <a:blip r:embed="rId5" r:link="rId6" cstate="print"/>
          <a:srcRect/>
          <a:stretch>
            <a:fillRect/>
          </a:stretch>
        </p:blipFill>
        <p:spPr bwMode="auto">
          <a:xfrm>
            <a:off x="4953000" y="4114800"/>
            <a:ext cx="3429000" cy="2574925"/>
          </a:xfrm>
          <a:prstGeom prst="rect">
            <a:avLst/>
          </a:prstGeom>
          <a:noFill/>
          <a:ln w="9525">
            <a:noFill/>
            <a:miter lim="800000"/>
            <a:headEnd/>
            <a:tailEnd/>
          </a:ln>
        </p:spPr>
      </p:pic>
      <p:sp>
        <p:nvSpPr>
          <p:cNvPr id="402440" name="Rectangle 1032"/>
          <p:cNvSpPr>
            <a:spLocks noChangeArrowheads="1"/>
          </p:cNvSpPr>
          <p:nvPr/>
        </p:nvSpPr>
        <p:spPr bwMode="auto">
          <a:xfrm>
            <a:off x="1900238" y="1847850"/>
            <a:ext cx="9144000" cy="0"/>
          </a:xfrm>
          <a:prstGeom prst="rect">
            <a:avLst/>
          </a:prstGeom>
          <a:noFill/>
          <a:ln w="9525">
            <a:noFill/>
            <a:miter lim="800000"/>
            <a:headEnd/>
            <a:tailEnd/>
          </a:ln>
          <a:effectLst/>
        </p:spPr>
        <p:txBody>
          <a:bodyPr>
            <a:spAutoFit/>
          </a:bodyPr>
          <a:lstStyle/>
          <a:p>
            <a:endParaRPr lang="en-US"/>
          </a:p>
        </p:txBody>
      </p:sp>
      <p:pic>
        <p:nvPicPr>
          <p:cNvPr id="402439" name="Picture 1031" descr="Galapagos Tortoise"/>
          <p:cNvPicPr>
            <a:picLocks noChangeAspect="1" noChangeArrowheads="1"/>
          </p:cNvPicPr>
          <p:nvPr/>
        </p:nvPicPr>
        <p:blipFill>
          <a:blip r:embed="rId7" r:link="rId8" cstate="print"/>
          <a:srcRect/>
          <a:stretch>
            <a:fillRect/>
          </a:stretch>
        </p:blipFill>
        <p:spPr bwMode="auto">
          <a:xfrm>
            <a:off x="304800" y="4038600"/>
            <a:ext cx="4191000" cy="2481263"/>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rrowheads="1"/>
          </p:cNvSpPr>
          <p:nvPr>
            <p:ph type="title"/>
          </p:nvPr>
        </p:nvSpPr>
        <p:spPr>
          <a:xfrm>
            <a:off x="457200" y="274638"/>
            <a:ext cx="8229600" cy="792162"/>
          </a:xfrm>
        </p:spPr>
        <p:txBody>
          <a:bodyPr/>
          <a:lstStyle/>
          <a:p>
            <a:r>
              <a:rPr lang="en-US" u="sng"/>
              <a:t>Foraging Devices</a:t>
            </a:r>
          </a:p>
        </p:txBody>
      </p:sp>
      <p:sp>
        <p:nvSpPr>
          <p:cNvPr id="152579" name="Rectangle 3"/>
          <p:cNvSpPr>
            <a:spLocks noGrp="1" noChangeArrowheads="1"/>
          </p:cNvSpPr>
          <p:nvPr>
            <p:ph type="body" sz="half" idx="1"/>
          </p:nvPr>
        </p:nvSpPr>
        <p:spPr>
          <a:xfrm>
            <a:off x="0" y="1066800"/>
            <a:ext cx="4114800" cy="5791200"/>
          </a:xfrm>
        </p:spPr>
        <p:txBody>
          <a:bodyPr/>
          <a:lstStyle/>
          <a:p>
            <a:pPr>
              <a:lnSpc>
                <a:spcPct val="90000"/>
              </a:lnSpc>
              <a:buClr>
                <a:srgbClr val="0066FF"/>
              </a:buClr>
              <a:buFont typeface="Wingdings" pitchFamily="2" charset="2"/>
              <a:buNone/>
            </a:pPr>
            <a:r>
              <a:rPr lang="en-US" sz="2000"/>
              <a:t>      Foraging devices are range from </a:t>
            </a:r>
            <a:r>
              <a:rPr lang="en-US" sz="2000" b="1">
                <a:solidFill>
                  <a:schemeClr val="hlink"/>
                </a:solidFill>
              </a:rPr>
              <a:t>feeder boxes</a:t>
            </a:r>
            <a:r>
              <a:rPr lang="en-US" sz="2000"/>
              <a:t>, acrylic </a:t>
            </a:r>
            <a:r>
              <a:rPr lang="en-US" sz="2000" b="1">
                <a:solidFill>
                  <a:schemeClr val="hlink"/>
                </a:solidFill>
              </a:rPr>
              <a:t>food puzzles feeders</a:t>
            </a:r>
            <a:r>
              <a:rPr lang="en-US" sz="2000"/>
              <a:t>, to various shaker boxes, toys and </a:t>
            </a:r>
            <a:r>
              <a:rPr lang="en-US" sz="2000" b="1">
                <a:solidFill>
                  <a:schemeClr val="hlink"/>
                </a:solidFill>
              </a:rPr>
              <a:t>peg boards</a:t>
            </a:r>
            <a:r>
              <a:rPr lang="en-US" sz="2000"/>
              <a:t> placed outside enclosures where food has to be </a:t>
            </a:r>
            <a:r>
              <a:rPr lang="en-US" sz="2000" b="1">
                <a:solidFill>
                  <a:schemeClr val="hlink"/>
                </a:solidFill>
              </a:rPr>
              <a:t>manipulated</a:t>
            </a:r>
            <a:r>
              <a:rPr lang="en-US" sz="2000">
                <a:solidFill>
                  <a:schemeClr val="hlink"/>
                </a:solidFill>
              </a:rPr>
              <a:t> </a:t>
            </a:r>
            <a:r>
              <a:rPr lang="en-US" sz="2000" b="1">
                <a:solidFill>
                  <a:schemeClr val="hlink"/>
                </a:solidFill>
              </a:rPr>
              <a:t>with “tools</a:t>
            </a:r>
            <a:r>
              <a:rPr lang="en-US" sz="2000"/>
              <a:t>” to pull it through the peg maze. Foraging devices can be made more complex by suspending them. Different species, age groups, and individuals may prefer different types of foraging devices </a:t>
            </a:r>
            <a:r>
              <a:rPr lang="en-US" sz="1600"/>
              <a:t>(C. Wattson 1997).</a:t>
            </a:r>
            <a:r>
              <a:rPr lang="en-US" sz="2000"/>
              <a:t> Not all foraging devices are effective in a given situation </a:t>
            </a:r>
            <a:r>
              <a:rPr lang="en-US" sz="1600"/>
              <a:t>(Lutz and Farrow 1996),</a:t>
            </a:r>
            <a:r>
              <a:rPr lang="en-US" sz="2000"/>
              <a:t> and facilities may need to try several methods </a:t>
            </a:r>
          </a:p>
          <a:p>
            <a:pPr>
              <a:lnSpc>
                <a:spcPct val="90000"/>
              </a:lnSpc>
              <a:buClr>
                <a:srgbClr val="0066FF"/>
              </a:buClr>
              <a:buFont typeface="Wingdings" pitchFamily="2" charset="2"/>
              <a:buNone/>
            </a:pPr>
            <a:endParaRPr lang="en-US" sz="2000"/>
          </a:p>
          <a:p>
            <a:pPr>
              <a:lnSpc>
                <a:spcPct val="90000"/>
              </a:lnSpc>
              <a:buClr>
                <a:srgbClr val="0066FF"/>
              </a:buClr>
              <a:buFont typeface="Wingdings" pitchFamily="2" charset="2"/>
              <a:buNone/>
            </a:pPr>
            <a:endParaRPr lang="en-US" sz="2000"/>
          </a:p>
          <a:p>
            <a:pPr>
              <a:lnSpc>
                <a:spcPct val="90000"/>
              </a:lnSpc>
              <a:buClr>
                <a:srgbClr val="0066FF"/>
              </a:buClr>
              <a:buFont typeface="Wingdings" pitchFamily="2" charset="2"/>
              <a:buNone/>
            </a:pPr>
            <a:r>
              <a:rPr lang="en-US" sz="1200"/>
              <a:t>Black howler monkey and Asian elephants using puzzle feeders at the  Phoenix Zoo</a:t>
            </a:r>
          </a:p>
          <a:p>
            <a:pPr>
              <a:lnSpc>
                <a:spcPct val="90000"/>
              </a:lnSpc>
              <a:buClr>
                <a:srgbClr val="0066FF"/>
              </a:buClr>
              <a:buFont typeface="Wingdings" pitchFamily="2" charset="2"/>
              <a:buNone/>
            </a:pPr>
            <a:r>
              <a:rPr lang="en-US" sz="1200"/>
              <a:t>Photo: Hilda Tresz</a:t>
            </a:r>
          </a:p>
        </p:txBody>
      </p:sp>
      <p:pic>
        <p:nvPicPr>
          <p:cNvPr id="152580" name="Picture 4" descr="D:\Monkey, Black Howler\_male\_puzzle feeder\DSC04223.JPG"/>
          <p:cNvPicPr>
            <a:picLocks noGrp="1" noChangeAspect="1" noChangeArrowheads="1"/>
          </p:cNvPicPr>
          <p:nvPr>
            <p:ph sz="half" idx="2"/>
          </p:nvPr>
        </p:nvPicPr>
        <p:blipFill>
          <a:blip r:embed="rId3" r:link="rId4" cstate="print"/>
          <a:srcRect/>
          <a:stretch>
            <a:fillRect/>
          </a:stretch>
        </p:blipFill>
        <p:spPr>
          <a:xfrm>
            <a:off x="4343400" y="1143000"/>
            <a:ext cx="3429000" cy="2697163"/>
          </a:xfrm>
          <a:noFill/>
          <a:ln/>
        </p:spPr>
      </p:pic>
      <p:pic>
        <p:nvPicPr>
          <p:cNvPr id="152583" name="Picture 7" descr="Asian elephants foraging side by side from the elevated fee"/>
          <p:cNvPicPr>
            <a:picLocks noChangeAspect="1" noChangeArrowheads="1"/>
          </p:cNvPicPr>
          <p:nvPr/>
        </p:nvPicPr>
        <p:blipFill>
          <a:blip r:embed="rId5" cstate="print"/>
          <a:srcRect/>
          <a:stretch>
            <a:fillRect/>
          </a:stretch>
        </p:blipFill>
        <p:spPr bwMode="auto">
          <a:xfrm>
            <a:off x="5334000" y="4038600"/>
            <a:ext cx="3581400" cy="264795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rrowheads="1"/>
          </p:cNvSpPr>
          <p:nvPr>
            <p:ph type="title"/>
          </p:nvPr>
        </p:nvSpPr>
        <p:spPr/>
        <p:txBody>
          <a:bodyPr/>
          <a:lstStyle/>
          <a:p>
            <a:r>
              <a:rPr lang="en-US" u="sng"/>
              <a:t>Live Prey</a:t>
            </a:r>
          </a:p>
        </p:txBody>
      </p:sp>
      <p:sp>
        <p:nvSpPr>
          <p:cNvPr id="153603" name="Rectangle 3"/>
          <p:cNvSpPr>
            <a:spLocks noGrp="1" noChangeArrowheads="1"/>
          </p:cNvSpPr>
          <p:nvPr>
            <p:ph type="body" sz="half" idx="1"/>
          </p:nvPr>
        </p:nvSpPr>
        <p:spPr>
          <a:xfrm>
            <a:off x="0" y="1143000"/>
            <a:ext cx="4495800" cy="5715000"/>
          </a:xfrm>
        </p:spPr>
        <p:txBody>
          <a:bodyPr/>
          <a:lstStyle/>
          <a:p>
            <a:pPr>
              <a:lnSpc>
                <a:spcPct val="90000"/>
              </a:lnSpc>
              <a:buClr>
                <a:srgbClr val="0066FF"/>
              </a:buClr>
              <a:buFont typeface="Wingdings" pitchFamily="2" charset="2"/>
              <a:buNone/>
            </a:pPr>
            <a:r>
              <a:rPr lang="en-US" sz="4800"/>
              <a:t>   </a:t>
            </a:r>
            <a:r>
              <a:rPr lang="en-US" sz="2400"/>
              <a:t>Allows primates to work for their food. Live prey allows them to stalk, grab, poke, and pry for their food. Live prey can include a variety of insects and feeder foods  Insects can be provided in either passive (allow slow dispersal of the live prey) or active (require the primate to “work” to obtain live prey) dispensers</a:t>
            </a:r>
            <a:endParaRPr lang="en-US" sz="2800"/>
          </a:p>
          <a:p>
            <a:pPr>
              <a:lnSpc>
                <a:spcPct val="90000"/>
              </a:lnSpc>
              <a:buClr>
                <a:srgbClr val="0066FF"/>
              </a:buClr>
              <a:buFont typeface="Wingdings" pitchFamily="2" charset="2"/>
              <a:buNone/>
            </a:pPr>
            <a:r>
              <a:rPr lang="en-US" sz="2800"/>
              <a:t>                                                                                                          </a:t>
            </a:r>
          </a:p>
          <a:p>
            <a:pPr>
              <a:lnSpc>
                <a:spcPct val="90000"/>
              </a:lnSpc>
              <a:buClr>
                <a:srgbClr val="0066FF"/>
              </a:buClr>
              <a:buFont typeface="Wingdings" pitchFamily="2" charset="2"/>
              <a:buNone/>
            </a:pPr>
            <a:r>
              <a:rPr lang="en-US" sz="1400"/>
              <a:t>Golden lion tamarin using cricket feeder at The Phoenix Zoo</a:t>
            </a:r>
          </a:p>
          <a:p>
            <a:pPr>
              <a:lnSpc>
                <a:spcPct val="90000"/>
              </a:lnSpc>
              <a:buClr>
                <a:srgbClr val="0066FF"/>
              </a:buClr>
              <a:buFont typeface="Wingdings" pitchFamily="2" charset="2"/>
              <a:buNone/>
            </a:pPr>
            <a:r>
              <a:rPr lang="en-US" sz="1400"/>
              <a:t>Photo: Hilda Tresz</a:t>
            </a:r>
          </a:p>
          <a:p>
            <a:pPr>
              <a:lnSpc>
                <a:spcPct val="90000"/>
              </a:lnSpc>
              <a:buClr>
                <a:srgbClr val="0066FF"/>
              </a:buClr>
              <a:buFont typeface="Wingdings" pitchFamily="2" charset="2"/>
              <a:buNone/>
            </a:pPr>
            <a:r>
              <a:rPr lang="en-US" sz="1400"/>
              <a:t>http://ecol.zool.kyoto-u.ac.jp/~chaka/DPSE/sapporo-j.htm</a:t>
            </a:r>
          </a:p>
          <a:p>
            <a:pPr>
              <a:lnSpc>
                <a:spcPct val="90000"/>
              </a:lnSpc>
              <a:buClr>
                <a:srgbClr val="0066FF"/>
              </a:buClr>
              <a:buFont typeface="Wingdings" pitchFamily="2" charset="2"/>
              <a:buNone/>
            </a:pPr>
            <a:r>
              <a:rPr lang="en-US" sz="1400"/>
              <a:t> Photo: David Bygott</a:t>
            </a:r>
          </a:p>
        </p:txBody>
      </p:sp>
      <p:pic>
        <p:nvPicPr>
          <p:cNvPr id="153605" name="Picture 5" descr="M:\Photos\from Jim Hughes\BE\BE Tamarins\DSC02048.JPG"/>
          <p:cNvPicPr>
            <a:picLocks noGrp="1" noChangeAspect="1" noChangeArrowheads="1"/>
          </p:cNvPicPr>
          <p:nvPr>
            <p:ph sz="half" idx="2"/>
          </p:nvPr>
        </p:nvPicPr>
        <p:blipFill>
          <a:blip r:embed="rId3" r:link="rId4" cstate="print"/>
          <a:srcRect/>
          <a:stretch>
            <a:fillRect/>
          </a:stretch>
        </p:blipFill>
        <p:spPr>
          <a:xfrm>
            <a:off x="5562600" y="1143000"/>
            <a:ext cx="3200400" cy="2400300"/>
          </a:xfrm>
          <a:noFill/>
          <a:ln/>
        </p:spPr>
      </p:pic>
      <p:pic>
        <p:nvPicPr>
          <p:cNvPr id="153604" name="Picture 4" descr="chimp_pred2[1]"/>
          <p:cNvPicPr>
            <a:picLocks noChangeAspect="1" noChangeArrowheads="1"/>
          </p:cNvPicPr>
          <p:nvPr/>
        </p:nvPicPr>
        <p:blipFill>
          <a:blip r:embed="rId5" cstate="print"/>
          <a:srcRect/>
          <a:stretch>
            <a:fillRect/>
          </a:stretch>
        </p:blipFill>
        <p:spPr bwMode="auto">
          <a:xfrm>
            <a:off x="4343400" y="3733800"/>
            <a:ext cx="4495800" cy="2894013"/>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Rectangle 2"/>
          <p:cNvSpPr>
            <a:spLocks noGrp="1" noRot="1" noChangeArrowheads="1"/>
          </p:cNvSpPr>
          <p:nvPr>
            <p:ph type="title"/>
          </p:nvPr>
        </p:nvSpPr>
        <p:spPr/>
        <p:txBody>
          <a:bodyPr/>
          <a:lstStyle/>
          <a:p>
            <a:r>
              <a:rPr lang="en-US" b="0" u="sng"/>
              <a:t>Gum Arabic</a:t>
            </a:r>
          </a:p>
        </p:txBody>
      </p:sp>
      <p:sp>
        <p:nvSpPr>
          <p:cNvPr id="154627" name="Rectangle 3"/>
          <p:cNvSpPr>
            <a:spLocks noGrp="1" noChangeArrowheads="1"/>
          </p:cNvSpPr>
          <p:nvPr>
            <p:ph idx="1"/>
          </p:nvPr>
        </p:nvSpPr>
        <p:spPr>
          <a:xfrm>
            <a:off x="457200" y="4343400"/>
            <a:ext cx="8229600" cy="2316163"/>
          </a:xfrm>
        </p:spPr>
        <p:txBody>
          <a:bodyPr/>
          <a:lstStyle/>
          <a:p>
            <a:pPr>
              <a:lnSpc>
                <a:spcPct val="90000"/>
              </a:lnSpc>
              <a:buClr>
                <a:srgbClr val="0066FF"/>
              </a:buClr>
              <a:buFont typeface="Wingdings" pitchFamily="2" charset="2"/>
              <a:buNone/>
            </a:pPr>
            <a:r>
              <a:rPr lang="en-US" sz="2800" dirty="0"/>
              <a:t>   An ingredient in many food products, including bakery, confectionery, dairy, and frozen dessert products. The gum mixture can be presented in free-hanging liquid dispensers; holes drilled in branches, logs, or trees, or specially made dowels</a:t>
            </a:r>
            <a:r>
              <a:rPr lang="en-US" sz="2800" dirty="0" smtClean="0"/>
              <a:t>.</a:t>
            </a:r>
            <a:endParaRPr lang="en-US" sz="10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Rot="1" noChangeArrowheads="1"/>
          </p:cNvSpPr>
          <p:nvPr>
            <p:ph type="title"/>
          </p:nvPr>
        </p:nvSpPr>
        <p:spPr/>
        <p:txBody>
          <a:bodyPr/>
          <a:lstStyle/>
          <a:p>
            <a:r>
              <a:rPr lang="en-US"/>
              <a:t>Browse and herbs</a:t>
            </a:r>
          </a:p>
        </p:txBody>
      </p:sp>
      <p:sp>
        <p:nvSpPr>
          <p:cNvPr id="404483" name="Rectangle 3"/>
          <p:cNvSpPr>
            <a:spLocks noGrp="1" noChangeArrowheads="1"/>
          </p:cNvSpPr>
          <p:nvPr>
            <p:ph sz="half" idx="1"/>
          </p:nvPr>
        </p:nvSpPr>
        <p:spPr>
          <a:xfrm>
            <a:off x="457200" y="1143000"/>
            <a:ext cx="4038600" cy="5410200"/>
          </a:xfrm>
        </p:spPr>
        <p:txBody>
          <a:bodyPr/>
          <a:lstStyle/>
          <a:p>
            <a:pPr>
              <a:lnSpc>
                <a:spcPct val="80000"/>
              </a:lnSpc>
              <a:buFont typeface="Wingdings" pitchFamily="2" charset="2"/>
              <a:buNone/>
            </a:pPr>
            <a:r>
              <a:rPr lang="en-US" sz="1600" dirty="0">
                <a:solidFill>
                  <a:schemeClr val="hlink"/>
                </a:solidFill>
              </a:rPr>
              <a:t>      </a:t>
            </a:r>
            <a:r>
              <a:rPr lang="en-US" sz="2400" dirty="0">
                <a:solidFill>
                  <a:schemeClr val="hlink"/>
                </a:solidFill>
              </a:rPr>
              <a:t>Fresh browse</a:t>
            </a:r>
            <a:r>
              <a:rPr lang="en-US" sz="2400" dirty="0"/>
              <a:t> is a great source of natural enrichment. </a:t>
            </a:r>
            <a:r>
              <a:rPr lang="en-US" sz="2400" dirty="0">
                <a:solidFill>
                  <a:schemeClr val="hlink"/>
                </a:solidFill>
              </a:rPr>
              <a:t>Herb gardens</a:t>
            </a:r>
            <a:r>
              <a:rPr lang="en-US" sz="2400" dirty="0"/>
              <a:t> can be grown in wooden boxes covered with wire mesh, protecting the roots. The veterinarian can offer plants </a:t>
            </a:r>
            <a:r>
              <a:rPr lang="en-US" sz="2400" dirty="0">
                <a:solidFill>
                  <a:schemeClr val="hlink"/>
                </a:solidFill>
              </a:rPr>
              <a:t>with medicinal value</a:t>
            </a:r>
            <a:r>
              <a:rPr lang="en-US" sz="2400" dirty="0"/>
              <a:t>. Herbs can control parasites and gastrointestinal disorders, regulation of fertility, and possible antibacterial or anti-</a:t>
            </a:r>
            <a:r>
              <a:rPr lang="en-US" sz="2400" dirty="0" err="1"/>
              <a:t>hepatotoxic</a:t>
            </a:r>
            <a:r>
              <a:rPr lang="en-US" sz="2400" dirty="0"/>
              <a:t> activities </a:t>
            </a:r>
            <a:br>
              <a:rPr lang="en-US" sz="2400" dirty="0"/>
            </a:br>
            <a:r>
              <a:rPr lang="en-US" sz="2400" dirty="0"/>
              <a:t>(Huffman and </a:t>
            </a:r>
            <a:r>
              <a:rPr lang="en-US" sz="2400" dirty="0" err="1"/>
              <a:t>Wrangham</a:t>
            </a:r>
            <a:r>
              <a:rPr lang="en-US" sz="2400" dirty="0"/>
              <a:t> 1994)</a:t>
            </a:r>
            <a:endParaRPr lang="en-US" sz="1000" dirty="0"/>
          </a:p>
          <a:p>
            <a:pPr>
              <a:lnSpc>
                <a:spcPct val="80000"/>
              </a:lnSpc>
              <a:buFont typeface="Wingdings" pitchFamily="2" charset="2"/>
              <a:buNone/>
            </a:pPr>
            <a:endParaRPr lang="en-US" sz="1000" dirty="0"/>
          </a:p>
          <a:p>
            <a:pPr>
              <a:lnSpc>
                <a:spcPct val="80000"/>
              </a:lnSpc>
              <a:buFont typeface="Wingdings" pitchFamily="2" charset="2"/>
              <a:buNone/>
            </a:pPr>
            <a:endParaRPr lang="en-US" sz="1000" dirty="0"/>
          </a:p>
          <a:p>
            <a:pPr>
              <a:lnSpc>
                <a:spcPct val="80000"/>
              </a:lnSpc>
              <a:buFont typeface="Wingdings" pitchFamily="2" charset="2"/>
              <a:buNone/>
            </a:pPr>
            <a:endParaRPr lang="en-US" sz="1000" dirty="0"/>
          </a:p>
        </p:txBody>
      </p:sp>
      <p:sp>
        <p:nvSpPr>
          <p:cNvPr id="5" name="Content Placeholder 4"/>
          <p:cNvSpPr>
            <a:spLocks noGrp="1"/>
          </p:cNvSpPr>
          <p:nvPr>
            <p:ph sz="half" idx="2"/>
          </p:nvPr>
        </p:nvSpPr>
        <p:spPr/>
        <p:txBody>
          <a:bodyPr/>
          <a:lstStyle/>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rrowheads="1"/>
          </p:cNvSpPr>
          <p:nvPr>
            <p:ph type="title"/>
          </p:nvPr>
        </p:nvSpPr>
        <p:spPr>
          <a:xfrm>
            <a:off x="457200" y="274638"/>
            <a:ext cx="8229600" cy="1020762"/>
          </a:xfrm>
        </p:spPr>
        <p:txBody>
          <a:bodyPr/>
          <a:lstStyle/>
          <a:p>
            <a:r>
              <a:rPr lang="en-US" sz="4000"/>
              <a:t>Specialized Foraging Adaptations of Different Species </a:t>
            </a:r>
          </a:p>
        </p:txBody>
      </p:sp>
      <p:sp>
        <p:nvSpPr>
          <p:cNvPr id="155651" name="Rectangle 3"/>
          <p:cNvSpPr>
            <a:spLocks noGrp="1" noChangeArrowheads="1"/>
          </p:cNvSpPr>
          <p:nvPr>
            <p:ph idx="1"/>
          </p:nvPr>
        </p:nvSpPr>
        <p:spPr>
          <a:xfrm>
            <a:off x="457200" y="1676400"/>
            <a:ext cx="8686800" cy="5181600"/>
          </a:xfrm>
        </p:spPr>
        <p:txBody>
          <a:bodyPr/>
          <a:lstStyle/>
          <a:p>
            <a:pPr>
              <a:buClr>
                <a:srgbClr val="0066FF"/>
              </a:buClr>
              <a:buFont typeface="Wingdings" pitchFamily="2" charset="2"/>
              <a:buNone/>
            </a:pPr>
            <a:r>
              <a:rPr lang="en-US"/>
              <a:t>When foraging techniques are employed, </a:t>
            </a:r>
            <a:r>
              <a:rPr lang="en-US">
                <a:solidFill>
                  <a:schemeClr val="hlink"/>
                </a:solidFill>
              </a:rPr>
              <a:t>species characteristics must be considered:</a:t>
            </a:r>
          </a:p>
          <a:p>
            <a:pPr>
              <a:buClr>
                <a:srgbClr val="0066FF"/>
              </a:buClr>
              <a:buFont typeface="Wingdings" pitchFamily="2" charset="2"/>
              <a:buChar char="§"/>
            </a:pPr>
            <a:r>
              <a:rPr lang="en-US"/>
              <a:t>Are the primates leaf, gum, insect, or fruit eaters? </a:t>
            </a:r>
          </a:p>
          <a:p>
            <a:pPr>
              <a:buClr>
                <a:srgbClr val="0066FF"/>
              </a:buClr>
              <a:buFont typeface="Wingdings" pitchFamily="2" charset="2"/>
              <a:buChar char="§"/>
            </a:pPr>
            <a:r>
              <a:rPr lang="en-US"/>
              <a:t>Are they terrestrial or arboreal foragers? </a:t>
            </a:r>
          </a:p>
          <a:p>
            <a:pPr>
              <a:buClr>
                <a:srgbClr val="0066FF"/>
              </a:buClr>
              <a:buFont typeface="Wingdings" pitchFamily="2" charset="2"/>
              <a:buChar char="§"/>
            </a:pPr>
            <a:r>
              <a:rPr lang="en-US"/>
              <a:t>How do they forage? </a:t>
            </a:r>
          </a:p>
          <a:p>
            <a:pPr>
              <a:buClr>
                <a:srgbClr val="0066FF"/>
              </a:buClr>
              <a:buFont typeface="Wingdings" pitchFamily="2" charset="2"/>
              <a:buChar char="§"/>
            </a:pPr>
            <a:r>
              <a:rPr lang="en-US"/>
              <a:t>What body positions do they take? </a:t>
            </a:r>
          </a:p>
          <a:p>
            <a:pPr>
              <a:buClr>
                <a:srgbClr val="0066FF"/>
              </a:buClr>
              <a:buFont typeface="Wingdings" pitchFamily="2" charset="2"/>
              <a:buChar char="§"/>
            </a:pPr>
            <a:r>
              <a:rPr lang="en-US"/>
              <a:t>How do they use their hands? </a:t>
            </a:r>
          </a:p>
          <a:p>
            <a:pPr>
              <a:buClr>
                <a:srgbClr val="0066FF"/>
              </a:buClr>
              <a:buFont typeface="Wingdings" pitchFamily="2" charset="2"/>
              <a:buChar char="§"/>
            </a:pPr>
            <a:r>
              <a:rPr lang="en-US"/>
              <a:t>Do they use tools? </a:t>
            </a:r>
          </a:p>
          <a:p>
            <a:pPr>
              <a:buClr>
                <a:srgbClr val="0066FF"/>
              </a:buClr>
              <a:buFont typeface="Wingdings" pitchFamily="2" charset="2"/>
              <a:buChar char="§"/>
            </a:pPr>
            <a:r>
              <a:rPr lang="en-US"/>
              <a:t>Levels of cognitive ability?</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rrowheads="1"/>
          </p:cNvSpPr>
          <p:nvPr>
            <p:ph type="title"/>
          </p:nvPr>
        </p:nvSpPr>
        <p:spPr/>
        <p:txBody>
          <a:bodyPr/>
          <a:lstStyle/>
          <a:p>
            <a:r>
              <a:rPr lang="en-US"/>
              <a:t>Motor skills</a:t>
            </a:r>
          </a:p>
        </p:txBody>
      </p:sp>
      <p:sp>
        <p:nvSpPr>
          <p:cNvPr id="274435" name="Rectangle 3"/>
          <p:cNvSpPr>
            <a:spLocks noGrp="1" noChangeArrowheads="1"/>
          </p:cNvSpPr>
          <p:nvPr>
            <p:ph idx="1"/>
          </p:nvPr>
        </p:nvSpPr>
        <p:spPr/>
        <p:txBody>
          <a:bodyPr/>
          <a:lstStyle/>
          <a:p>
            <a:pPr>
              <a:buFont typeface="Wingdings" pitchFamily="2" charset="2"/>
              <a:buNone/>
            </a:pPr>
            <a:r>
              <a:rPr lang="en-US" dirty="0"/>
              <a:t>The opposable thumb</a:t>
            </a:r>
          </a:p>
          <a:p>
            <a:pPr>
              <a:buFont typeface="Wingdings" pitchFamily="2" charset="2"/>
              <a:buNone/>
            </a:pPr>
            <a:endParaRPr lang="en-US" dirty="0"/>
          </a:p>
          <a:p>
            <a:pPr>
              <a:buFont typeface="Wingdings" pitchFamily="2" charset="2"/>
              <a:buNone/>
            </a:pPr>
            <a:endParaRPr lang="en-US" dirty="0"/>
          </a:p>
          <a:p>
            <a:pPr>
              <a:buFont typeface="Wingdings" pitchFamily="2" charset="2"/>
              <a:buNone/>
            </a:pPr>
            <a:endParaRPr lang="en-US" dirty="0"/>
          </a:p>
          <a:p>
            <a:pPr>
              <a:buFont typeface="Wingdings" pitchFamily="2" charset="2"/>
              <a:buNone/>
            </a:pPr>
            <a:endParaRPr lang="en-US" dirty="0"/>
          </a:p>
          <a:p>
            <a:pPr>
              <a:buFont typeface="Wingdings" pitchFamily="2" charset="2"/>
              <a:buNone/>
            </a:pPr>
            <a:endParaRPr lang="en-US" dirty="0"/>
          </a:p>
          <a:p>
            <a:pPr>
              <a:buFont typeface="Wingdings" pitchFamily="2" charset="2"/>
              <a:buNone/>
            </a:pPr>
            <a:endParaRPr lang="en-US" dirty="0"/>
          </a:p>
          <a:p>
            <a:pPr>
              <a:buFont typeface="Wingdings" pitchFamily="2" charset="2"/>
              <a:buNone/>
            </a:pPr>
            <a:endParaRPr lang="en-US" dirty="0"/>
          </a:p>
          <a:p>
            <a:pPr>
              <a:buFont typeface="Wingdings" pitchFamily="2" charset="2"/>
              <a:buNone/>
            </a:pPr>
            <a:r>
              <a:rPr lang="en-US" sz="1000" dirty="0" smtClean="0">
                <a:solidFill>
                  <a:srgbClr val="008000"/>
                </a:solidFill>
                <a:cs typeface="Arial" pitchFamily="34" charset="0"/>
              </a:rPr>
              <a:t>images.acclaimimages.com</a:t>
            </a:r>
            <a:r>
              <a:rPr lang="en-US" sz="1000" dirty="0">
                <a:solidFill>
                  <a:srgbClr val="008000"/>
                </a:solidFill>
                <a:cs typeface="Arial" pitchFamily="34" charset="0"/>
              </a:rPr>
              <a:t>/_gallery/_SM/0028-04...</a:t>
            </a:r>
            <a:r>
              <a:rPr lang="en-US" sz="1000" dirty="0">
                <a:solidFill>
                  <a:srgbClr val="000000"/>
                </a:solidFill>
                <a:effectLst>
                  <a:outerShdw blurRad="38100" dist="38100" dir="2700000" algn="tl">
                    <a:srgbClr val="FFFFFF"/>
                  </a:outerShdw>
                </a:effectLst>
                <a:cs typeface="Arial" pitchFamily="34" charset="0"/>
              </a:rPr>
              <a:t/>
            </a:r>
            <a:br>
              <a:rPr lang="en-US" sz="1000" dirty="0">
                <a:solidFill>
                  <a:srgbClr val="000000"/>
                </a:solidFill>
                <a:effectLst>
                  <a:outerShdw blurRad="38100" dist="38100" dir="2700000" algn="tl">
                    <a:srgbClr val="FFFFFF"/>
                  </a:outerShdw>
                </a:effectLst>
                <a:cs typeface="Arial" pitchFamily="34" charset="0"/>
              </a:rPr>
            </a:br>
            <a:endParaRPr lang="en-US" sz="1000" dirty="0">
              <a:solidFill>
                <a:srgbClr val="000000"/>
              </a:solidFill>
              <a:effectLst>
                <a:outerShdw blurRad="38100" dist="38100" dir="2700000" algn="tl">
                  <a:srgbClr val="FFFFFF"/>
                </a:outerShdw>
              </a:effectLst>
              <a:cs typeface="Arial" pitchFamily="34" charset="0"/>
            </a:endParaRPr>
          </a:p>
          <a:p>
            <a:pPr>
              <a:buFont typeface="Wingdings" pitchFamily="2" charset="2"/>
              <a:buNone/>
            </a:pP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8" name="Rectangle 4"/>
          <p:cNvSpPr>
            <a:spLocks noGrp="1" noRot="1" noChangeArrowheads="1"/>
          </p:cNvSpPr>
          <p:nvPr>
            <p:ph type="title"/>
          </p:nvPr>
        </p:nvSpPr>
        <p:spPr/>
        <p:txBody>
          <a:bodyPr/>
          <a:lstStyle/>
          <a:p>
            <a:r>
              <a:rPr lang="en-US"/>
              <a:t>Captivity</a:t>
            </a:r>
          </a:p>
        </p:txBody>
      </p:sp>
      <p:sp>
        <p:nvSpPr>
          <p:cNvPr id="390149" name="Rectangle 5"/>
          <p:cNvSpPr>
            <a:spLocks noGrp="1" noChangeArrowheads="1"/>
          </p:cNvSpPr>
          <p:nvPr>
            <p:ph type="body" sz="half" idx="1"/>
          </p:nvPr>
        </p:nvSpPr>
        <p:spPr>
          <a:xfrm>
            <a:off x="304800" y="1219200"/>
            <a:ext cx="4191000" cy="5638800"/>
          </a:xfrm>
        </p:spPr>
        <p:txBody>
          <a:bodyPr/>
          <a:lstStyle/>
          <a:p>
            <a:pPr>
              <a:lnSpc>
                <a:spcPct val="80000"/>
              </a:lnSpc>
              <a:buFont typeface="Wingdings" pitchFamily="2" charset="2"/>
              <a:buNone/>
            </a:pPr>
            <a:r>
              <a:rPr lang="en-US" sz="900" dirty="0"/>
              <a:t>          </a:t>
            </a:r>
            <a:r>
              <a:rPr lang="en-US" sz="1800" dirty="0"/>
              <a:t>Animals are </a:t>
            </a:r>
            <a:r>
              <a:rPr lang="en-US" sz="1800" dirty="0">
                <a:solidFill>
                  <a:schemeClr val="hlink"/>
                </a:solidFill>
              </a:rPr>
              <a:t>confined</a:t>
            </a:r>
            <a:r>
              <a:rPr lang="en-US" sz="1800" dirty="0"/>
              <a:t> in relatively small habitats with </a:t>
            </a:r>
            <a:r>
              <a:rPr lang="en-US" sz="1800" dirty="0">
                <a:solidFill>
                  <a:schemeClr val="hlink"/>
                </a:solidFill>
              </a:rPr>
              <a:t>reduced complexity</a:t>
            </a:r>
            <a:r>
              <a:rPr lang="en-US" sz="1800" dirty="0"/>
              <a:t> and </a:t>
            </a:r>
            <a:r>
              <a:rPr lang="en-US" sz="1800" dirty="0">
                <a:solidFill>
                  <a:schemeClr val="hlink"/>
                </a:solidFill>
              </a:rPr>
              <a:t>increased predictability</a:t>
            </a:r>
            <a:br>
              <a:rPr lang="en-US" sz="1800" dirty="0">
                <a:solidFill>
                  <a:schemeClr val="hlink"/>
                </a:solidFill>
              </a:rPr>
            </a:br>
            <a:r>
              <a:rPr lang="en-US" sz="1800" dirty="0"/>
              <a:t>2. Exhibit </a:t>
            </a:r>
            <a:r>
              <a:rPr lang="en-US" sz="1800" dirty="0">
                <a:solidFill>
                  <a:schemeClr val="hlink"/>
                </a:solidFill>
              </a:rPr>
              <a:t>less range of natural, species-typical behaviors</a:t>
            </a:r>
            <a:r>
              <a:rPr lang="en-US" sz="1800" dirty="0"/>
              <a:t> </a:t>
            </a:r>
            <a:br>
              <a:rPr lang="en-US" sz="1800" dirty="0"/>
            </a:br>
            <a:r>
              <a:rPr lang="en-US" sz="1800" dirty="0"/>
              <a:t>3. Have limited choices and their </a:t>
            </a:r>
            <a:r>
              <a:rPr lang="en-US" sz="1800" dirty="0">
                <a:solidFill>
                  <a:schemeClr val="hlink"/>
                </a:solidFill>
              </a:rPr>
              <a:t>choices are often decided for them</a:t>
            </a:r>
            <a:r>
              <a:rPr lang="en-US" sz="1800" dirty="0"/>
              <a:t>. It’s our homocentric bias to assume that we know what is best for them. </a:t>
            </a:r>
            <a:br>
              <a:rPr lang="en-US" sz="1800" dirty="0"/>
            </a:br>
            <a:endParaRPr lang="en-US" sz="1800" dirty="0"/>
          </a:p>
          <a:p>
            <a:pPr>
              <a:lnSpc>
                <a:spcPct val="80000"/>
              </a:lnSpc>
              <a:buFont typeface="Wingdings" pitchFamily="2" charset="2"/>
              <a:buNone/>
            </a:pPr>
            <a:r>
              <a:rPr lang="en-US" sz="1800" dirty="0"/>
              <a:t>EXAMPLE: We put them on feeding schedules, altering such things as foraging time, their choice of food, and their eating patterns. We move them around, introduce to and separate them from other animals, we choose who they need to breed with, clean their exhibits, medicate or even euthanize them if needed.</a:t>
            </a:r>
            <a:br>
              <a:rPr lang="en-US" sz="1800" dirty="0"/>
            </a:br>
            <a:endParaRPr lang="en-US" sz="1800" dirty="0"/>
          </a:p>
          <a:p>
            <a:pPr>
              <a:lnSpc>
                <a:spcPct val="80000"/>
              </a:lnSpc>
              <a:buFont typeface="Wingdings" pitchFamily="2" charset="2"/>
              <a:buNone/>
            </a:pPr>
            <a:r>
              <a:rPr lang="en-US" sz="1800" dirty="0"/>
              <a:t>     Therefore animals have </a:t>
            </a:r>
            <a:r>
              <a:rPr lang="en-US" sz="1800" dirty="0">
                <a:solidFill>
                  <a:srgbClr val="FF3300"/>
                </a:solidFill>
              </a:rPr>
              <a:t>less sense of control</a:t>
            </a:r>
            <a:r>
              <a:rPr lang="en-US" sz="1800" dirty="0"/>
              <a:t> of environment</a:t>
            </a:r>
            <a:r>
              <a:rPr lang="en-US" sz="1800" b="1" dirty="0"/>
              <a:t/>
            </a:r>
            <a:br>
              <a:rPr lang="en-US" sz="1800" b="1" dirty="0"/>
            </a:br>
            <a:endParaRPr lang="en-US" sz="1800" b="1" dirty="0"/>
          </a:p>
          <a:p>
            <a:pPr>
              <a:lnSpc>
                <a:spcPct val="80000"/>
              </a:lnSpc>
              <a:buFont typeface="Wingdings" pitchFamily="2" charset="2"/>
              <a:buNone/>
            </a:pPr>
            <a:endParaRPr lang="en-US" sz="1000" dirty="0"/>
          </a:p>
          <a:p>
            <a:pPr>
              <a:lnSpc>
                <a:spcPct val="80000"/>
              </a:lnSpc>
              <a:buFont typeface="Wingdings" pitchFamily="2" charset="2"/>
              <a:buNone/>
            </a:pPr>
            <a:r>
              <a:rPr lang="en-US" sz="1000" b="1" dirty="0"/>
              <a:t/>
            </a:r>
            <a:br>
              <a:rPr lang="en-US" sz="1000" b="1" dirty="0"/>
            </a:br>
            <a:endParaRPr lang="en-US" sz="1000" b="1" dirty="0"/>
          </a:p>
        </p:txBody>
      </p:sp>
      <p:sp>
        <p:nvSpPr>
          <p:cNvPr id="5" name="ClipArt Placeholder 4"/>
          <p:cNvSpPr>
            <a:spLocks noGrp="1"/>
          </p:cNvSpPr>
          <p:nvPr>
            <p:ph type="clipArt" sz="half" idx="2"/>
          </p:nvPr>
        </p:nvSpPr>
        <p:spPr/>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1026"/>
          <p:cNvSpPr>
            <a:spLocks noGrp="1" noRot="1" noChangeArrowheads="1"/>
          </p:cNvSpPr>
          <p:nvPr>
            <p:ph type="title"/>
          </p:nvPr>
        </p:nvSpPr>
        <p:spPr/>
        <p:txBody>
          <a:bodyPr/>
          <a:lstStyle/>
          <a:p>
            <a:r>
              <a:rPr lang="en-US" sz="3600"/>
              <a:t>Learning techniques in foraging</a:t>
            </a:r>
          </a:p>
        </p:txBody>
      </p:sp>
      <p:pic>
        <p:nvPicPr>
          <p:cNvPr id="405508" name="Picture 1028" descr="dn12008-1_250[1]"/>
          <p:cNvPicPr>
            <a:picLocks noGrp="1" noChangeAspect="1" noChangeArrowheads="1"/>
          </p:cNvPicPr>
          <p:nvPr>
            <p:ph idx="1"/>
          </p:nvPr>
        </p:nvPicPr>
        <p:blipFill>
          <a:blip r:embed="rId3" cstate="print"/>
          <a:srcRect/>
          <a:stretch>
            <a:fillRect/>
          </a:stretch>
        </p:blipFill>
        <p:spPr>
          <a:xfrm>
            <a:off x="1447800" y="1371600"/>
            <a:ext cx="6218238" cy="4525963"/>
          </a:xfrm>
          <a:noFill/>
          <a:ln/>
        </p:spPr>
      </p:pic>
      <p:sp>
        <p:nvSpPr>
          <p:cNvPr id="405509" name="Rectangle 1029"/>
          <p:cNvSpPr>
            <a:spLocks noChangeArrowheads="1"/>
          </p:cNvSpPr>
          <p:nvPr/>
        </p:nvSpPr>
        <p:spPr bwMode="auto">
          <a:xfrm>
            <a:off x="0" y="6019800"/>
            <a:ext cx="9144000" cy="942975"/>
          </a:xfrm>
          <a:prstGeom prst="rect">
            <a:avLst/>
          </a:prstGeom>
          <a:noFill/>
          <a:ln w="9525">
            <a:noFill/>
            <a:miter lim="800000"/>
            <a:headEnd/>
            <a:tailEnd/>
          </a:ln>
          <a:effectLst/>
        </p:spPr>
        <p:txBody>
          <a:bodyPr>
            <a:spAutoFit/>
          </a:bodyPr>
          <a:lstStyle/>
          <a:p>
            <a:r>
              <a:rPr lang="en-US" sz="1400" b="0">
                <a:effectLst>
                  <a:outerShdw blurRad="38100" dist="38100" dir="2700000" algn="tl">
                    <a:srgbClr val="000000"/>
                  </a:outerShdw>
                </a:effectLst>
              </a:rPr>
              <a:t>A Chimp observes a peer</a:t>
            </a:r>
            <a:br>
              <a:rPr lang="en-US" sz="1400" b="0">
                <a:effectLst>
                  <a:outerShdw blurRad="38100" dist="38100" dir="2700000" algn="tl">
                    <a:srgbClr val="000000"/>
                  </a:outerShdw>
                </a:effectLst>
              </a:rPr>
            </a:br>
            <a:r>
              <a:rPr lang="en-US" sz="1400" b="0">
                <a:effectLst>
                  <a:outerShdw blurRad="38100" dist="38100" dir="2700000" algn="tl">
                    <a:srgbClr val="000000"/>
                  </a:outerShdw>
                </a:effectLst>
              </a:rPr>
              <a:t>opening a cube for food</a:t>
            </a:r>
            <a:br>
              <a:rPr lang="en-US" sz="1400" b="0">
                <a:effectLst>
                  <a:outerShdw blurRad="38100" dist="38100" dir="2700000" algn="tl">
                    <a:srgbClr val="000000"/>
                  </a:outerShdw>
                </a:effectLst>
              </a:rPr>
            </a:br>
            <a:r>
              <a:rPr lang="en-US" sz="1400" b="0">
                <a:effectLst>
                  <a:outerShdw blurRad="38100" dist="38100" dir="2700000" algn="tl">
                    <a:srgbClr val="000000"/>
                  </a:outerShdw>
                </a:effectLst>
              </a:rPr>
              <a:t>Image: Lewis Haughton</a:t>
            </a:r>
            <a:br>
              <a:rPr lang="en-US" sz="1400" b="0">
                <a:effectLst>
                  <a:outerShdw blurRad="38100" dist="38100" dir="2700000" algn="tl">
                    <a:srgbClr val="000000"/>
                  </a:outerShdw>
                </a:effectLst>
              </a:rPr>
            </a:br>
            <a:endParaRPr lang="en-US" sz="1400" b="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rrowheads="1"/>
          </p:cNvSpPr>
          <p:nvPr>
            <p:ph type="title"/>
          </p:nvPr>
        </p:nvSpPr>
        <p:spPr/>
        <p:txBody>
          <a:bodyPr/>
          <a:lstStyle/>
          <a:p>
            <a:r>
              <a:rPr lang="en-US" sz="3600"/>
              <a:t>Tool using techniques in foraging </a:t>
            </a:r>
            <a:br>
              <a:rPr lang="en-US" sz="3600"/>
            </a:br>
            <a:endParaRPr lang="en-US" sz="3600"/>
          </a:p>
        </p:txBody>
      </p:sp>
      <p:sp>
        <p:nvSpPr>
          <p:cNvPr id="272387" name="Rectangle 3"/>
          <p:cNvSpPr>
            <a:spLocks noGrp="1" noChangeArrowheads="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buFont typeface="Wingdings" pitchFamily="2" charset="2"/>
              <a:buNone/>
            </a:pPr>
            <a:r>
              <a:rPr lang="en-US" sz="1200" dirty="0" smtClean="0">
                <a:solidFill>
                  <a:srgbClr val="000000"/>
                </a:solidFill>
                <a:effectLst>
                  <a:outerShdw blurRad="38100" dist="38100" dir="2700000" algn="tl">
                    <a:srgbClr val="FFFFFF"/>
                  </a:outerShdw>
                </a:effectLst>
                <a:latin typeface="Arial" pitchFamily="34" charset="0"/>
                <a:cs typeface="Arial" pitchFamily="34" charset="0"/>
              </a:rPr>
              <a:t> </a:t>
            </a:r>
            <a:endParaRPr lang="en-US" sz="1200" dirty="0">
              <a:solidFill>
                <a:srgbClr val="000000"/>
              </a:solidFill>
              <a:effectLst>
                <a:outerShdw blurRad="38100" dist="38100" dir="2700000" algn="tl">
                  <a:srgbClr val="FFFFFF"/>
                </a:outerShdw>
              </a:effectLst>
              <a:latin typeface="Arial" pitchFamily="34" charset="0"/>
              <a:cs typeface="Arial" pitchFamily="34" charset="0"/>
            </a:endParaRPr>
          </a:p>
          <a:p>
            <a:endParaRPr lang="en-US" sz="12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rrowheads="1"/>
          </p:cNvSpPr>
          <p:nvPr>
            <p:ph type="title"/>
          </p:nvPr>
        </p:nvSpPr>
        <p:spPr/>
        <p:txBody>
          <a:bodyPr/>
          <a:lstStyle/>
          <a:p>
            <a:r>
              <a:rPr lang="en-US" sz="3600"/>
              <a:t>Tool using techniques in foraging 2.</a:t>
            </a:r>
          </a:p>
        </p:txBody>
      </p:sp>
      <p:sp>
        <p:nvSpPr>
          <p:cNvPr id="273414" name="Rectangle 6"/>
          <p:cNvSpPr>
            <a:spLocks noChangeArrowheads="1"/>
          </p:cNvSpPr>
          <p:nvPr/>
        </p:nvSpPr>
        <p:spPr bwMode="auto">
          <a:xfrm>
            <a:off x="457200" y="6248400"/>
            <a:ext cx="9144000" cy="228600"/>
          </a:xfrm>
          <a:prstGeom prst="rect">
            <a:avLst/>
          </a:prstGeom>
          <a:noFill/>
          <a:ln w="9525">
            <a:noFill/>
            <a:miter lim="800000"/>
            <a:headEnd/>
            <a:tailEnd/>
          </a:ln>
          <a:effectLst/>
        </p:spPr>
        <p:txBody>
          <a:bodyPr/>
          <a:lstStyle/>
          <a:p>
            <a:pPr algn="l"/>
            <a:endParaRPr lang="en-US" sz="2400" b="0" dirty="0">
              <a:solidFill>
                <a:schemeClr val="tx1"/>
              </a:solidFill>
              <a:effectLst/>
            </a:endParaRPr>
          </a:p>
        </p:txBody>
      </p:sp>
      <p:sp>
        <p:nvSpPr>
          <p:cNvPr id="5" name="Content Placeholder 4"/>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Rot="1" noChangeArrowheads="1"/>
          </p:cNvSpPr>
          <p:nvPr>
            <p:ph type="title"/>
          </p:nvPr>
        </p:nvSpPr>
        <p:spPr/>
        <p:txBody>
          <a:bodyPr/>
          <a:lstStyle/>
          <a:p>
            <a:r>
              <a:rPr lang="en-US" sz="3600"/>
              <a:t>Tool making techniques in foraging !!!!!!!!</a:t>
            </a:r>
          </a:p>
        </p:txBody>
      </p:sp>
      <p:sp>
        <p:nvSpPr>
          <p:cNvPr id="433155" name="Rectangle 3"/>
          <p:cNvSpPr>
            <a:spLocks noGrp="1" noChangeArrowheads="1"/>
          </p:cNvSpPr>
          <p:nvPr>
            <p:ph idx="1"/>
          </p:nvPr>
        </p:nvSpPr>
        <p:spPr>
          <a:xfrm>
            <a:off x="457200" y="1295400"/>
            <a:ext cx="8229600" cy="4830763"/>
          </a:xfrm>
        </p:spPr>
        <p:txBody>
          <a:bodyPr/>
          <a:lstStyle/>
          <a:p>
            <a:pPr>
              <a:buFont typeface="Wingdings" pitchFamily="2" charset="2"/>
              <a:buNone/>
            </a:pPr>
            <a:r>
              <a:rPr lang="en-US" b="1">
                <a:solidFill>
                  <a:srgbClr val="999966"/>
                </a:solidFill>
              </a:rPr>
              <a:t>   Chimpanzees in Senegal have been observed making and using wooden spears to hunt other primates.</a:t>
            </a:r>
            <a:endParaRPr lang="en-US">
              <a:solidFill>
                <a:srgbClr val="666666"/>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5" name="Picture 5" descr="C:\Documents and Settings\UHamblin\Local Settings\Temporary Internet Files\OLK6\Pedro.jpg"/>
          <p:cNvPicPr>
            <a:picLocks noGrp="1" noChangeAspect="1" noChangeArrowheads="1"/>
          </p:cNvPicPr>
          <p:nvPr>
            <p:ph idx="1"/>
          </p:nvPr>
        </p:nvPicPr>
        <p:blipFill>
          <a:blip r:embed="rId3" r:link="rId4" cstate="print"/>
          <a:srcRect/>
          <a:stretch>
            <a:fillRect/>
          </a:stretch>
        </p:blipFill>
        <p:spPr>
          <a:xfrm>
            <a:off x="914400" y="609600"/>
            <a:ext cx="8024542" cy="6019800"/>
          </a:xfrm>
          <a:noFill/>
          <a:ln/>
        </p:spPr>
      </p:pic>
      <p:sp>
        <p:nvSpPr>
          <p:cNvPr id="158728" name="Text Box 8"/>
          <p:cNvSpPr txBox="1">
            <a:spLocks noChangeArrowheads="1"/>
          </p:cNvSpPr>
          <p:nvPr/>
        </p:nvSpPr>
        <p:spPr bwMode="auto">
          <a:xfrm>
            <a:off x="1828800" y="2438400"/>
            <a:ext cx="8382000" cy="366713"/>
          </a:xfrm>
          <a:prstGeom prst="rect">
            <a:avLst/>
          </a:prstGeom>
          <a:noFill/>
          <a:ln w="9525">
            <a:noFill/>
            <a:miter lim="800000"/>
            <a:headEnd/>
            <a:tailEnd/>
          </a:ln>
          <a:effectLst/>
        </p:spPr>
        <p:txBody>
          <a:bodyPr>
            <a:spAutoFit/>
          </a:bodyPr>
          <a:lstStyle/>
          <a:p>
            <a:pPr eaLnBrk="0" hangingPunct="0">
              <a:spcBef>
                <a:spcPct val="50000"/>
              </a:spcBef>
            </a:pPr>
            <a:endParaRPr lang="en-US" sz="1800" b="0">
              <a:solidFill>
                <a:schemeClr val="tx1"/>
              </a:solidFill>
              <a:effectLst/>
            </a:endParaRPr>
          </a:p>
        </p:txBody>
      </p:sp>
      <p:sp>
        <p:nvSpPr>
          <p:cNvPr id="158729" name="Rectangle 9"/>
          <p:cNvSpPr>
            <a:spLocks noChangeArrowheads="1"/>
          </p:cNvSpPr>
          <p:nvPr/>
        </p:nvSpPr>
        <p:spPr bwMode="auto">
          <a:xfrm>
            <a:off x="762000" y="5486400"/>
            <a:ext cx="7637463" cy="1311275"/>
          </a:xfrm>
          <a:prstGeom prst="rect">
            <a:avLst/>
          </a:prstGeom>
          <a:noFill/>
          <a:ln w="9525">
            <a:noFill/>
            <a:miter lim="800000"/>
            <a:headEnd/>
            <a:tailEnd/>
          </a:ln>
          <a:effectLst/>
        </p:spPr>
        <p:txBody>
          <a:bodyPr>
            <a:spAutoFit/>
          </a:bodyPr>
          <a:lstStyle/>
          <a:p>
            <a:pPr eaLnBrk="0" hangingPunct="0"/>
            <a:r>
              <a:rPr lang="en-US" sz="4000" u="sng">
                <a:solidFill>
                  <a:schemeClr val="bg2"/>
                </a:solidFill>
                <a:effectLst>
                  <a:outerShdw blurRad="38100" dist="38100" dir="2700000" algn="tl">
                    <a:srgbClr val="000000"/>
                  </a:outerShdw>
                </a:effectLst>
              </a:rPr>
              <a:t>3. Manipulative Enrichment or Manipulanda</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2" name="Rectangle 4"/>
          <p:cNvSpPr>
            <a:spLocks noGrp="1" noRot="1" noChangeArrowheads="1"/>
          </p:cNvSpPr>
          <p:nvPr>
            <p:ph type="title"/>
          </p:nvPr>
        </p:nvSpPr>
        <p:spPr/>
        <p:txBody>
          <a:bodyPr/>
          <a:lstStyle/>
          <a:p>
            <a:r>
              <a:rPr lang="en-US" sz="3200"/>
              <a:t>What is manipulanda?</a:t>
            </a:r>
          </a:p>
        </p:txBody>
      </p:sp>
      <p:sp>
        <p:nvSpPr>
          <p:cNvPr id="160773" name="Rectangle 5"/>
          <p:cNvSpPr>
            <a:spLocks noGrp="1" noChangeArrowheads="1"/>
          </p:cNvSpPr>
          <p:nvPr>
            <p:ph idx="1"/>
          </p:nvPr>
        </p:nvSpPr>
        <p:spPr>
          <a:xfrm>
            <a:off x="457200" y="1219200"/>
            <a:ext cx="8229600" cy="4906963"/>
          </a:xfrm>
        </p:spPr>
        <p:txBody>
          <a:bodyPr/>
          <a:lstStyle/>
          <a:p>
            <a:pPr>
              <a:buFont typeface="Wingdings" pitchFamily="2" charset="2"/>
              <a:buNone/>
            </a:pPr>
            <a:r>
              <a:rPr lang="en-US" sz="2400"/>
              <a:t>    </a:t>
            </a:r>
            <a:r>
              <a:rPr lang="en-US" sz="2400" b="1"/>
              <a:t>Manipulanda are </a:t>
            </a:r>
            <a:r>
              <a:rPr lang="en-US" sz="2400" b="1">
                <a:solidFill>
                  <a:srgbClr val="FF3300"/>
                </a:solidFill>
              </a:rPr>
              <a:t>objects</a:t>
            </a:r>
            <a:r>
              <a:rPr lang="en-US" sz="2400" b="1"/>
              <a:t> that can </a:t>
            </a:r>
            <a:r>
              <a:rPr lang="en-US" sz="2400" b="1">
                <a:solidFill>
                  <a:schemeClr val="hlink"/>
                </a:solidFill>
              </a:rPr>
              <a:t>be moved, used or altered</a:t>
            </a:r>
            <a:r>
              <a:rPr lang="en-US" sz="2400" b="1"/>
              <a:t> in some manner by the animals’ body parts. The items may be artificial or natural.</a:t>
            </a:r>
          </a:p>
        </p:txBody>
      </p:sp>
      <p:pic>
        <p:nvPicPr>
          <p:cNvPr id="160775" name="Picture 7" descr="H"/>
          <p:cNvPicPr>
            <a:picLocks noChangeAspect="1" noChangeArrowheads="1"/>
          </p:cNvPicPr>
          <p:nvPr/>
        </p:nvPicPr>
        <p:blipFill>
          <a:blip r:embed="rId3" cstate="print"/>
          <a:srcRect/>
          <a:stretch>
            <a:fillRect/>
          </a:stretch>
        </p:blipFill>
        <p:spPr bwMode="auto">
          <a:xfrm>
            <a:off x="838200" y="2514600"/>
            <a:ext cx="5334000" cy="40005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1026"/>
          <p:cNvSpPr>
            <a:spLocks noGrp="1" noRot="1" noChangeArrowheads="1"/>
          </p:cNvSpPr>
          <p:nvPr>
            <p:ph type="title"/>
          </p:nvPr>
        </p:nvSpPr>
        <p:spPr>
          <a:xfrm>
            <a:off x="457200" y="274638"/>
            <a:ext cx="8229600" cy="639762"/>
          </a:xfrm>
        </p:spPr>
        <p:txBody>
          <a:bodyPr/>
          <a:lstStyle/>
          <a:p>
            <a:r>
              <a:rPr lang="en-US" sz="3200"/>
              <a:t>Objects to stimulate curiosity and play with</a:t>
            </a:r>
          </a:p>
        </p:txBody>
      </p:sp>
      <p:pic>
        <p:nvPicPr>
          <p:cNvPr id="411652" name="Picture 1028" descr="C:\Documents and Settings\UHamblin\Local Settings\Temporary Internet Files\OLK6\Norman and barrel.jpg"/>
          <p:cNvPicPr>
            <a:picLocks noGrp="1" noChangeAspect="1" noChangeArrowheads="1"/>
          </p:cNvPicPr>
          <p:nvPr>
            <p:ph idx="1"/>
          </p:nvPr>
        </p:nvPicPr>
        <p:blipFill>
          <a:blip r:embed="rId3" r:link="rId4" cstate="print"/>
          <a:srcRect/>
          <a:stretch>
            <a:fillRect/>
          </a:stretch>
        </p:blipFill>
        <p:spPr>
          <a:xfrm>
            <a:off x="1143000" y="990600"/>
            <a:ext cx="6781800" cy="5086350"/>
          </a:xfrm>
          <a:noFill/>
          <a:ln/>
        </p:spPr>
      </p:pic>
      <p:sp>
        <p:nvSpPr>
          <p:cNvPr id="411653" name="Rectangle 1029"/>
          <p:cNvSpPr>
            <a:spLocks noChangeArrowheads="1"/>
          </p:cNvSpPr>
          <p:nvPr/>
        </p:nvSpPr>
        <p:spPr bwMode="auto">
          <a:xfrm>
            <a:off x="838200" y="5638800"/>
            <a:ext cx="8305800" cy="1281113"/>
          </a:xfrm>
          <a:prstGeom prst="rect">
            <a:avLst/>
          </a:prstGeom>
          <a:noFill/>
          <a:ln w="9525">
            <a:noFill/>
            <a:miter lim="800000"/>
            <a:headEnd/>
            <a:tailEnd/>
          </a:ln>
          <a:effectLst/>
        </p:spPr>
        <p:txBody>
          <a:bodyPr>
            <a:spAutoFit/>
          </a:bodyPr>
          <a:lstStyle/>
          <a:p>
            <a:r>
              <a:rPr lang="en-US" sz="1800">
                <a:effectLst>
                  <a:outerShdw blurRad="38100" dist="38100" dir="2700000" algn="tl">
                    <a:srgbClr val="000000"/>
                  </a:outerShdw>
                </a:effectLst>
              </a:rPr>
              <a:t>When toys are new they may stimulate curiosity and may increase play behavior. Animals, however, loose interest in or habituate to toys over time. </a:t>
            </a:r>
            <a:r>
              <a:rPr lang="en-US" sz="1800">
                <a:solidFill>
                  <a:schemeClr val="hlink"/>
                </a:solidFill>
                <a:effectLst>
                  <a:outerShdw blurRad="38100" dist="38100" dir="2700000" algn="tl">
                    <a:srgbClr val="000000"/>
                  </a:outerShdw>
                </a:effectLst>
              </a:rPr>
              <a:t>Rotating toys on the basis of texture, shape, and color helps to maintain interest</a:t>
            </a:r>
            <a:r>
              <a:rPr lang="en-US" sz="2400">
                <a:effectLst>
                  <a:outerShdw blurRad="38100" dist="38100" dir="2700000" algn="tl">
                    <a:srgbClr val="000000"/>
                  </a:outerShdw>
                </a:effectLst>
              </a:rPr>
              <a:t> </a:t>
            </a:r>
            <a:r>
              <a:rPr lang="en-US" sz="1800">
                <a:effectLst>
                  <a:outerShdw blurRad="38100" dist="38100" dir="2700000" algn="tl">
                    <a:srgbClr val="000000"/>
                  </a:outerShdw>
                </a:effectLst>
              </a:rPr>
              <a:t>(NRC/ILAR 1998).</a:t>
            </a:r>
            <a:br>
              <a:rPr lang="en-US" sz="1800">
                <a:effectLst>
                  <a:outerShdw blurRad="38100" dist="38100" dir="2700000" algn="tl">
                    <a:srgbClr val="000000"/>
                  </a:outerShdw>
                </a:effectLst>
              </a:rPr>
            </a:br>
            <a:endParaRPr lang="en-US" sz="180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8578" name="Rectangle 1026"/>
          <p:cNvSpPr>
            <a:spLocks noGrp="1" noRot="1" noChangeArrowheads="1"/>
          </p:cNvSpPr>
          <p:nvPr>
            <p:ph type="title"/>
          </p:nvPr>
        </p:nvSpPr>
        <p:spPr>
          <a:xfrm>
            <a:off x="457200" y="274638"/>
            <a:ext cx="8229600" cy="334962"/>
          </a:xfrm>
        </p:spPr>
        <p:txBody>
          <a:bodyPr/>
          <a:lstStyle/>
          <a:p>
            <a:r>
              <a:rPr lang="en-US" sz="2400"/>
              <a:t>Objects that can </a:t>
            </a:r>
            <a:r>
              <a:rPr lang="en-US" sz="2400">
                <a:solidFill>
                  <a:srgbClr val="FF3300"/>
                </a:solidFill>
              </a:rPr>
              <a:t>induce </a:t>
            </a:r>
            <a:r>
              <a:rPr lang="en-US" sz="2400">
                <a:solidFill>
                  <a:schemeClr val="tx1"/>
                </a:solidFill>
              </a:rPr>
              <a:t>species-appropriate behaviors</a:t>
            </a:r>
          </a:p>
        </p:txBody>
      </p:sp>
      <p:sp>
        <p:nvSpPr>
          <p:cNvPr id="408580" name="Rectangle 1028"/>
          <p:cNvSpPr>
            <a:spLocks noGrp="1" noChangeArrowheads="1"/>
          </p:cNvSpPr>
          <p:nvPr>
            <p:ph idx="1"/>
          </p:nvPr>
        </p:nvSpPr>
        <p:spPr>
          <a:xfrm>
            <a:off x="457200" y="4114800"/>
            <a:ext cx="8229600" cy="2011363"/>
          </a:xfrm>
        </p:spPr>
        <p:txBody>
          <a:bodyPr/>
          <a:lstStyle/>
          <a:p>
            <a:pPr>
              <a:buFont typeface="Wingdings" pitchFamily="2" charset="2"/>
              <a:buNone/>
            </a:pPr>
            <a:r>
              <a:rPr lang="en-US" sz="2000"/>
              <a:t>     </a:t>
            </a:r>
            <a:r>
              <a:rPr lang="en-US" sz="2000" b="1"/>
              <a:t>Manipulable objects </a:t>
            </a:r>
            <a:r>
              <a:rPr lang="en-US" sz="2000" b="1">
                <a:solidFill>
                  <a:schemeClr val="hlink"/>
                </a:solidFill>
              </a:rPr>
              <a:t>play a role in social interactions, and infant development</a:t>
            </a:r>
            <a:r>
              <a:rPr lang="en-US" sz="2000" b="1"/>
              <a:t>, which must be carefully understood. However, the most important aspect of manipulanda may be that, if selected and used well, it can </a:t>
            </a:r>
            <a:r>
              <a:rPr lang="en-US" sz="2000" b="1">
                <a:solidFill>
                  <a:schemeClr val="hlink"/>
                </a:solidFill>
              </a:rPr>
              <a:t>permit the animal to experience novelty</a:t>
            </a:r>
            <a:r>
              <a:rPr lang="en-US" sz="2000" b="1"/>
              <a:t> and a sense of control over part of its environment.</a:t>
            </a:r>
          </a:p>
          <a:p>
            <a:pPr>
              <a:buFont typeface="Wingdings" pitchFamily="2" charset="2"/>
              <a:buNone/>
            </a:pPr>
            <a:endParaRPr lang="en-US" sz="2000"/>
          </a:p>
          <a:p>
            <a:pPr>
              <a:buFont typeface="Wingdings" pitchFamily="2" charset="2"/>
              <a:buNone/>
            </a:pPr>
            <a:r>
              <a:rPr lang="en-US" sz="1400">
                <a:cs typeface="Times New Roman" pitchFamily="18" charset="0"/>
              </a:rPr>
              <a:t>Black-footed ferret playing and/or imitating hunting behaviors via golf ball </a:t>
            </a:r>
          </a:p>
          <a:p>
            <a:pPr>
              <a:buFont typeface="Wingdings" pitchFamily="2" charset="2"/>
              <a:buNone/>
            </a:pPr>
            <a:r>
              <a:rPr lang="en-US" sz="1400">
                <a:cs typeface="Times New Roman" pitchFamily="18" charset="0"/>
              </a:rPr>
              <a:t>Photo by Tara Sprankle</a:t>
            </a:r>
          </a:p>
          <a:p>
            <a:pPr>
              <a:buFont typeface="Wingdings" pitchFamily="2" charset="2"/>
              <a:buNone/>
            </a:pPr>
            <a:endParaRPr lang="en-US" sz="200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Rot="1" noChangeArrowheads="1"/>
          </p:cNvSpPr>
          <p:nvPr>
            <p:ph type="title"/>
          </p:nvPr>
        </p:nvSpPr>
        <p:spPr/>
        <p:txBody>
          <a:bodyPr/>
          <a:lstStyle/>
          <a:p>
            <a:r>
              <a:rPr lang="en-US"/>
              <a:t/>
            </a:r>
            <a:br>
              <a:rPr lang="en-US"/>
            </a:br>
            <a:r>
              <a:rPr lang="en-US"/>
              <a:t/>
            </a:r>
            <a:br>
              <a:rPr lang="en-US"/>
            </a:br>
            <a:r>
              <a:rPr lang="en-US"/>
              <a:t/>
            </a:r>
            <a:br>
              <a:rPr lang="en-US"/>
            </a:br>
            <a:r>
              <a:rPr lang="en-US"/>
              <a:t/>
            </a:r>
            <a:br>
              <a:rPr lang="en-US"/>
            </a:br>
            <a:r>
              <a:rPr lang="en-US"/>
              <a:t/>
            </a:r>
            <a:br>
              <a:rPr lang="en-US"/>
            </a:br>
            <a:r>
              <a:rPr lang="en-US"/>
              <a:t/>
            </a:r>
            <a:br>
              <a:rPr lang="en-US"/>
            </a:br>
            <a:r>
              <a:rPr lang="en-US"/>
              <a:t/>
            </a:r>
            <a:br>
              <a:rPr lang="en-US"/>
            </a:br>
            <a:r>
              <a:rPr lang="en-US"/>
              <a:t/>
            </a:r>
            <a:br>
              <a:rPr lang="en-US"/>
            </a:br>
            <a:r>
              <a:rPr lang="en-US" sz="3600"/>
              <a:t>Cognitive skill use with manipulanda</a:t>
            </a:r>
            <a:br>
              <a:rPr lang="en-US" sz="3600"/>
            </a:br>
            <a:r>
              <a:rPr lang="en-US"/>
              <a:t/>
            </a:r>
            <a:br>
              <a:rPr lang="en-US"/>
            </a:br>
            <a:r>
              <a:rPr lang="en-US"/>
              <a:t/>
            </a:r>
            <a:br>
              <a:rPr lang="en-US"/>
            </a:br>
            <a:r>
              <a:rPr lang="en-US"/>
              <a:t/>
            </a:r>
            <a:br>
              <a:rPr lang="en-US"/>
            </a:br>
            <a:r>
              <a:rPr lang="en-US"/>
              <a:t/>
            </a:r>
            <a:br>
              <a:rPr lang="en-US"/>
            </a:br>
            <a:r>
              <a:rPr lang="en-US"/>
              <a:t/>
            </a:r>
            <a:br>
              <a:rPr lang="en-US"/>
            </a:br>
            <a:r>
              <a:rPr lang="en-US"/>
              <a:t/>
            </a:r>
            <a:br>
              <a:rPr lang="en-US"/>
            </a:br>
            <a:r>
              <a:rPr lang="en-US"/>
              <a:t/>
            </a:r>
            <a:br>
              <a:rPr lang="en-US"/>
            </a:br>
            <a:r>
              <a:rPr lang="en-US"/>
              <a:t/>
            </a:r>
            <a:br>
              <a:rPr lang="en-US"/>
            </a:br>
            <a:r>
              <a:rPr lang="en-US" sz="1600"/>
              <a:t>Asian elephant manipulating shower</a:t>
            </a:r>
            <a:br>
              <a:rPr lang="en-US" sz="1600"/>
            </a:br>
            <a:r>
              <a:rPr lang="en-US" sz="1600"/>
              <a:t>Photo: Jim Hughes</a:t>
            </a:r>
          </a:p>
        </p:txBody>
      </p:sp>
      <p:pic>
        <p:nvPicPr>
          <p:cNvPr id="445445" name="Picture 5" descr="Elephant shower, photo by Jim Hughes"/>
          <p:cNvPicPr>
            <a:picLocks noGrp="1" noChangeAspect="1" noChangeArrowheads="1"/>
          </p:cNvPicPr>
          <p:nvPr>
            <p:ph idx="1"/>
          </p:nvPr>
        </p:nvPicPr>
        <p:blipFill>
          <a:blip r:embed="rId3" cstate="print"/>
          <a:srcRect/>
          <a:stretch>
            <a:fillRect/>
          </a:stretch>
        </p:blipFill>
        <p:spPr>
          <a:xfrm>
            <a:off x="2438400" y="1371600"/>
            <a:ext cx="4191000" cy="4576763"/>
          </a:xfrm>
          <a:noFill/>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Rot="1" noChangeArrowheads="1"/>
          </p:cNvSpPr>
          <p:nvPr>
            <p:ph type="title"/>
          </p:nvPr>
        </p:nvSpPr>
        <p:spPr/>
        <p:txBody>
          <a:bodyPr/>
          <a:lstStyle/>
          <a:p>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4. Structure and Substrate</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r>
              <a:rPr lang="en-US" sz="1600" b="0">
                <a:solidFill>
                  <a:schemeClr val="tx1"/>
                </a:solidFill>
              </a:rPr>
              <a:t>Spectacled bear</a:t>
            </a:r>
            <a:br>
              <a:rPr lang="en-US" sz="1600" b="0">
                <a:solidFill>
                  <a:schemeClr val="tx1"/>
                </a:solidFill>
              </a:rPr>
            </a:br>
            <a:r>
              <a:rPr lang="en-US" sz="1600" b="0">
                <a:solidFill>
                  <a:schemeClr val="tx1"/>
                </a:solidFill>
              </a:rPr>
              <a:t>resting on artificial tree at the Phoenix Zoo</a:t>
            </a:r>
            <a:br>
              <a:rPr lang="en-US" sz="1600" b="0">
                <a:solidFill>
                  <a:schemeClr val="tx1"/>
                </a:solidFill>
              </a:rPr>
            </a:br>
            <a:r>
              <a:rPr lang="en-US" sz="1600" b="0">
                <a:solidFill>
                  <a:schemeClr val="tx1"/>
                </a:solidFill>
              </a:rPr>
              <a:t>Photo: Hilda Tresz</a:t>
            </a:r>
            <a:br>
              <a:rPr lang="en-US" sz="1600" b="0">
                <a:solidFill>
                  <a:schemeClr val="tx1"/>
                </a:solidFill>
              </a:rPr>
            </a:br>
            <a:r>
              <a:rPr lang="en-US" sz="1600">
                <a:solidFill>
                  <a:schemeClr val="hlink"/>
                </a:solidFill>
              </a:rPr>
              <a:t/>
            </a:r>
            <a:br>
              <a:rPr lang="en-US" sz="1600">
                <a:solidFill>
                  <a:schemeClr val="hlink"/>
                </a:solidFill>
              </a:rPr>
            </a:br>
            <a:r>
              <a:rPr lang="en-US">
                <a:solidFill>
                  <a:schemeClr val="hlink"/>
                </a:solidFill>
              </a:rPr>
              <a:t/>
            </a:r>
            <a:br>
              <a:rPr lang="en-US">
                <a:solidFill>
                  <a:schemeClr val="hlink"/>
                </a:solidFill>
              </a:rPr>
            </a:br>
            <a:r>
              <a:rPr lang="en-US">
                <a:solidFill>
                  <a:schemeClr val="hlink"/>
                </a:solidFill>
              </a:rPr>
              <a:t/>
            </a:r>
            <a:br>
              <a:rPr lang="en-US">
                <a:solidFill>
                  <a:schemeClr val="hlink"/>
                </a:solidFill>
              </a:rPr>
            </a:br>
            <a:endParaRPr lang="en-US">
              <a:solidFill>
                <a:schemeClr val="hlink"/>
              </a:solidFill>
            </a:endParaRPr>
          </a:p>
        </p:txBody>
      </p:sp>
      <p:pic>
        <p:nvPicPr>
          <p:cNvPr id="448516" name="Picture 4" descr="Structural enrichment- Spectacled bears- photo by Hilda Tresz"/>
          <p:cNvPicPr>
            <a:picLocks noGrp="1" noChangeAspect="1" noChangeArrowheads="1"/>
          </p:cNvPicPr>
          <p:nvPr>
            <p:ph idx="1"/>
          </p:nvPr>
        </p:nvPicPr>
        <p:blipFill>
          <a:blip r:embed="rId3" cstate="print"/>
          <a:srcRect/>
          <a:stretch>
            <a:fillRect/>
          </a:stretch>
        </p:blipFill>
        <p:spPr>
          <a:xfrm>
            <a:off x="1600200" y="1143000"/>
            <a:ext cx="6034088" cy="4525963"/>
          </a:xfrm>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Rot="1" noChangeArrowheads="1"/>
          </p:cNvSpPr>
          <p:nvPr>
            <p:ph type="title"/>
          </p:nvPr>
        </p:nvSpPr>
        <p:spPr/>
        <p:txBody>
          <a:bodyPr/>
          <a:lstStyle/>
          <a:p>
            <a:r>
              <a:rPr lang="en-US" sz="3000" u="sng"/>
              <a:t>RELATIONSHIP BETWEEN </a:t>
            </a:r>
            <a:br>
              <a:rPr lang="en-US" sz="3000" u="sng"/>
            </a:br>
            <a:r>
              <a:rPr lang="en-US" sz="3000" u="sng"/>
              <a:t>CAPTIVITY AND ABNORMAL BEHAVIORS</a:t>
            </a:r>
          </a:p>
        </p:txBody>
      </p:sp>
      <p:sp>
        <p:nvSpPr>
          <p:cNvPr id="45059" name="Rectangle 3"/>
          <p:cNvSpPr>
            <a:spLocks noGrp="1" noChangeArrowheads="1"/>
          </p:cNvSpPr>
          <p:nvPr>
            <p:ph type="body" sz="half" idx="1"/>
          </p:nvPr>
        </p:nvSpPr>
        <p:spPr>
          <a:xfrm>
            <a:off x="457200" y="1676400"/>
            <a:ext cx="7772400" cy="4953000"/>
          </a:xfrm>
        </p:spPr>
        <p:txBody>
          <a:bodyPr/>
          <a:lstStyle/>
          <a:p>
            <a:pPr>
              <a:buClr>
                <a:srgbClr val="0066FF"/>
              </a:buClr>
              <a:buFont typeface="Wingdings" pitchFamily="2" charset="2"/>
              <a:buNone/>
            </a:pPr>
            <a:r>
              <a:rPr lang="en-US" sz="2400" dirty="0"/>
              <a:t>   As a result to some degree the animals’ housing and social setting will always be inappropriate and this can cause physical or psychological illnesses, behavioral changes and abnormal behaviors.</a:t>
            </a:r>
          </a:p>
          <a:p>
            <a:pPr>
              <a:buClr>
                <a:srgbClr val="0066FF"/>
              </a:buClr>
              <a:buFont typeface="Wingdings" pitchFamily="2" charset="2"/>
              <a:buNone/>
            </a:pPr>
            <a:endParaRPr lang="en-US" sz="2400" dirty="0"/>
          </a:p>
          <a:p>
            <a:pPr>
              <a:buClr>
                <a:srgbClr val="0066FF"/>
              </a:buClr>
              <a:buFont typeface="Wingdings" pitchFamily="2" charset="2"/>
              <a:buNone/>
            </a:pPr>
            <a:endParaRPr lang="en-US" sz="2400" dirty="0"/>
          </a:p>
          <a:p>
            <a:pPr>
              <a:buClr>
                <a:srgbClr val="0066FF"/>
              </a:buClr>
              <a:buFont typeface="Wingdings" pitchFamily="2" charset="2"/>
              <a:buNone/>
            </a:pPr>
            <a:endParaRPr lang="en-US" sz="2400" dirty="0"/>
          </a:p>
          <a:p>
            <a:pPr>
              <a:buClr>
                <a:srgbClr val="0066FF"/>
              </a:buClr>
              <a:buFont typeface="Wingdings" pitchFamily="2" charset="2"/>
              <a:buNone/>
            </a:pPr>
            <a:endParaRPr lang="en-US" sz="2400" dirty="0"/>
          </a:p>
          <a:p>
            <a:pPr>
              <a:buClr>
                <a:srgbClr val="0066FF"/>
              </a:buClr>
              <a:buFont typeface="Wingdings" pitchFamily="2" charset="2"/>
              <a:buNone/>
            </a:pPr>
            <a:endParaRPr lang="en-US" sz="2400" dirty="0"/>
          </a:p>
          <a:p>
            <a:pPr>
              <a:buClr>
                <a:srgbClr val="0066FF"/>
              </a:buClr>
              <a:buFont typeface="Wingdings" pitchFamily="2" charset="2"/>
              <a:buNone/>
            </a:pPr>
            <a:endParaRPr lang="en-US" sz="2400" dirty="0"/>
          </a:p>
          <a:p>
            <a:pPr>
              <a:buClr>
                <a:srgbClr val="0066FF"/>
              </a:buClr>
              <a:buFont typeface="Wingdings" pitchFamily="2" charset="2"/>
              <a:buNone/>
            </a:pPr>
            <a:endParaRPr lang="en-US" sz="2400" dirty="0"/>
          </a:p>
        </p:txBody>
      </p:sp>
      <p:sp>
        <p:nvSpPr>
          <p:cNvPr id="5" name="Content Placeholder 4"/>
          <p:cNvSpPr>
            <a:spLocks noGrp="1"/>
          </p:cNvSpPr>
          <p:nvPr>
            <p:ph sz="half" idx="2"/>
          </p:nvPr>
        </p:nvSpPr>
        <p:spPr/>
        <p:txBody>
          <a:bodyPr/>
          <a:lstStyle/>
          <a:p>
            <a:endParaRPr lang="en-US"/>
          </a:p>
        </p:txBody>
      </p:sp>
    </p:spTree>
  </p:cSld>
  <p:clrMapOvr>
    <a:masterClrMapping/>
  </p:clrMapOvr>
  <p:transition>
    <p:comb/>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Rot="1" noChangeArrowheads="1"/>
          </p:cNvSpPr>
          <p:nvPr>
            <p:ph type="title"/>
          </p:nvPr>
        </p:nvSpPr>
        <p:spPr/>
        <p:txBody>
          <a:bodyPr/>
          <a:lstStyle/>
          <a:p>
            <a:r>
              <a:rPr lang="en-US" sz="4000"/>
              <a:t>Adequate space</a:t>
            </a:r>
          </a:p>
        </p:txBody>
      </p:sp>
      <p:sp>
        <p:nvSpPr>
          <p:cNvPr id="377860" name="Rectangle 4"/>
          <p:cNvSpPr>
            <a:spLocks noGrp="1" noChangeArrowheads="1"/>
          </p:cNvSpPr>
          <p:nvPr>
            <p:ph type="body" sz="half" idx="2"/>
          </p:nvPr>
        </p:nvSpPr>
        <p:spPr/>
        <p:txBody>
          <a:bodyPr/>
          <a:lstStyle/>
          <a:p>
            <a:pPr>
              <a:buFont typeface="Wingdings" pitchFamily="2" charset="2"/>
              <a:buNone/>
            </a:pPr>
            <a:r>
              <a:rPr lang="en-US" sz="2000"/>
              <a:t>     In order to accommodate species-appropriate behavior, the enclosure must have adequate space. Use of legal cage size will not always meet an animal’s behavioral requirements (NRC/ILAR 1998:18). Adequate space is not just a question of </a:t>
            </a:r>
            <a:r>
              <a:rPr lang="en-US" sz="2000" b="1">
                <a:solidFill>
                  <a:schemeClr val="hlink"/>
                </a:solidFill>
              </a:rPr>
              <a:t>numeric dimensions or total volume</a:t>
            </a:r>
            <a:r>
              <a:rPr lang="en-US" sz="2000"/>
              <a:t>, but also one of</a:t>
            </a:r>
            <a:r>
              <a:rPr lang="en-US" sz="2000">
                <a:solidFill>
                  <a:schemeClr val="hlink"/>
                </a:solidFill>
              </a:rPr>
              <a:t> </a:t>
            </a:r>
            <a:r>
              <a:rPr lang="en-US" sz="2000" b="1">
                <a:solidFill>
                  <a:schemeClr val="hlink"/>
                </a:solidFill>
              </a:rPr>
              <a:t>shape and design.</a:t>
            </a:r>
          </a:p>
          <a:p>
            <a:pPr>
              <a:buFont typeface="Wingdings" pitchFamily="2" charset="2"/>
              <a:buNone/>
            </a:pPr>
            <a:r>
              <a:rPr lang="en-US" sz="2000" b="1"/>
              <a:t>     </a:t>
            </a:r>
            <a:r>
              <a:rPr lang="en-US" sz="2000"/>
              <a:t>To promote a space to be </a:t>
            </a:r>
            <a:r>
              <a:rPr lang="en-US" sz="2000" b="1">
                <a:solidFill>
                  <a:schemeClr val="hlink"/>
                </a:solidFill>
              </a:rPr>
              <a:t>structured, usable, and species appropriate</a:t>
            </a:r>
            <a:r>
              <a:rPr lang="en-US" sz="2000"/>
              <a:t> the following elements should be considered:</a:t>
            </a:r>
          </a:p>
          <a:p>
            <a:pPr>
              <a:buFont typeface="Wingdings" pitchFamily="2" charset="2"/>
              <a:buNone/>
            </a:pPr>
            <a:endParaRPr lang="en-US" sz="2000"/>
          </a:p>
        </p:txBody>
      </p:sp>
      <p:sp>
        <p:nvSpPr>
          <p:cNvPr id="5" name="ClipArt Placeholder 4"/>
          <p:cNvSpPr>
            <a:spLocks noGrp="1"/>
          </p:cNvSpPr>
          <p:nvPr>
            <p:ph type="clipArt" sz="half" idx="1"/>
          </p:nvPr>
        </p:nvSpPr>
        <p:spPr/>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Rot="1" noChangeArrowheads="1"/>
          </p:cNvSpPr>
          <p:nvPr>
            <p:ph type="title"/>
          </p:nvPr>
        </p:nvSpPr>
        <p:spPr>
          <a:xfrm>
            <a:off x="457200" y="274638"/>
            <a:ext cx="8229600" cy="715962"/>
          </a:xfrm>
        </p:spPr>
        <p:txBody>
          <a:bodyPr/>
          <a:lstStyle/>
          <a:p>
            <a:r>
              <a:rPr lang="en-US">
                <a:solidFill>
                  <a:schemeClr val="hlink"/>
                </a:solidFill>
              </a:rPr>
              <a:t>Resting behaviors</a:t>
            </a:r>
          </a:p>
        </p:txBody>
      </p:sp>
      <p:sp>
        <p:nvSpPr>
          <p:cNvPr id="378883" name="Rectangle 3"/>
          <p:cNvSpPr>
            <a:spLocks noGrp="1" noChangeArrowheads="1"/>
          </p:cNvSpPr>
          <p:nvPr>
            <p:ph type="body" sz="half" idx="1"/>
          </p:nvPr>
        </p:nvSpPr>
        <p:spPr>
          <a:xfrm>
            <a:off x="457200" y="990600"/>
            <a:ext cx="4038600" cy="5135563"/>
          </a:xfrm>
        </p:spPr>
        <p:txBody>
          <a:bodyPr/>
          <a:lstStyle/>
          <a:p>
            <a:pPr>
              <a:lnSpc>
                <a:spcPct val="90000"/>
              </a:lnSpc>
              <a:buFont typeface="Wingdings" pitchFamily="2" charset="2"/>
              <a:buNone/>
            </a:pPr>
            <a:r>
              <a:rPr lang="en-US" sz="2400" dirty="0"/>
              <a:t>   </a:t>
            </a:r>
            <a:r>
              <a:rPr lang="en-US" sz="2000" dirty="0"/>
              <a:t>Comfort postures during resting and sleeping (lying down; sprawling out prone, </a:t>
            </a:r>
            <a:r>
              <a:rPr lang="en-US" sz="2000" dirty="0" err="1"/>
              <a:t>sternally</a:t>
            </a:r>
            <a:r>
              <a:rPr lang="en-US" sz="2000" dirty="0"/>
              <a:t> or laterally; sitting upright; crouching or vertically clinging, etc.)</a:t>
            </a:r>
          </a:p>
          <a:p>
            <a:pPr>
              <a:lnSpc>
                <a:spcPct val="90000"/>
              </a:lnSpc>
              <a:buFont typeface="Wingdings" pitchFamily="2" charset="2"/>
              <a:buNone/>
            </a:pPr>
            <a:endParaRPr lang="en-US" sz="20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endParaRPr lang="en-US" sz="1400" dirty="0"/>
          </a:p>
          <a:p>
            <a:pPr>
              <a:lnSpc>
                <a:spcPct val="90000"/>
              </a:lnSpc>
              <a:buFont typeface="Wingdings" pitchFamily="2" charset="2"/>
              <a:buNone/>
            </a:pPr>
            <a:r>
              <a:rPr lang="en-US" sz="1600" dirty="0" err="1"/>
              <a:t>Bornean</a:t>
            </a:r>
            <a:r>
              <a:rPr lang="en-US" sz="1600" dirty="0"/>
              <a:t> orangutan resting in a hammock at</a:t>
            </a:r>
          </a:p>
          <a:p>
            <a:pPr>
              <a:lnSpc>
                <a:spcPct val="90000"/>
              </a:lnSpc>
              <a:buFont typeface="Wingdings" pitchFamily="2" charset="2"/>
              <a:buNone/>
            </a:pPr>
            <a:r>
              <a:rPr lang="en-US" sz="1600" dirty="0"/>
              <a:t>the Phoenix Zoo</a:t>
            </a:r>
          </a:p>
          <a:p>
            <a:pPr>
              <a:lnSpc>
                <a:spcPct val="90000"/>
              </a:lnSpc>
              <a:buFont typeface="Wingdings" pitchFamily="2" charset="2"/>
              <a:buNone/>
            </a:pPr>
            <a:r>
              <a:rPr lang="en-US" sz="1400" dirty="0" err="1"/>
              <a:t>Photo:Jim</a:t>
            </a:r>
            <a:r>
              <a:rPr lang="en-US" sz="1400" dirty="0"/>
              <a:t> Hughes</a:t>
            </a:r>
          </a:p>
          <a:p>
            <a:pPr>
              <a:lnSpc>
                <a:spcPct val="90000"/>
              </a:lnSpc>
              <a:buFont typeface="Wingdings" pitchFamily="2" charset="2"/>
              <a:buNone/>
            </a:pPr>
            <a:endParaRPr lang="en-US" sz="1400" dirty="0"/>
          </a:p>
          <a:p>
            <a:pPr>
              <a:lnSpc>
                <a:spcPct val="90000"/>
              </a:lnSpc>
              <a:buFont typeface="Wingdings" pitchFamily="2" charset="2"/>
              <a:buNone/>
            </a:pPr>
            <a:endParaRPr lang="en-US" sz="2400" dirty="0"/>
          </a:p>
          <a:p>
            <a:pPr>
              <a:lnSpc>
                <a:spcPct val="90000"/>
              </a:lnSpc>
              <a:buFont typeface="Wingdings" pitchFamily="2" charset="2"/>
              <a:buNone/>
            </a:pPr>
            <a:endParaRPr lang="en-US" sz="2400" dirty="0"/>
          </a:p>
          <a:p>
            <a:pPr>
              <a:lnSpc>
                <a:spcPct val="90000"/>
              </a:lnSpc>
              <a:buFont typeface="Wingdings" pitchFamily="2" charset="2"/>
              <a:buNone/>
            </a:pPr>
            <a:endParaRPr lang="en-US" sz="2400" dirty="0"/>
          </a:p>
        </p:txBody>
      </p:sp>
      <p:pic>
        <p:nvPicPr>
          <p:cNvPr id="378887" name="Picture 7" descr="Structural behavioral enrichment- orangutan with hammock- p"/>
          <p:cNvPicPr>
            <a:picLocks noChangeAspect="1" noChangeArrowheads="1"/>
          </p:cNvPicPr>
          <p:nvPr/>
        </p:nvPicPr>
        <p:blipFill>
          <a:blip r:embed="rId3" cstate="print"/>
          <a:srcRect/>
          <a:stretch>
            <a:fillRect/>
          </a:stretch>
        </p:blipFill>
        <p:spPr bwMode="auto">
          <a:xfrm>
            <a:off x="304800" y="2667000"/>
            <a:ext cx="4343400" cy="3257550"/>
          </a:xfrm>
          <a:prstGeom prst="rect">
            <a:avLst/>
          </a:prstGeom>
          <a:noFill/>
        </p:spPr>
      </p:pic>
      <p:sp>
        <p:nvSpPr>
          <p:cNvPr id="7" name="ClipArt Placeholder 6"/>
          <p:cNvSpPr>
            <a:spLocks noGrp="1"/>
          </p:cNvSpPr>
          <p:nvPr>
            <p:ph type="clipArt" sz="half" idx="2"/>
          </p:nvPr>
        </p:nvSpPr>
        <p:spPr/>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6" name="Rectangle 6"/>
          <p:cNvSpPr>
            <a:spLocks noGrp="1" noRot="1" noChangeArrowheads="1"/>
          </p:cNvSpPr>
          <p:nvPr>
            <p:ph type="title"/>
          </p:nvPr>
        </p:nvSpPr>
        <p:spPr/>
        <p:txBody>
          <a:bodyPr/>
          <a:lstStyle/>
          <a:p>
            <a:r>
              <a:rPr lang="en-US"/>
              <a:t>Night and day nests of soft materials </a:t>
            </a:r>
          </a:p>
        </p:txBody>
      </p:sp>
      <p:sp>
        <p:nvSpPr>
          <p:cNvPr id="266247" name="Rectangle 7"/>
          <p:cNvSpPr>
            <a:spLocks noGrp="1" noChangeArrowheads="1"/>
          </p:cNvSpPr>
          <p:nvPr>
            <p:ph idx="1"/>
          </p:nvPr>
        </p:nvSpPr>
        <p:spPr>
          <a:xfrm>
            <a:off x="457200" y="1600200"/>
            <a:ext cx="8229600" cy="5257800"/>
          </a:xfrm>
        </p:spPr>
        <p:txBody>
          <a:bodyPr/>
          <a:lstStyle/>
          <a:p>
            <a:pPr>
              <a:lnSpc>
                <a:spcPct val="90000"/>
              </a:lnSpc>
              <a:buFont typeface="Wingdings" pitchFamily="2" charset="2"/>
              <a:buNone/>
            </a:pPr>
            <a:endParaRPr lang="en-US" sz="2800"/>
          </a:p>
          <a:p>
            <a:pPr>
              <a:lnSpc>
                <a:spcPct val="90000"/>
              </a:lnSpc>
              <a:buFont typeface="Wingdings" pitchFamily="2" charset="2"/>
              <a:buNone/>
            </a:pPr>
            <a:endParaRPr lang="en-US" sz="2800"/>
          </a:p>
          <a:p>
            <a:pPr>
              <a:lnSpc>
                <a:spcPct val="90000"/>
              </a:lnSpc>
              <a:buFont typeface="Wingdings" pitchFamily="2" charset="2"/>
              <a:buNone/>
            </a:pPr>
            <a:endParaRPr lang="en-US" sz="2800"/>
          </a:p>
          <a:p>
            <a:pPr>
              <a:lnSpc>
                <a:spcPct val="90000"/>
              </a:lnSpc>
              <a:buFont typeface="Wingdings" pitchFamily="2" charset="2"/>
              <a:buNone/>
            </a:pPr>
            <a:endParaRPr lang="en-US" sz="2800"/>
          </a:p>
          <a:p>
            <a:pPr>
              <a:lnSpc>
                <a:spcPct val="90000"/>
              </a:lnSpc>
              <a:buFont typeface="Wingdings" pitchFamily="2" charset="2"/>
              <a:buNone/>
            </a:pPr>
            <a:endParaRPr lang="en-US" sz="2800"/>
          </a:p>
          <a:p>
            <a:pPr>
              <a:lnSpc>
                <a:spcPct val="90000"/>
              </a:lnSpc>
              <a:buFont typeface="Wingdings" pitchFamily="2" charset="2"/>
              <a:buNone/>
            </a:pPr>
            <a:endParaRPr lang="en-US" sz="2800"/>
          </a:p>
          <a:p>
            <a:pPr>
              <a:lnSpc>
                <a:spcPct val="90000"/>
              </a:lnSpc>
              <a:buFont typeface="Wingdings" pitchFamily="2" charset="2"/>
              <a:buNone/>
            </a:pPr>
            <a:endParaRPr lang="en-US" sz="2800"/>
          </a:p>
          <a:p>
            <a:pPr>
              <a:lnSpc>
                <a:spcPct val="90000"/>
              </a:lnSpc>
              <a:buFont typeface="Wingdings" pitchFamily="2" charset="2"/>
              <a:buNone/>
            </a:pPr>
            <a:endParaRPr lang="en-US" sz="2800"/>
          </a:p>
          <a:p>
            <a:pPr>
              <a:lnSpc>
                <a:spcPct val="90000"/>
              </a:lnSpc>
              <a:buFont typeface="Wingdings" pitchFamily="2" charset="2"/>
              <a:buNone/>
            </a:pPr>
            <a:endParaRPr lang="en-US" sz="1000"/>
          </a:p>
          <a:p>
            <a:pPr>
              <a:lnSpc>
                <a:spcPct val="90000"/>
              </a:lnSpc>
              <a:buFont typeface="Wingdings" pitchFamily="2" charset="2"/>
              <a:buNone/>
            </a:pPr>
            <a:endParaRPr lang="en-US" sz="1000"/>
          </a:p>
          <a:p>
            <a:pPr>
              <a:lnSpc>
                <a:spcPct val="90000"/>
              </a:lnSpc>
              <a:buFont typeface="Wingdings" pitchFamily="2" charset="2"/>
              <a:buNone/>
            </a:pPr>
            <a:r>
              <a:rPr lang="en-US" sz="2000" i="1">
                <a:cs typeface="Arial" pitchFamily="34" charset="0"/>
              </a:rPr>
              <a:t>photo by Amy Fultz</a:t>
            </a:r>
          </a:p>
          <a:p>
            <a:pPr>
              <a:lnSpc>
                <a:spcPct val="90000"/>
              </a:lnSpc>
              <a:buFont typeface="Wingdings" pitchFamily="2" charset="2"/>
              <a:buNone/>
            </a:pPr>
            <a:r>
              <a:rPr lang="en-US" sz="1800">
                <a:cs typeface="Arial" pitchFamily="34" charset="0"/>
              </a:rPr>
              <a:t>Teresa, left, and her daughter Tracy prepare for a nap  in the large nest of hay Teresa built earlier in the day. </a:t>
            </a:r>
          </a:p>
          <a:p>
            <a:pPr>
              <a:lnSpc>
                <a:spcPct val="90000"/>
              </a:lnSpc>
              <a:buFont typeface="Wingdings" pitchFamily="2" charset="2"/>
              <a:buNone/>
            </a:pPr>
            <a:r>
              <a:rPr lang="en-US" sz="1400"/>
              <a:t>http://www.chimphaven.org/view-news.cfm?news_id=131</a:t>
            </a:r>
          </a:p>
        </p:txBody>
      </p:sp>
      <p:grpSp>
        <p:nvGrpSpPr>
          <p:cNvPr id="266253" name="Group 13"/>
          <p:cNvGrpSpPr>
            <a:grpSpLocks/>
          </p:cNvGrpSpPr>
          <p:nvPr/>
        </p:nvGrpSpPr>
        <p:grpSpPr bwMode="auto">
          <a:xfrm>
            <a:off x="2168525" y="1654175"/>
            <a:ext cx="4808538" cy="3551238"/>
            <a:chOff x="0" y="0"/>
            <a:chExt cx="3029" cy="2237"/>
          </a:xfrm>
        </p:grpSpPr>
        <p:sp>
          <p:nvSpPr>
            <p:cNvPr id="266248" name="Rectangle 8"/>
            <p:cNvSpPr>
              <a:spLocks noChangeArrowheads="1"/>
            </p:cNvSpPr>
            <p:nvPr/>
          </p:nvSpPr>
          <p:spPr bwMode="auto">
            <a:xfrm>
              <a:off x="0" y="0"/>
              <a:ext cx="3029" cy="0"/>
            </a:xfrm>
            <a:prstGeom prst="rect">
              <a:avLst/>
            </a:prstGeom>
            <a:noFill/>
            <a:ln w="9525">
              <a:noFill/>
              <a:miter lim="800000"/>
              <a:headEnd/>
              <a:tailEnd/>
            </a:ln>
            <a:effectLst/>
          </p:spPr>
          <p:txBody>
            <a:bodyPr>
              <a:spAutoFit/>
            </a:bodyPr>
            <a:lstStyle/>
            <a:p>
              <a:endParaRPr lang="en-US"/>
            </a:p>
          </p:txBody>
        </p:sp>
        <p:grpSp>
          <p:nvGrpSpPr>
            <p:cNvPr id="266252" name="Group 12"/>
            <p:cNvGrpSpPr>
              <a:grpSpLocks/>
            </p:cNvGrpSpPr>
            <p:nvPr/>
          </p:nvGrpSpPr>
          <p:grpSpPr bwMode="auto">
            <a:xfrm>
              <a:off x="0" y="0"/>
              <a:ext cx="1850" cy="2237"/>
              <a:chOff x="0" y="0"/>
              <a:chExt cx="1850" cy="2237"/>
            </a:xfrm>
          </p:grpSpPr>
          <p:sp>
            <p:nvSpPr>
              <p:cNvPr id="266249" name="Rectangle 9"/>
              <p:cNvSpPr>
                <a:spLocks noChangeArrowheads="1"/>
              </p:cNvSpPr>
              <p:nvPr/>
            </p:nvSpPr>
            <p:spPr bwMode="auto">
              <a:xfrm>
                <a:off x="0" y="0"/>
                <a:ext cx="0" cy="0"/>
              </a:xfrm>
              <a:prstGeom prst="rect">
                <a:avLst/>
              </a:prstGeom>
              <a:noFill/>
              <a:ln w="9525">
                <a:noFill/>
                <a:miter lim="800000"/>
                <a:headEnd/>
                <a:tailEnd/>
              </a:ln>
              <a:effectLst/>
            </p:spPr>
            <p:txBody>
              <a:bodyPr>
                <a:spAutoFit/>
              </a:bodyPr>
              <a:lstStyle/>
              <a:p>
                <a:endParaRPr lang="en-US"/>
              </a:p>
            </p:txBody>
          </p:sp>
          <p:sp>
            <p:nvSpPr>
              <p:cNvPr id="266250" name="Rectangle 10"/>
              <p:cNvSpPr>
                <a:spLocks noChangeArrowheads="1"/>
              </p:cNvSpPr>
              <p:nvPr/>
            </p:nvSpPr>
            <p:spPr bwMode="auto">
              <a:xfrm>
                <a:off x="0" y="0"/>
                <a:ext cx="1850" cy="2237"/>
              </a:xfrm>
              <a:prstGeom prst="rect">
                <a:avLst/>
              </a:prstGeom>
              <a:noFill/>
              <a:ln w="9525">
                <a:noFill/>
                <a:miter lim="800000"/>
                <a:headEnd/>
                <a:tailEnd/>
              </a:ln>
              <a:effectLst/>
            </p:spPr>
            <p:txBody>
              <a:bodyPr lIns="71415"/>
              <a:lstStyle/>
              <a:p>
                <a:r>
                  <a:rPr lang="en-US" sz="900" b="0">
                    <a:solidFill>
                      <a:srgbClr val="000000"/>
                    </a:solidFill>
                    <a:effectLst/>
                    <a:latin typeface="Arial" pitchFamily="34" charset="0"/>
                    <a:cs typeface="Arial" pitchFamily="34" charset="0"/>
                  </a:rPr>
                  <a:t>  </a:t>
                </a:r>
                <a:r>
                  <a:rPr lang="en-US" sz="21800" b="0">
                    <a:solidFill>
                      <a:srgbClr val="000000"/>
                    </a:solidFill>
                    <a:effectLst/>
                    <a:latin typeface="Arial" pitchFamily="34" charset="0"/>
                    <a:cs typeface="Arial" pitchFamily="34" charset="0"/>
                  </a:rPr>
                  <a:t> </a:t>
                </a:r>
                <a:r>
                  <a:rPr lang="en-US" sz="900" b="0">
                    <a:solidFill>
                      <a:srgbClr val="000000"/>
                    </a:solidFill>
                    <a:effectLst/>
                    <a:latin typeface="Arial" pitchFamily="34" charset="0"/>
                    <a:cs typeface="Arial" pitchFamily="34" charset="0"/>
                  </a:rPr>
                  <a:t>                                                                                                                                               </a:t>
                </a:r>
              </a:p>
            </p:txBody>
          </p:sp>
        </p:grpSp>
      </p:grpSp>
      <p:pic>
        <p:nvPicPr>
          <p:cNvPr id="266251" name="Picture 11" descr="tracy%20and%20teresa%20nesting_spot_AF_1March2007"/>
          <p:cNvPicPr>
            <a:picLocks noChangeAspect="1" noChangeArrowheads="1"/>
          </p:cNvPicPr>
          <p:nvPr/>
        </p:nvPicPr>
        <p:blipFill>
          <a:blip r:embed="rId3" cstate="print"/>
          <a:srcRect/>
          <a:stretch>
            <a:fillRect/>
          </a:stretch>
        </p:blipFill>
        <p:spPr bwMode="auto">
          <a:xfrm>
            <a:off x="2590800" y="1493838"/>
            <a:ext cx="5715000" cy="43434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rrowheads="1"/>
          </p:cNvSpPr>
          <p:nvPr>
            <p:ph type="title"/>
          </p:nvPr>
        </p:nvSpPr>
        <p:spPr/>
        <p:txBody>
          <a:bodyPr/>
          <a:lstStyle/>
          <a:p>
            <a:r>
              <a:rPr lang="en-US" sz="1600">
                <a:solidFill>
                  <a:schemeClr val="hlink"/>
                </a:solidFill>
                <a:cs typeface="Times New Roman" pitchFamily="18" charset="0"/>
              </a:rPr>
              <a:t>Substrates</a:t>
            </a:r>
            <a:r>
              <a:rPr lang="en-US" sz="1600">
                <a:cs typeface="Times New Roman" pitchFamily="18" charset="0"/>
              </a:rPr>
              <a:t> used to cover the enclosure floor can be soft or hard materials. These materials </a:t>
            </a:r>
            <a:r>
              <a:rPr lang="en-US" sz="1600" b="0">
                <a:cs typeface="Times New Roman" pitchFamily="18" charset="0"/>
              </a:rPr>
              <a:t>can effect space utilization </a:t>
            </a:r>
            <a:r>
              <a:rPr lang="en-US" sz="1600">
                <a:cs typeface="Times New Roman" pitchFamily="18" charset="0"/>
              </a:rPr>
              <a:t>(McKenzie </a:t>
            </a:r>
            <a:r>
              <a:rPr lang="en-US" sz="1600" i="1">
                <a:cs typeface="Times New Roman" pitchFamily="18" charset="0"/>
              </a:rPr>
              <a:t>et. al</a:t>
            </a:r>
            <a:r>
              <a:rPr lang="en-US" sz="1600">
                <a:cs typeface="Times New Roman" pitchFamily="18" charset="0"/>
              </a:rPr>
              <a:t>. 1986). They may prove </a:t>
            </a:r>
            <a:r>
              <a:rPr lang="en-US" sz="1600" b="0">
                <a:cs typeface="Times New Roman" pitchFamily="18" charset="0"/>
              </a:rPr>
              <a:t>comfort,</a:t>
            </a:r>
            <a:r>
              <a:rPr lang="en-US" sz="1600">
                <a:cs typeface="Times New Roman" pitchFamily="18" charset="0"/>
              </a:rPr>
              <a:t> be part of a </a:t>
            </a:r>
            <a:r>
              <a:rPr lang="en-US" sz="1600" b="0">
                <a:cs typeface="Times New Roman" pitchFamily="18" charset="0"/>
              </a:rPr>
              <a:t>foraging,</a:t>
            </a:r>
            <a:r>
              <a:rPr lang="en-US" sz="1600">
                <a:cs typeface="Times New Roman" pitchFamily="18" charset="0"/>
              </a:rPr>
              <a:t> and constitute manipulable items. </a:t>
            </a:r>
            <a:endParaRPr lang="en-US" sz="1600"/>
          </a:p>
        </p:txBody>
      </p:sp>
      <p:sp>
        <p:nvSpPr>
          <p:cNvPr id="269315" name="Rectangle 3"/>
          <p:cNvSpPr>
            <a:spLocks noGrp="1" noChangeArrowheads="1"/>
          </p:cNvSpPr>
          <p:nvPr>
            <p:ph idx="1"/>
          </p:nvPr>
        </p:nvSpPr>
        <p:spPr/>
        <p:txBody>
          <a:bodyPr/>
          <a:lstStyle/>
          <a:p>
            <a:pPr>
              <a:lnSpc>
                <a:spcPct val="90000"/>
              </a:lnSpc>
              <a:buFont typeface="Wingdings" pitchFamily="2" charset="2"/>
              <a:buNone/>
            </a:pPr>
            <a:r>
              <a:rPr lang="en-US" sz="2000" dirty="0"/>
              <a:t>Fresh browse</a:t>
            </a:r>
          </a:p>
          <a:p>
            <a:pPr>
              <a:lnSpc>
                <a:spcPct val="90000"/>
              </a:lnSpc>
              <a:buFont typeface="Wingdings" pitchFamily="2" charset="2"/>
              <a:buNone/>
            </a:pPr>
            <a:r>
              <a:rPr lang="en-US" sz="2000" dirty="0"/>
              <a:t>Newspaper</a:t>
            </a:r>
          </a:p>
          <a:p>
            <a:pPr>
              <a:lnSpc>
                <a:spcPct val="90000"/>
              </a:lnSpc>
              <a:buFont typeface="Wingdings" pitchFamily="2" charset="2"/>
              <a:buNone/>
            </a:pPr>
            <a:r>
              <a:rPr lang="en-US" sz="2000" dirty="0"/>
              <a:t>Shredded paper</a:t>
            </a:r>
          </a:p>
          <a:p>
            <a:pPr>
              <a:lnSpc>
                <a:spcPct val="90000"/>
              </a:lnSpc>
              <a:buFont typeface="Wingdings" pitchFamily="2" charset="2"/>
              <a:buNone/>
            </a:pPr>
            <a:r>
              <a:rPr lang="en-US" sz="2000" dirty="0"/>
              <a:t>Clothing</a:t>
            </a:r>
          </a:p>
          <a:p>
            <a:pPr>
              <a:lnSpc>
                <a:spcPct val="90000"/>
              </a:lnSpc>
              <a:buFont typeface="Wingdings" pitchFamily="2" charset="2"/>
              <a:buNone/>
            </a:pPr>
            <a:r>
              <a:rPr lang="en-US" sz="2000" dirty="0"/>
              <a:t>Phone books</a:t>
            </a:r>
          </a:p>
          <a:p>
            <a:pPr>
              <a:lnSpc>
                <a:spcPct val="90000"/>
              </a:lnSpc>
              <a:buFont typeface="Wingdings" pitchFamily="2" charset="2"/>
              <a:buNone/>
            </a:pPr>
            <a:r>
              <a:rPr lang="en-US" sz="2000" dirty="0"/>
              <a:t>Hay</a:t>
            </a:r>
          </a:p>
          <a:p>
            <a:pPr>
              <a:lnSpc>
                <a:spcPct val="90000"/>
              </a:lnSpc>
              <a:buFont typeface="Wingdings" pitchFamily="2" charset="2"/>
              <a:buNone/>
            </a:pPr>
            <a:r>
              <a:rPr lang="en-US" sz="2000" dirty="0"/>
              <a:t>Straw</a:t>
            </a:r>
          </a:p>
          <a:p>
            <a:pPr>
              <a:lnSpc>
                <a:spcPct val="90000"/>
              </a:lnSpc>
              <a:buFont typeface="Wingdings" pitchFamily="2" charset="2"/>
              <a:buNone/>
            </a:pPr>
            <a:r>
              <a:rPr lang="en-US" sz="2000" dirty="0"/>
              <a:t>Dry leaves</a:t>
            </a:r>
          </a:p>
          <a:p>
            <a:pPr>
              <a:lnSpc>
                <a:spcPct val="90000"/>
              </a:lnSpc>
              <a:buFont typeface="Wingdings" pitchFamily="2" charset="2"/>
              <a:buNone/>
            </a:pPr>
            <a:r>
              <a:rPr lang="en-US" sz="2000" dirty="0"/>
              <a:t>Frees grass</a:t>
            </a:r>
          </a:p>
          <a:p>
            <a:pPr>
              <a:lnSpc>
                <a:spcPct val="90000"/>
              </a:lnSpc>
              <a:buFont typeface="Wingdings" pitchFamily="2" charset="2"/>
              <a:buNone/>
            </a:pPr>
            <a:r>
              <a:rPr lang="en-US" sz="2000" dirty="0"/>
              <a:t>Wood</a:t>
            </a:r>
          </a:p>
          <a:p>
            <a:pPr>
              <a:lnSpc>
                <a:spcPct val="90000"/>
              </a:lnSpc>
              <a:buFont typeface="Wingdings" pitchFamily="2" charset="2"/>
              <a:buNone/>
            </a:pPr>
            <a:r>
              <a:rPr lang="en-US" sz="2000" dirty="0"/>
              <a:t>Wool</a:t>
            </a:r>
          </a:p>
          <a:p>
            <a:pPr>
              <a:lnSpc>
                <a:spcPct val="90000"/>
              </a:lnSpc>
              <a:buFont typeface="Wingdings" pitchFamily="2" charset="2"/>
              <a:buNone/>
            </a:pPr>
            <a:endParaRPr lang="en-US" sz="2000" dirty="0"/>
          </a:p>
          <a:p>
            <a:pPr>
              <a:lnSpc>
                <a:spcPct val="90000"/>
              </a:lnSpc>
            </a:pPr>
            <a:endParaRPr lang="en-US" sz="2800" dirty="0"/>
          </a:p>
          <a:p>
            <a:pPr>
              <a:lnSpc>
                <a:spcPct val="90000"/>
              </a:lnSpc>
              <a:buFont typeface="Wingdings" pitchFamily="2" charset="2"/>
              <a:buNone/>
            </a:pPr>
            <a:endParaRPr lang="en-US" sz="28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rrowheads="1"/>
          </p:cNvSpPr>
          <p:nvPr>
            <p:ph type="title"/>
          </p:nvPr>
        </p:nvSpPr>
        <p:spPr/>
        <p:txBody>
          <a:bodyPr/>
          <a:lstStyle/>
          <a:p>
            <a:r>
              <a:rPr lang="en-US"/>
              <a:t>Postures</a:t>
            </a:r>
          </a:p>
        </p:txBody>
      </p:sp>
      <p:sp>
        <p:nvSpPr>
          <p:cNvPr id="267267" name="Rectangle 3"/>
          <p:cNvSpPr>
            <a:spLocks noGrp="1" noChangeArrowheads="1"/>
          </p:cNvSpPr>
          <p:nvPr>
            <p:ph idx="1"/>
          </p:nvPr>
        </p:nvSpPr>
        <p:spPr>
          <a:xfrm>
            <a:off x="457200" y="1219200"/>
            <a:ext cx="8229600" cy="5638800"/>
          </a:xfrm>
        </p:spPr>
        <p:txBody>
          <a:bodyPr/>
          <a:lstStyle/>
          <a:p>
            <a:pPr>
              <a:lnSpc>
                <a:spcPct val="90000"/>
              </a:lnSpc>
              <a:buFont typeface="Wingdings" pitchFamily="2" charset="2"/>
              <a:buNone/>
            </a:pPr>
            <a:r>
              <a:rPr lang="en-US" sz="2000" dirty="0">
                <a:cs typeface="Times New Roman" pitchFamily="18" charset="0"/>
              </a:rPr>
              <a:t>Enclosures need to be designed for “</a:t>
            </a:r>
            <a:r>
              <a:rPr lang="en-US" sz="2000" b="1" dirty="0">
                <a:cs typeface="Times New Roman" pitchFamily="18" charset="0"/>
              </a:rPr>
              <a:t>normal postural adjustments with adequate freedom of movement</a:t>
            </a:r>
            <a:r>
              <a:rPr lang="en-US" sz="2000" dirty="0">
                <a:cs typeface="Times New Roman" pitchFamily="18" charset="0"/>
              </a:rPr>
              <a:t>” required by USDA regulations in 9 CFR Section 3.80(a)(2)(xi)</a:t>
            </a:r>
          </a:p>
          <a:p>
            <a:pPr>
              <a:lnSpc>
                <a:spcPct val="90000"/>
              </a:lnSpc>
              <a:buFont typeface="Wingdings" pitchFamily="2" charset="2"/>
              <a:buNone/>
            </a:pPr>
            <a:endParaRPr lang="en-US" sz="2000" dirty="0"/>
          </a:p>
          <a:p>
            <a:pPr>
              <a:lnSpc>
                <a:spcPct val="90000"/>
              </a:lnSpc>
              <a:buFont typeface="Wingdings" pitchFamily="2" charset="2"/>
              <a:buNone/>
            </a:pPr>
            <a:endParaRPr lang="en-US" sz="1800" dirty="0"/>
          </a:p>
          <a:p>
            <a:pPr>
              <a:lnSpc>
                <a:spcPct val="90000"/>
              </a:lnSpc>
              <a:buFont typeface="Wingdings" pitchFamily="2" charset="2"/>
              <a:buNone/>
            </a:pPr>
            <a:endParaRPr lang="en-US" sz="1800" dirty="0"/>
          </a:p>
          <a:p>
            <a:pPr>
              <a:lnSpc>
                <a:spcPct val="90000"/>
              </a:lnSpc>
              <a:buFont typeface="Wingdings" pitchFamily="2" charset="2"/>
              <a:buNone/>
            </a:pPr>
            <a:endParaRPr lang="en-US" sz="1800" dirty="0"/>
          </a:p>
          <a:p>
            <a:pPr>
              <a:lnSpc>
                <a:spcPct val="90000"/>
              </a:lnSpc>
              <a:buFont typeface="Wingdings" pitchFamily="2" charset="2"/>
              <a:buNone/>
            </a:pPr>
            <a:endParaRPr lang="en-US" sz="1800" dirty="0"/>
          </a:p>
          <a:p>
            <a:pPr>
              <a:lnSpc>
                <a:spcPct val="90000"/>
              </a:lnSpc>
              <a:buFont typeface="Wingdings" pitchFamily="2" charset="2"/>
              <a:buNone/>
            </a:pPr>
            <a:endParaRPr lang="en-US" sz="1800" dirty="0"/>
          </a:p>
          <a:p>
            <a:pPr>
              <a:lnSpc>
                <a:spcPct val="90000"/>
              </a:lnSpc>
              <a:buFont typeface="Wingdings" pitchFamily="2" charset="2"/>
              <a:buNone/>
            </a:pPr>
            <a:endParaRPr lang="en-US" sz="1800" dirty="0"/>
          </a:p>
          <a:p>
            <a:pPr>
              <a:lnSpc>
                <a:spcPct val="90000"/>
              </a:lnSpc>
              <a:buFont typeface="Wingdings" pitchFamily="2" charset="2"/>
              <a:buNone/>
            </a:pPr>
            <a:endParaRPr lang="en-US" sz="1800" dirty="0"/>
          </a:p>
          <a:p>
            <a:pPr>
              <a:lnSpc>
                <a:spcPct val="90000"/>
              </a:lnSpc>
              <a:buFont typeface="Wingdings" pitchFamily="2" charset="2"/>
              <a:buNone/>
            </a:pPr>
            <a:endParaRPr lang="en-US" sz="1800" dirty="0"/>
          </a:p>
          <a:p>
            <a:pPr>
              <a:lnSpc>
                <a:spcPct val="90000"/>
              </a:lnSpc>
              <a:buFont typeface="Wingdings" pitchFamily="2" charset="2"/>
              <a:buNone/>
            </a:pPr>
            <a:endParaRPr lang="en-US" sz="1800" dirty="0"/>
          </a:p>
          <a:p>
            <a:pPr>
              <a:lnSpc>
                <a:spcPct val="90000"/>
              </a:lnSpc>
              <a:buFont typeface="Wingdings" pitchFamily="2" charset="2"/>
              <a:buNone/>
            </a:pPr>
            <a:endParaRPr lang="en-US" sz="1800" dirty="0"/>
          </a:p>
          <a:p>
            <a:pPr>
              <a:lnSpc>
                <a:spcPct val="90000"/>
              </a:lnSpc>
              <a:buFont typeface="Wingdings" pitchFamily="2" charset="2"/>
              <a:buNone/>
            </a:pPr>
            <a:endParaRPr lang="en-US" sz="900" dirty="0">
              <a:solidFill>
                <a:srgbClr val="008000"/>
              </a:solidFill>
              <a:latin typeface="Arial" pitchFamily="34" charset="0"/>
              <a:cs typeface="Arial" pitchFamily="34" charset="0"/>
            </a:endParaRPr>
          </a:p>
          <a:p>
            <a:pPr>
              <a:lnSpc>
                <a:spcPct val="90000"/>
              </a:lnSpc>
              <a:buFont typeface="Wingdings" pitchFamily="2" charset="2"/>
              <a:buNone/>
            </a:pPr>
            <a:endParaRPr lang="en-US" sz="900" dirty="0">
              <a:solidFill>
                <a:srgbClr val="008000"/>
              </a:solidFill>
              <a:latin typeface="Arial" pitchFamily="34" charset="0"/>
              <a:cs typeface="Arial" pitchFamily="34" charset="0"/>
            </a:endParaRPr>
          </a:p>
          <a:p>
            <a:pPr>
              <a:lnSpc>
                <a:spcPct val="90000"/>
              </a:lnSpc>
              <a:buFont typeface="Wingdings" pitchFamily="2" charset="2"/>
              <a:buNone/>
            </a:pPr>
            <a:endParaRPr lang="en-US" sz="900" dirty="0">
              <a:solidFill>
                <a:srgbClr val="008000"/>
              </a:solidFill>
              <a:latin typeface="Arial" pitchFamily="34" charset="0"/>
              <a:cs typeface="Arial" pitchFamily="34" charset="0"/>
            </a:endParaRPr>
          </a:p>
          <a:p>
            <a:pPr>
              <a:lnSpc>
                <a:spcPct val="90000"/>
              </a:lnSpc>
              <a:buFont typeface="Wingdings" pitchFamily="2" charset="2"/>
              <a:buNone/>
            </a:pPr>
            <a:endParaRPr lang="en-US" sz="900" dirty="0">
              <a:solidFill>
                <a:srgbClr val="008000"/>
              </a:solidFill>
              <a:latin typeface="Arial" pitchFamily="34" charset="0"/>
              <a:cs typeface="Arial" pitchFamily="34" charset="0"/>
            </a:endParaRPr>
          </a:p>
          <a:p>
            <a:pPr>
              <a:lnSpc>
                <a:spcPct val="90000"/>
              </a:lnSpc>
              <a:buFont typeface="Wingdings" pitchFamily="2" charset="2"/>
              <a:buNone/>
            </a:pPr>
            <a:endParaRPr lang="en-US" sz="900" dirty="0">
              <a:solidFill>
                <a:srgbClr val="008000"/>
              </a:solidFill>
              <a:latin typeface="Arial" pitchFamily="34" charset="0"/>
              <a:cs typeface="Arial" pitchFamily="34" charset="0"/>
            </a:endParaRPr>
          </a:p>
        </p:txBody>
      </p:sp>
      <p:sp>
        <p:nvSpPr>
          <p:cNvPr id="267271" name="Rectangle 7"/>
          <p:cNvSpPr>
            <a:spLocks noChangeArrowheads="1"/>
          </p:cNvSpPr>
          <p:nvPr/>
        </p:nvSpPr>
        <p:spPr bwMode="auto">
          <a:xfrm>
            <a:off x="2455863" y="6248400"/>
            <a:ext cx="4232275" cy="244475"/>
          </a:xfrm>
          <a:prstGeom prst="rect">
            <a:avLst/>
          </a:prstGeom>
          <a:noFill/>
          <a:ln w="9525">
            <a:noFill/>
            <a:miter lim="800000"/>
            <a:headEnd/>
            <a:tailEnd/>
          </a:ln>
          <a:effectLst/>
        </p:spPr>
        <p:txBody>
          <a:bodyPr>
            <a:spAutoFit/>
          </a:bodyPr>
          <a:lstStyle/>
          <a:p>
            <a:pPr eaLnBrk="0" hangingPunct="0"/>
            <a:endParaRPr lang="en-US" sz="1000" b="0">
              <a:solidFill>
                <a:schemeClr val="tx1"/>
              </a:solidFill>
              <a:effectLst/>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Rot="1" noChangeArrowheads="1"/>
          </p:cNvSpPr>
          <p:nvPr>
            <p:ph type="title"/>
          </p:nvPr>
        </p:nvSpPr>
        <p:spPr/>
        <p:txBody>
          <a:bodyPr/>
          <a:lstStyle/>
          <a:p>
            <a:r>
              <a:rPr lang="en-US"/>
              <a:t>Locomotion</a:t>
            </a:r>
          </a:p>
        </p:txBody>
      </p:sp>
      <p:sp>
        <p:nvSpPr>
          <p:cNvPr id="268291" name="Rectangle 3"/>
          <p:cNvSpPr>
            <a:spLocks noGrp="1" noChangeArrowheads="1"/>
          </p:cNvSpPr>
          <p:nvPr>
            <p:ph idx="1"/>
          </p:nvPr>
        </p:nvSpPr>
        <p:spPr>
          <a:xfrm>
            <a:off x="457200" y="1219200"/>
            <a:ext cx="8229600" cy="5638800"/>
          </a:xfrm>
        </p:spPr>
        <p:txBody>
          <a:bodyPr/>
          <a:lstStyle/>
          <a:p>
            <a:pPr>
              <a:lnSpc>
                <a:spcPct val="90000"/>
              </a:lnSpc>
              <a:buFont typeface="Wingdings" pitchFamily="2" charset="2"/>
              <a:buNone/>
            </a:pPr>
            <a:r>
              <a:rPr lang="en-US" sz="1800" b="1" dirty="0" err="1">
                <a:cs typeface="Times New Roman" pitchFamily="18" charset="0"/>
              </a:rPr>
              <a:t>Locomotor</a:t>
            </a:r>
            <a:r>
              <a:rPr lang="en-US" sz="1800" b="1" dirty="0">
                <a:cs typeface="Times New Roman" pitchFamily="18" charset="0"/>
              </a:rPr>
              <a:t> styles</a:t>
            </a:r>
            <a:r>
              <a:rPr lang="en-US" sz="1800" dirty="0">
                <a:cs typeface="Times New Roman" pitchFamily="18" charset="0"/>
              </a:rPr>
              <a:t> vary among taxonomic groups from brachiating through leaping and terrestrial knuckle walking. </a:t>
            </a:r>
            <a:r>
              <a:rPr lang="en-US" sz="1800" b="1" dirty="0">
                <a:solidFill>
                  <a:srgbClr val="FF3300"/>
                </a:solidFill>
                <a:cs typeface="Times New Roman" pitchFamily="18" charset="0"/>
              </a:rPr>
              <a:t>If the animals do not have room</a:t>
            </a:r>
            <a:r>
              <a:rPr lang="en-US" sz="1800" dirty="0">
                <a:cs typeface="Times New Roman" pitchFamily="18" charset="0"/>
              </a:rPr>
              <a:t> to execute normal locomotion, the implementation of programs of periodically releasing primates into </a:t>
            </a:r>
            <a:r>
              <a:rPr lang="en-US" sz="1800" b="1" dirty="0">
                <a:solidFill>
                  <a:schemeClr val="hlink"/>
                </a:solidFill>
                <a:cs typeface="Times New Roman" pitchFamily="18" charset="0"/>
              </a:rPr>
              <a:t>exercise areas</a:t>
            </a:r>
            <a:r>
              <a:rPr lang="en-US" sz="1800" dirty="0">
                <a:cs typeface="Times New Roman" pitchFamily="18" charset="0"/>
              </a:rPr>
              <a:t> should be considered</a:t>
            </a:r>
          </a:p>
          <a:p>
            <a:pPr>
              <a:lnSpc>
                <a:spcPct val="90000"/>
              </a:lnSpc>
              <a:buFont typeface="Wingdings" pitchFamily="2" charset="2"/>
              <a:buNone/>
            </a:pPr>
            <a:endParaRPr lang="en-US" sz="1600" dirty="0">
              <a:cs typeface="Times New Roman" pitchFamily="18" charset="0"/>
            </a:endParaRPr>
          </a:p>
          <a:p>
            <a:pPr>
              <a:lnSpc>
                <a:spcPct val="90000"/>
              </a:lnSpc>
              <a:buFont typeface="Wingdings" pitchFamily="2" charset="2"/>
              <a:buNone/>
            </a:pPr>
            <a:endParaRPr lang="en-US" sz="1600" dirty="0">
              <a:cs typeface="Times New Roman" pitchFamily="18" charset="0"/>
            </a:endParaRPr>
          </a:p>
          <a:p>
            <a:pPr>
              <a:lnSpc>
                <a:spcPct val="90000"/>
              </a:lnSpc>
              <a:buFont typeface="Wingdings" pitchFamily="2" charset="2"/>
              <a:buNone/>
            </a:pPr>
            <a:endParaRPr lang="en-US" sz="1600" dirty="0">
              <a:cs typeface="Times New Roman" pitchFamily="18" charset="0"/>
            </a:endParaRPr>
          </a:p>
          <a:p>
            <a:pPr>
              <a:lnSpc>
                <a:spcPct val="90000"/>
              </a:lnSpc>
              <a:buFont typeface="Wingdings" pitchFamily="2" charset="2"/>
              <a:buNone/>
            </a:pPr>
            <a:endParaRPr lang="en-US" sz="1600" dirty="0">
              <a:cs typeface="Times New Roman" pitchFamily="18" charset="0"/>
            </a:endParaRPr>
          </a:p>
          <a:p>
            <a:pPr>
              <a:lnSpc>
                <a:spcPct val="90000"/>
              </a:lnSpc>
              <a:buFont typeface="Wingdings" pitchFamily="2" charset="2"/>
              <a:buNone/>
            </a:pPr>
            <a:endParaRPr lang="en-US" sz="1600" dirty="0">
              <a:cs typeface="Times New Roman" pitchFamily="18" charset="0"/>
            </a:endParaRPr>
          </a:p>
          <a:p>
            <a:pPr>
              <a:lnSpc>
                <a:spcPct val="90000"/>
              </a:lnSpc>
              <a:buFont typeface="Wingdings" pitchFamily="2" charset="2"/>
              <a:buNone/>
            </a:pPr>
            <a:endParaRPr lang="en-US" sz="1600" dirty="0">
              <a:cs typeface="Times New Roman" pitchFamily="18" charset="0"/>
            </a:endParaRPr>
          </a:p>
          <a:p>
            <a:pPr>
              <a:lnSpc>
                <a:spcPct val="90000"/>
              </a:lnSpc>
              <a:buFont typeface="Wingdings" pitchFamily="2" charset="2"/>
              <a:buNone/>
            </a:pPr>
            <a:endParaRPr lang="en-US" sz="1600" dirty="0">
              <a:cs typeface="Times New Roman" pitchFamily="18" charset="0"/>
            </a:endParaRPr>
          </a:p>
          <a:p>
            <a:pPr>
              <a:lnSpc>
                <a:spcPct val="90000"/>
              </a:lnSpc>
              <a:buFont typeface="Wingdings" pitchFamily="2" charset="2"/>
              <a:buNone/>
            </a:pPr>
            <a:endParaRPr lang="en-US" sz="1600" dirty="0">
              <a:cs typeface="Times New Roman" pitchFamily="18" charset="0"/>
            </a:endParaRPr>
          </a:p>
          <a:p>
            <a:pPr>
              <a:lnSpc>
                <a:spcPct val="90000"/>
              </a:lnSpc>
              <a:buFont typeface="Wingdings" pitchFamily="2" charset="2"/>
              <a:buNone/>
            </a:pPr>
            <a:endParaRPr lang="en-US" sz="1600" dirty="0">
              <a:cs typeface="Times New Roman" pitchFamily="18" charset="0"/>
            </a:endParaRPr>
          </a:p>
          <a:p>
            <a:pPr>
              <a:lnSpc>
                <a:spcPct val="90000"/>
              </a:lnSpc>
              <a:buFont typeface="Wingdings" pitchFamily="2" charset="2"/>
              <a:buNone/>
            </a:pPr>
            <a:endParaRPr lang="en-US" sz="1600" dirty="0">
              <a:cs typeface="Times New Roman" pitchFamily="18" charset="0"/>
            </a:endParaRPr>
          </a:p>
          <a:p>
            <a:pPr algn="ctr" eaLnBrk="0" hangingPunct="0">
              <a:lnSpc>
                <a:spcPct val="90000"/>
              </a:lnSpc>
              <a:spcBef>
                <a:spcPct val="0"/>
              </a:spcBef>
              <a:buClrTx/>
              <a:buSzTx/>
              <a:buFontTx/>
              <a:buNone/>
            </a:pPr>
            <a:endParaRPr lang="en-US" sz="900" dirty="0">
              <a:effectLst/>
            </a:endParaRPr>
          </a:p>
          <a:p>
            <a:pPr algn="ctr" eaLnBrk="0" hangingPunct="0">
              <a:lnSpc>
                <a:spcPct val="90000"/>
              </a:lnSpc>
              <a:spcBef>
                <a:spcPct val="0"/>
              </a:spcBef>
              <a:buClrTx/>
              <a:buSzTx/>
              <a:buFontTx/>
              <a:buNone/>
            </a:pPr>
            <a:endParaRPr lang="en-US" sz="900" dirty="0">
              <a:effectLst/>
            </a:endParaRPr>
          </a:p>
          <a:p>
            <a:pPr algn="ctr" eaLnBrk="0" hangingPunct="0">
              <a:lnSpc>
                <a:spcPct val="90000"/>
              </a:lnSpc>
              <a:spcBef>
                <a:spcPct val="0"/>
              </a:spcBef>
              <a:buClrTx/>
              <a:buSzTx/>
              <a:buFontTx/>
              <a:buNone/>
            </a:pPr>
            <a:endParaRPr lang="en-US" sz="900" dirty="0">
              <a:effectLst/>
            </a:endParaRPr>
          </a:p>
          <a:p>
            <a:pPr algn="ctr" eaLnBrk="0" hangingPunct="0">
              <a:lnSpc>
                <a:spcPct val="90000"/>
              </a:lnSpc>
              <a:spcBef>
                <a:spcPct val="0"/>
              </a:spcBef>
              <a:buClrTx/>
              <a:buSzTx/>
              <a:buFontTx/>
              <a:buNone/>
            </a:pPr>
            <a:endParaRPr lang="en-US" sz="900" dirty="0">
              <a:effectLst/>
            </a:endParaRPr>
          </a:p>
          <a:p>
            <a:pPr algn="ctr" eaLnBrk="0" hangingPunct="0">
              <a:lnSpc>
                <a:spcPct val="90000"/>
              </a:lnSpc>
              <a:spcBef>
                <a:spcPct val="0"/>
              </a:spcBef>
              <a:buClrTx/>
              <a:buSzTx/>
              <a:buFontTx/>
              <a:buNone/>
            </a:pPr>
            <a:endParaRPr lang="en-US" sz="900" dirty="0">
              <a:effectLst/>
            </a:endParaRPr>
          </a:p>
          <a:p>
            <a:pPr algn="ctr" eaLnBrk="0" hangingPunct="0">
              <a:lnSpc>
                <a:spcPct val="90000"/>
              </a:lnSpc>
              <a:spcBef>
                <a:spcPct val="0"/>
              </a:spcBef>
              <a:buClrTx/>
              <a:buSzTx/>
              <a:buFontTx/>
              <a:buNone/>
            </a:pPr>
            <a:endParaRPr lang="en-US" sz="900" dirty="0">
              <a:effectLst/>
            </a:endParaRPr>
          </a:p>
          <a:p>
            <a:pPr algn="ctr" eaLnBrk="0" hangingPunct="0">
              <a:lnSpc>
                <a:spcPct val="90000"/>
              </a:lnSpc>
              <a:spcBef>
                <a:spcPct val="0"/>
              </a:spcBef>
              <a:buClrTx/>
              <a:buSzTx/>
              <a:buFontTx/>
              <a:buNone/>
            </a:pPr>
            <a:endParaRPr lang="en-US" sz="900" dirty="0">
              <a:effectLst/>
            </a:endParaRPr>
          </a:p>
          <a:p>
            <a:pPr algn="ctr" eaLnBrk="0" hangingPunct="0">
              <a:lnSpc>
                <a:spcPct val="90000"/>
              </a:lnSpc>
              <a:spcBef>
                <a:spcPct val="0"/>
              </a:spcBef>
              <a:buClrTx/>
              <a:buSzTx/>
              <a:buFontTx/>
              <a:buNone/>
            </a:pPr>
            <a:endParaRPr lang="en-US" sz="900" dirty="0">
              <a:effectLst/>
            </a:endParaRPr>
          </a:p>
          <a:p>
            <a:pPr algn="ctr" eaLnBrk="0" hangingPunct="0">
              <a:lnSpc>
                <a:spcPct val="90000"/>
              </a:lnSpc>
              <a:spcBef>
                <a:spcPct val="0"/>
              </a:spcBef>
              <a:buClrTx/>
              <a:buSzTx/>
              <a:buFontTx/>
              <a:buNone/>
            </a:pPr>
            <a:endParaRPr lang="en-US" sz="900" dirty="0">
              <a:effectLst/>
            </a:endParaRPr>
          </a:p>
          <a:p>
            <a:pPr>
              <a:lnSpc>
                <a:spcPct val="90000"/>
              </a:lnSpc>
              <a:buFont typeface="Wingdings" pitchFamily="2" charset="2"/>
              <a:buNone/>
            </a:pPr>
            <a:endParaRPr lang="en-US" sz="1200" dirty="0">
              <a:cs typeface="Times New Roman" pitchFamily="18" charset="0"/>
            </a:endParaRPr>
          </a:p>
          <a:p>
            <a:pPr>
              <a:lnSpc>
                <a:spcPct val="90000"/>
              </a:lnSpc>
              <a:buFont typeface="Wingdings" pitchFamily="2" charset="2"/>
              <a:buNone/>
            </a:pPr>
            <a:endParaRPr lang="en-US" sz="1600" dirty="0">
              <a:cs typeface="Times New Roman" pitchFamily="18" charset="0"/>
            </a:endParaRPr>
          </a:p>
          <a:p>
            <a:pPr>
              <a:lnSpc>
                <a:spcPct val="90000"/>
              </a:lnSpc>
              <a:buFont typeface="Wingdings" pitchFamily="2" charset="2"/>
              <a:buNone/>
            </a:pPr>
            <a:endParaRPr lang="en-US" sz="1600" dirty="0">
              <a:cs typeface="Times New Roman" pitchFamily="18" charset="0"/>
            </a:endParaRPr>
          </a:p>
          <a:p>
            <a:pPr>
              <a:lnSpc>
                <a:spcPct val="90000"/>
              </a:lnSpc>
              <a:buFont typeface="Wingdings" pitchFamily="2" charset="2"/>
              <a:buNone/>
            </a:pPr>
            <a:endParaRPr lang="en-US" sz="16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rrowheads="1"/>
          </p:cNvSpPr>
          <p:nvPr>
            <p:ph type="title"/>
          </p:nvPr>
        </p:nvSpPr>
        <p:spPr/>
        <p:txBody>
          <a:bodyPr/>
          <a:lstStyle/>
          <a:p>
            <a:r>
              <a:rPr lang="en-US" sz="3200" u="sng">
                <a:solidFill>
                  <a:srgbClr val="FF3300"/>
                </a:solidFill>
                <a:cs typeface="Times New Roman" pitchFamily="18" charset="0"/>
              </a:rPr>
              <a:t>Special needs of older infants and juveniles</a:t>
            </a:r>
            <a:r>
              <a:rPr lang="en-US" sz="3200">
                <a:solidFill>
                  <a:srgbClr val="FF3300"/>
                </a:solidFill>
                <a:cs typeface="Times New Roman" pitchFamily="18" charset="0"/>
              </a:rPr>
              <a:t/>
            </a:r>
            <a:br>
              <a:rPr lang="en-US" sz="3200">
                <a:solidFill>
                  <a:srgbClr val="FF3300"/>
                </a:solidFill>
                <a:cs typeface="Times New Roman" pitchFamily="18" charset="0"/>
              </a:rPr>
            </a:br>
            <a:endParaRPr lang="en-US" sz="3200">
              <a:solidFill>
                <a:srgbClr val="FF3300"/>
              </a:solidFill>
              <a:cs typeface="Times New Roman" pitchFamily="18" charset="0"/>
            </a:endParaRPr>
          </a:p>
        </p:txBody>
      </p:sp>
      <p:sp>
        <p:nvSpPr>
          <p:cNvPr id="271363" name="Rectangle 3"/>
          <p:cNvSpPr>
            <a:spLocks noGrp="1" noChangeArrowheads="1"/>
          </p:cNvSpPr>
          <p:nvPr>
            <p:ph idx="1"/>
          </p:nvPr>
        </p:nvSpPr>
        <p:spPr>
          <a:xfrm>
            <a:off x="457200" y="1066800"/>
            <a:ext cx="8229600" cy="5562600"/>
          </a:xfrm>
        </p:spPr>
        <p:txBody>
          <a:bodyPr/>
          <a:lstStyle/>
          <a:p>
            <a:pPr>
              <a:lnSpc>
                <a:spcPct val="90000"/>
              </a:lnSpc>
              <a:buFont typeface="Wingdings" pitchFamily="2" charset="2"/>
              <a:buNone/>
            </a:pPr>
            <a:r>
              <a:rPr lang="en-US" sz="1600" dirty="0">
                <a:cs typeface="Times New Roman" pitchFamily="18" charset="0"/>
              </a:rPr>
              <a:t>     </a:t>
            </a:r>
            <a:r>
              <a:rPr lang="en-US" sz="1800" dirty="0">
                <a:cs typeface="Times New Roman" pitchFamily="18" charset="0"/>
              </a:rPr>
              <a:t>The </a:t>
            </a:r>
            <a:r>
              <a:rPr lang="en-US" sz="1800" dirty="0">
                <a:solidFill>
                  <a:schemeClr val="hlink"/>
                </a:solidFill>
                <a:cs typeface="Times New Roman" pitchFamily="18" charset="0"/>
              </a:rPr>
              <a:t>frequency with which juveniles use</a:t>
            </a:r>
            <a:r>
              <a:rPr lang="en-US" sz="1800" dirty="0">
                <a:cs typeface="Times New Roman" pitchFamily="18" charset="0"/>
              </a:rPr>
              <a:t> certain locomotion styles may </a:t>
            </a:r>
            <a:r>
              <a:rPr lang="en-US" sz="1800" dirty="0">
                <a:solidFill>
                  <a:schemeClr val="hlink"/>
                </a:solidFill>
                <a:cs typeface="Times New Roman" pitchFamily="18" charset="0"/>
              </a:rPr>
              <a:t>differ from that of adults</a:t>
            </a:r>
            <a:r>
              <a:rPr lang="en-US" sz="1800" dirty="0">
                <a:cs typeface="Times New Roman" pitchFamily="18" charset="0"/>
              </a:rPr>
              <a:t> of the same species. The wild ranges of </a:t>
            </a:r>
            <a:r>
              <a:rPr lang="en-US" sz="1800" dirty="0" err="1">
                <a:cs typeface="Times New Roman" pitchFamily="18" charset="0"/>
              </a:rPr>
              <a:t>locomotor</a:t>
            </a:r>
            <a:r>
              <a:rPr lang="en-US" sz="1800" dirty="0">
                <a:cs typeface="Times New Roman" pitchFamily="18" charset="0"/>
              </a:rPr>
              <a:t> behavior “provide the greatest opportunity for developing strength, balance and coordination” (Dunbar 1989). “All captive immature animals should be provided with enough space to engage in vigorous </a:t>
            </a:r>
            <a:r>
              <a:rPr lang="en-US" sz="1800" dirty="0" err="1">
                <a:cs typeface="Times New Roman" pitchFamily="18" charset="0"/>
              </a:rPr>
              <a:t>locomotor</a:t>
            </a:r>
            <a:r>
              <a:rPr lang="en-US" sz="1800" dirty="0">
                <a:cs typeface="Times New Roman" pitchFamily="18" charset="0"/>
              </a:rPr>
              <a:t> play” (</a:t>
            </a:r>
            <a:r>
              <a:rPr lang="en-US" sz="1800" dirty="0" err="1">
                <a:cs typeface="Times New Roman" pitchFamily="18" charset="0"/>
              </a:rPr>
              <a:t>Goosen</a:t>
            </a:r>
            <a:r>
              <a:rPr lang="en-US" sz="1800" dirty="0">
                <a:cs typeface="Times New Roman" pitchFamily="18" charset="0"/>
              </a:rPr>
              <a:t> </a:t>
            </a:r>
            <a:r>
              <a:rPr lang="en-US" sz="1800" i="1" dirty="0">
                <a:cs typeface="Times New Roman" pitchFamily="18" charset="0"/>
              </a:rPr>
              <a:t>et. al.</a:t>
            </a:r>
            <a:r>
              <a:rPr lang="en-US" sz="1800" dirty="0">
                <a:cs typeface="Times New Roman" pitchFamily="18" charset="0"/>
              </a:rPr>
              <a:t> (1984) and should be provided with the same interior cage height as adults of their species</a:t>
            </a:r>
          </a:p>
          <a:p>
            <a:pPr>
              <a:lnSpc>
                <a:spcPct val="90000"/>
              </a:lnSpc>
              <a:buFont typeface="Wingdings" pitchFamily="2" charset="2"/>
              <a:buNone/>
            </a:pPr>
            <a:endParaRPr lang="en-US" sz="1800" dirty="0">
              <a:cs typeface="Times New Roman" pitchFamily="18" charset="0"/>
            </a:endParaRPr>
          </a:p>
          <a:p>
            <a:pPr>
              <a:lnSpc>
                <a:spcPct val="90000"/>
              </a:lnSpc>
              <a:buFont typeface="Wingdings" pitchFamily="2" charset="2"/>
              <a:buNone/>
            </a:pPr>
            <a:endParaRPr lang="en-US" sz="1600" b="1" dirty="0">
              <a:cs typeface="Times New Roman" pitchFamily="18" charset="0"/>
            </a:endParaRPr>
          </a:p>
          <a:p>
            <a:pPr>
              <a:lnSpc>
                <a:spcPct val="90000"/>
              </a:lnSpc>
              <a:buFont typeface="Wingdings" pitchFamily="2" charset="2"/>
              <a:buNone/>
            </a:pPr>
            <a:endParaRPr lang="en-US" sz="1600" b="1" dirty="0">
              <a:cs typeface="Times New Roman" pitchFamily="18" charset="0"/>
            </a:endParaRPr>
          </a:p>
          <a:p>
            <a:pPr>
              <a:lnSpc>
                <a:spcPct val="90000"/>
              </a:lnSpc>
              <a:buFont typeface="Wingdings" pitchFamily="2" charset="2"/>
              <a:buNone/>
            </a:pPr>
            <a:endParaRPr lang="en-US" sz="1600" b="1" dirty="0">
              <a:cs typeface="Times New Roman" pitchFamily="18" charset="0"/>
            </a:endParaRPr>
          </a:p>
          <a:p>
            <a:pPr>
              <a:lnSpc>
                <a:spcPct val="90000"/>
              </a:lnSpc>
              <a:buFont typeface="Wingdings" pitchFamily="2" charset="2"/>
              <a:buNone/>
            </a:pPr>
            <a:endParaRPr lang="en-US" sz="1600" b="1" dirty="0">
              <a:cs typeface="Times New Roman" pitchFamily="18" charset="0"/>
            </a:endParaRPr>
          </a:p>
          <a:p>
            <a:pPr>
              <a:lnSpc>
                <a:spcPct val="90000"/>
              </a:lnSpc>
              <a:buFont typeface="Wingdings" pitchFamily="2" charset="2"/>
              <a:buNone/>
            </a:pPr>
            <a:endParaRPr lang="en-US" sz="1600" b="1" dirty="0">
              <a:cs typeface="Times New Roman" pitchFamily="18" charset="0"/>
            </a:endParaRPr>
          </a:p>
          <a:p>
            <a:pPr>
              <a:lnSpc>
                <a:spcPct val="90000"/>
              </a:lnSpc>
              <a:buFont typeface="Wingdings" pitchFamily="2" charset="2"/>
              <a:buNone/>
            </a:pPr>
            <a:endParaRPr lang="en-US" sz="1600" b="1" dirty="0">
              <a:cs typeface="Times New Roman" pitchFamily="18" charset="0"/>
            </a:endParaRPr>
          </a:p>
          <a:p>
            <a:pPr>
              <a:lnSpc>
                <a:spcPct val="90000"/>
              </a:lnSpc>
              <a:buFont typeface="Wingdings" pitchFamily="2" charset="2"/>
              <a:buNone/>
            </a:pPr>
            <a:endParaRPr lang="en-US" sz="1600" b="1" dirty="0">
              <a:cs typeface="Times New Roman" pitchFamily="18" charset="0"/>
            </a:endParaRPr>
          </a:p>
          <a:p>
            <a:pPr>
              <a:lnSpc>
                <a:spcPct val="90000"/>
              </a:lnSpc>
              <a:buFont typeface="Wingdings" pitchFamily="2" charset="2"/>
              <a:buNone/>
            </a:pPr>
            <a:endParaRPr lang="en-US" sz="1600" b="1" dirty="0">
              <a:cs typeface="Times New Roman" pitchFamily="18" charset="0"/>
            </a:endParaRPr>
          </a:p>
          <a:p>
            <a:pPr>
              <a:lnSpc>
                <a:spcPct val="90000"/>
              </a:lnSpc>
              <a:buFont typeface="Wingdings" pitchFamily="2" charset="2"/>
              <a:buNone/>
            </a:pPr>
            <a:endParaRPr lang="en-US" sz="1600" b="1" dirty="0">
              <a:cs typeface="Times New Roman" pitchFamily="18" charset="0"/>
            </a:endParaRPr>
          </a:p>
          <a:p>
            <a:pPr>
              <a:lnSpc>
                <a:spcPct val="90000"/>
              </a:lnSpc>
              <a:buFont typeface="Wingdings" pitchFamily="2" charset="2"/>
              <a:buNone/>
            </a:pPr>
            <a:endParaRPr lang="en-US" sz="1600" b="1" dirty="0">
              <a:cs typeface="Times New Roman" pitchFamily="18" charset="0"/>
            </a:endParaRPr>
          </a:p>
          <a:p>
            <a:pPr>
              <a:lnSpc>
                <a:spcPct val="90000"/>
              </a:lnSpc>
              <a:buFont typeface="Wingdings" pitchFamily="2" charset="2"/>
              <a:buNone/>
            </a:pPr>
            <a:endParaRPr lang="en-US" sz="1600" b="1" dirty="0">
              <a:cs typeface="Times New Roman" pitchFamily="18" charset="0"/>
            </a:endParaRPr>
          </a:p>
          <a:p>
            <a:pPr>
              <a:lnSpc>
                <a:spcPct val="90000"/>
              </a:lnSpc>
              <a:buFont typeface="Wingdings" pitchFamily="2" charset="2"/>
              <a:buNone/>
            </a:pPr>
            <a:endParaRPr lang="en-US" sz="900" dirty="0">
              <a:latin typeface="Arial" pitchFamily="34" charset="0"/>
              <a:cs typeface="Arial" pitchFamily="34" charset="0"/>
            </a:endParaRPr>
          </a:p>
          <a:p>
            <a:pPr>
              <a:lnSpc>
                <a:spcPct val="90000"/>
              </a:lnSpc>
              <a:buFont typeface="Wingdings" pitchFamily="2" charset="2"/>
              <a:buNone/>
            </a:pPr>
            <a:endParaRPr lang="en-US" sz="900" dirty="0">
              <a:latin typeface="Arial" pitchFamily="34" charset="0"/>
              <a:cs typeface="Arial" pitchFamily="34" charset="0"/>
            </a:endParaRPr>
          </a:p>
          <a:p>
            <a:pPr>
              <a:lnSpc>
                <a:spcPct val="90000"/>
              </a:lnSpc>
              <a:buFont typeface="Wingdings" pitchFamily="2" charset="2"/>
              <a:buNone/>
            </a:pPr>
            <a:r>
              <a:rPr lang="en-US" sz="1600" b="1" dirty="0" smtClean="0">
                <a:cs typeface="Times New Roman" pitchFamily="18" charset="0"/>
              </a:rPr>
              <a:t> </a:t>
            </a:r>
            <a:endParaRPr lang="en-US" sz="1600" b="1" dirty="0">
              <a:cs typeface="Times New Roman" pitchFamily="18"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Rot="1" noChangeArrowheads="1"/>
          </p:cNvSpPr>
          <p:nvPr>
            <p:ph type="title"/>
          </p:nvPr>
        </p:nvSpPr>
        <p:spPr/>
        <p:txBody>
          <a:bodyPr/>
          <a:lstStyle/>
          <a:p>
            <a:r>
              <a:rPr lang="en-US" u="sng">
                <a:cs typeface="Times New Roman" pitchFamily="18" charset="0"/>
              </a:rPr>
              <a:t>Designing for arboreality</a:t>
            </a:r>
          </a:p>
        </p:txBody>
      </p:sp>
      <p:sp>
        <p:nvSpPr>
          <p:cNvPr id="431107" name="Rectangle 3"/>
          <p:cNvSpPr>
            <a:spLocks noGrp="1" noChangeArrowheads="1"/>
          </p:cNvSpPr>
          <p:nvPr>
            <p:ph type="body" sz="half" idx="1"/>
          </p:nvPr>
        </p:nvSpPr>
        <p:spPr>
          <a:xfrm>
            <a:off x="457200" y="1600200"/>
            <a:ext cx="4038600" cy="5029200"/>
          </a:xfrm>
        </p:spPr>
        <p:txBody>
          <a:bodyPr/>
          <a:lstStyle/>
          <a:p>
            <a:pPr>
              <a:lnSpc>
                <a:spcPct val="90000"/>
              </a:lnSpc>
              <a:buFont typeface="Wingdings" pitchFamily="2" charset="2"/>
              <a:buNone/>
            </a:pPr>
            <a:r>
              <a:rPr lang="en-US" sz="1400" b="1">
                <a:cs typeface="Times New Roman" pitchFamily="18" charset="0"/>
              </a:rPr>
              <a:t>       </a:t>
            </a:r>
            <a:r>
              <a:rPr lang="en-US" sz="1800" b="1">
                <a:cs typeface="Times New Roman" pitchFamily="18" charset="0"/>
              </a:rPr>
              <a:t>All arboreal species should be provided a </a:t>
            </a:r>
            <a:r>
              <a:rPr lang="en-US" sz="1800" b="1">
                <a:solidFill>
                  <a:schemeClr val="hlink"/>
                </a:solidFill>
                <a:cs typeface="Times New Roman" pitchFamily="18" charset="0"/>
              </a:rPr>
              <a:t>full use of vertical space and structures</a:t>
            </a:r>
            <a:r>
              <a:rPr lang="en-US" sz="1800" b="1">
                <a:cs typeface="Times New Roman" pitchFamily="18" charset="0"/>
              </a:rPr>
              <a:t> such as trees, ropes, walls, poles, jungle gyms, and enclosure wall mesh (Bennett and Davis 1989, Burt and Plant 1990). The International Primate Society Guidelines (1993) recommended that primates be able to “</a:t>
            </a:r>
            <a:r>
              <a:rPr lang="en-US" sz="1800">
                <a:cs typeface="Times New Roman" pitchFamily="18" charset="0"/>
              </a:rPr>
              <a:t>perch above human eye level</a:t>
            </a:r>
            <a:r>
              <a:rPr lang="en-US" sz="1800" b="1">
                <a:cs typeface="Times New Roman" pitchFamily="18" charset="0"/>
              </a:rPr>
              <a:t>”. </a:t>
            </a:r>
          </a:p>
          <a:p>
            <a:pPr>
              <a:lnSpc>
                <a:spcPct val="90000"/>
              </a:lnSpc>
              <a:buFont typeface="Wingdings" pitchFamily="2" charset="2"/>
              <a:buNone/>
            </a:pPr>
            <a:r>
              <a:rPr lang="en-US" sz="1800" b="1">
                <a:cs typeface="Times New Roman" pitchFamily="18" charset="0"/>
              </a:rPr>
              <a:t>     Primate enclosures </a:t>
            </a:r>
            <a:r>
              <a:rPr lang="en-US" sz="1800" b="1">
                <a:solidFill>
                  <a:schemeClr val="hlink"/>
                </a:solidFill>
                <a:cs typeface="Times New Roman" pitchFamily="18" charset="0"/>
              </a:rPr>
              <a:t>should allow</a:t>
            </a:r>
            <a:r>
              <a:rPr lang="en-US" sz="1800" b="1">
                <a:cs typeface="Times New Roman" pitchFamily="18" charset="0"/>
              </a:rPr>
              <a:t> individuals to </a:t>
            </a:r>
            <a:r>
              <a:rPr lang="en-US" sz="1800" b="1">
                <a:solidFill>
                  <a:schemeClr val="hlink"/>
                </a:solidFill>
                <a:cs typeface="Times New Roman" pitchFamily="18" charset="0"/>
              </a:rPr>
              <a:t>avoid social threats</a:t>
            </a:r>
            <a:r>
              <a:rPr lang="en-US" sz="1800" b="1">
                <a:cs typeface="Times New Roman" pitchFamily="18" charset="0"/>
              </a:rPr>
              <a:t> or other noxious stimuli by maintaining sufficient distance or making use of </a:t>
            </a:r>
            <a:r>
              <a:rPr lang="en-US" sz="1800" b="1">
                <a:solidFill>
                  <a:schemeClr val="hlink"/>
                </a:solidFill>
                <a:cs typeface="Times New Roman" pitchFamily="18" charset="0"/>
              </a:rPr>
              <a:t>visual barriers, partitions, privacy areas, and escape routes</a:t>
            </a:r>
            <a:r>
              <a:rPr lang="en-US" sz="1800" b="1">
                <a:cs typeface="Times New Roman" pitchFamily="18" charset="0"/>
              </a:rPr>
              <a:t> (Applebee and Marshall </a:t>
            </a:r>
            <a:r>
              <a:rPr lang="en-US" sz="1800" b="1" i="1">
                <a:cs typeface="Times New Roman" pitchFamily="18" charset="0"/>
              </a:rPr>
              <a:t>et. al.</a:t>
            </a:r>
            <a:r>
              <a:rPr lang="en-US" sz="1800" b="1">
                <a:cs typeface="Times New Roman" pitchFamily="18" charset="0"/>
              </a:rPr>
              <a:t> 1991)</a:t>
            </a:r>
          </a:p>
          <a:p>
            <a:pPr>
              <a:lnSpc>
                <a:spcPct val="90000"/>
              </a:lnSpc>
              <a:buFont typeface="Wingdings" pitchFamily="2" charset="2"/>
              <a:buNone/>
            </a:pPr>
            <a:endParaRPr lang="en-US" sz="1800" b="1">
              <a:cs typeface="Times New Roman" pitchFamily="18" charset="0"/>
            </a:endParaRPr>
          </a:p>
          <a:p>
            <a:pPr>
              <a:lnSpc>
                <a:spcPct val="90000"/>
              </a:lnSpc>
              <a:buFont typeface="Wingdings" pitchFamily="2" charset="2"/>
              <a:buNone/>
            </a:pPr>
            <a:endParaRPr lang="en-US" sz="1800"/>
          </a:p>
        </p:txBody>
      </p:sp>
      <p:sp>
        <p:nvSpPr>
          <p:cNvPr id="6" name="ClipArt Placeholder 5"/>
          <p:cNvSpPr>
            <a:spLocks noGrp="1"/>
          </p:cNvSpPr>
          <p:nvPr>
            <p:ph type="clipArt" sz="half" idx="2"/>
          </p:nvPr>
        </p:nvSpPr>
        <p:spPr>
          <a:xfrm>
            <a:off x="4724400" y="1524000"/>
            <a:ext cx="4038600" cy="4525963"/>
          </a:xfrm>
        </p:spPr>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rrowheads="1"/>
          </p:cNvSpPr>
          <p:nvPr>
            <p:ph type="title"/>
          </p:nvPr>
        </p:nvSpPr>
        <p:spPr/>
        <p:txBody>
          <a:bodyPr/>
          <a:lstStyle/>
          <a:p>
            <a:r>
              <a:rPr lang="en-US">
                <a:cs typeface="Times New Roman" pitchFamily="18" charset="0"/>
              </a:rPr>
              <a:t>Designing enclosure furnishing</a:t>
            </a:r>
            <a:r>
              <a:rPr lang="en-US"/>
              <a:t> </a:t>
            </a:r>
          </a:p>
        </p:txBody>
      </p:sp>
      <p:sp>
        <p:nvSpPr>
          <p:cNvPr id="278531" name="Rectangle 3"/>
          <p:cNvSpPr>
            <a:spLocks noGrp="1" noChangeArrowheads="1"/>
          </p:cNvSpPr>
          <p:nvPr>
            <p:ph idx="1"/>
          </p:nvPr>
        </p:nvSpPr>
        <p:spPr>
          <a:xfrm>
            <a:off x="457200" y="1143000"/>
            <a:ext cx="8229600" cy="6172200"/>
          </a:xfrm>
        </p:spPr>
        <p:txBody>
          <a:bodyPr/>
          <a:lstStyle/>
          <a:p>
            <a:r>
              <a:rPr lang="en-US" sz="1800" dirty="0">
                <a:cs typeface="Times New Roman" pitchFamily="18" charset="0"/>
              </a:rPr>
              <a:t>Enclosures furnished with </a:t>
            </a:r>
            <a:r>
              <a:rPr lang="en-US" sz="1800" b="1" dirty="0">
                <a:solidFill>
                  <a:schemeClr val="hlink"/>
                </a:solidFill>
                <a:cs typeface="Times New Roman" pitchFamily="18" charset="0"/>
              </a:rPr>
              <a:t>natural and artificial</a:t>
            </a:r>
            <a:r>
              <a:rPr lang="en-US" sz="1800" dirty="0">
                <a:cs typeface="Times New Roman" pitchFamily="18" charset="0"/>
              </a:rPr>
              <a:t> materials of various sizes and arrangements are better suited to appropriate behaviors. </a:t>
            </a:r>
          </a:p>
          <a:p>
            <a:r>
              <a:rPr lang="en-US" sz="1800" dirty="0">
                <a:cs typeface="Times New Roman" pitchFamily="18" charset="0"/>
              </a:rPr>
              <a:t>Animals living in homogeneous enclosures with large, inflexible, continuous supports exhibit different patterns of locomotion than those in more naturalistic and </a:t>
            </a:r>
            <a:r>
              <a:rPr lang="en-US" sz="1800" dirty="0">
                <a:solidFill>
                  <a:schemeClr val="hlink"/>
                </a:solidFill>
                <a:cs typeface="Times New Roman" pitchFamily="18" charset="0"/>
              </a:rPr>
              <a:t>complex environments with </a:t>
            </a:r>
            <a:r>
              <a:rPr lang="en-US" sz="1800" b="1" dirty="0">
                <a:solidFill>
                  <a:schemeClr val="hlink"/>
                </a:solidFill>
                <a:cs typeface="Times New Roman" pitchFamily="18" charset="0"/>
              </a:rPr>
              <a:t>smaller, interrupted,</a:t>
            </a:r>
            <a:r>
              <a:rPr lang="en-US" sz="1800" dirty="0">
                <a:solidFill>
                  <a:schemeClr val="hlink"/>
                </a:solidFill>
                <a:cs typeface="Times New Roman" pitchFamily="18" charset="0"/>
              </a:rPr>
              <a:t> </a:t>
            </a:r>
            <a:r>
              <a:rPr lang="en-US" sz="1800" b="1" dirty="0">
                <a:solidFill>
                  <a:schemeClr val="hlink"/>
                </a:solidFill>
                <a:cs typeface="Times New Roman" pitchFamily="18" charset="0"/>
              </a:rPr>
              <a:t>flexible supports</a:t>
            </a:r>
            <a:r>
              <a:rPr lang="en-US" sz="1800" dirty="0">
                <a:cs typeface="Times New Roman" pitchFamily="18" charset="0"/>
              </a:rPr>
              <a:t>. Perches, shelves, ladders, swings, ropes, barrels, boxes and other structures can be made of many materials. Wood, plastic and fiber have the advantage of being non-thermo conductive, which is helpful outdoors.</a:t>
            </a:r>
          </a:p>
          <a:p>
            <a:endParaRPr lang="en-US" sz="1800" dirty="0">
              <a:cs typeface="Times New Roman" pitchFamily="18" charset="0"/>
            </a:endParaRPr>
          </a:p>
          <a:p>
            <a:endParaRPr lang="en-US" sz="1800" dirty="0">
              <a:cs typeface="Times New Roman" pitchFamily="18" charset="0"/>
            </a:endParaRPr>
          </a:p>
          <a:p>
            <a:endParaRPr lang="en-US" sz="1800" dirty="0">
              <a:cs typeface="Times New Roman" pitchFamily="18" charset="0"/>
            </a:endParaRPr>
          </a:p>
          <a:p>
            <a:endParaRPr lang="en-US" sz="1800" dirty="0">
              <a:cs typeface="Times New Roman" pitchFamily="18" charset="0"/>
            </a:endParaRPr>
          </a:p>
          <a:p>
            <a:pPr>
              <a:buFont typeface="Wingdings" pitchFamily="2" charset="2"/>
              <a:buNone/>
            </a:pPr>
            <a:endParaRPr lang="en-US" sz="1800" dirty="0">
              <a:cs typeface="Times New Roman" pitchFamily="18" charset="0"/>
            </a:endParaRPr>
          </a:p>
          <a:p>
            <a:endParaRPr lang="en-US" sz="1800" dirty="0">
              <a:cs typeface="Times New Roman" pitchFamily="18" charset="0"/>
            </a:endParaRPr>
          </a:p>
          <a:p>
            <a:endParaRPr lang="en-US" sz="1800" dirty="0">
              <a:cs typeface="Times New Roman" pitchFamily="18" charset="0"/>
            </a:endParaRPr>
          </a:p>
          <a:p>
            <a:endParaRPr lang="en-US" sz="1800" dirty="0">
              <a:cs typeface="Times New Roman" pitchFamily="18" charset="0"/>
            </a:endParaRPr>
          </a:p>
          <a:p>
            <a:pPr>
              <a:buFont typeface="Wingdings" pitchFamily="2" charset="2"/>
              <a:buNone/>
            </a:pPr>
            <a:r>
              <a:rPr lang="en-US" sz="1000" dirty="0">
                <a:solidFill>
                  <a:srgbClr val="008000"/>
                </a:solidFill>
                <a:latin typeface="Arial" pitchFamily="34" charset="0"/>
                <a:cs typeface="Arial" pitchFamily="34" charset="0"/>
              </a:rPr>
              <a:t>                                                                                                                                                    </a:t>
            </a:r>
            <a:endParaRPr lang="en-US" sz="1200" dirty="0">
              <a:cs typeface="Arial"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Rot="1" noChangeArrowheads="1"/>
          </p:cNvSpPr>
          <p:nvPr>
            <p:ph type="title"/>
          </p:nvPr>
        </p:nvSpPr>
        <p:spPr>
          <a:xfrm>
            <a:off x="457200" y="274638"/>
            <a:ext cx="8229600" cy="563562"/>
          </a:xfrm>
        </p:spPr>
        <p:txBody>
          <a:bodyPr/>
          <a:lstStyle/>
          <a:p>
            <a:r>
              <a:rPr lang="en-US">
                <a:solidFill>
                  <a:schemeClr val="hlink"/>
                </a:solidFill>
              </a:rPr>
              <a:t>Sanitation</a:t>
            </a:r>
          </a:p>
        </p:txBody>
      </p:sp>
      <p:sp>
        <p:nvSpPr>
          <p:cNvPr id="375811" name="Rectangle 3"/>
          <p:cNvSpPr>
            <a:spLocks noGrp="1" noChangeArrowheads="1"/>
          </p:cNvSpPr>
          <p:nvPr>
            <p:ph sz="half" idx="1"/>
          </p:nvPr>
        </p:nvSpPr>
        <p:spPr>
          <a:xfrm>
            <a:off x="304800" y="838200"/>
            <a:ext cx="4114800" cy="6019800"/>
          </a:xfrm>
          <a:ln>
            <a:solidFill>
              <a:schemeClr val="hlink"/>
            </a:solidFill>
          </a:ln>
        </p:spPr>
        <p:txBody>
          <a:bodyPr/>
          <a:lstStyle/>
          <a:p>
            <a:r>
              <a:rPr lang="en-US" sz="1800">
                <a:cs typeface="Times New Roman" pitchFamily="18" charset="0"/>
              </a:rPr>
              <a:t>All enclosures with </a:t>
            </a:r>
            <a:r>
              <a:rPr lang="en-US" sz="1800" b="1">
                <a:solidFill>
                  <a:schemeClr val="hlink"/>
                </a:solidFill>
                <a:cs typeface="Times New Roman" pitchFamily="18" charset="0"/>
              </a:rPr>
              <a:t>natural substrates</a:t>
            </a:r>
            <a:r>
              <a:rPr lang="en-US" sz="1800">
                <a:cs typeface="Times New Roman" pitchFamily="18" charset="0"/>
              </a:rPr>
              <a:t> (i.e. hay, sand woodchips, mulch, soil, etc.) </a:t>
            </a:r>
            <a:r>
              <a:rPr lang="en-US" sz="1800" b="1">
                <a:solidFill>
                  <a:schemeClr val="hlink"/>
                </a:solidFill>
                <a:cs typeface="Times New Roman" pitchFamily="18" charset="0"/>
              </a:rPr>
              <a:t>must be spot-cleaned daily</a:t>
            </a:r>
            <a:r>
              <a:rPr lang="en-US" sz="1800">
                <a:cs typeface="Times New Roman" pitchFamily="18" charset="0"/>
              </a:rPr>
              <a:t>, removing fecal material and food waste to prevent feces accumulation and insect and rodent infestation. </a:t>
            </a:r>
          </a:p>
          <a:p>
            <a:r>
              <a:rPr lang="en-US" sz="1800" b="1">
                <a:solidFill>
                  <a:schemeClr val="hlink"/>
                </a:solidFill>
                <a:cs typeface="Times New Roman" pitchFamily="18" charset="0"/>
              </a:rPr>
              <a:t>Exhibit props</a:t>
            </a:r>
            <a:r>
              <a:rPr lang="en-US" sz="1800">
                <a:cs typeface="Times New Roman" pitchFamily="18" charset="0"/>
              </a:rPr>
              <a:t> that have been scent-marked (pheromones) should </a:t>
            </a:r>
            <a:r>
              <a:rPr lang="en-US" sz="1800" b="1" u="sng">
                <a:solidFill>
                  <a:srgbClr val="FF3300"/>
                </a:solidFill>
                <a:cs typeface="Times New Roman" pitchFamily="18" charset="0"/>
              </a:rPr>
              <a:t>not </a:t>
            </a:r>
            <a:r>
              <a:rPr lang="en-US" sz="1800" b="1">
                <a:solidFill>
                  <a:srgbClr val="FF3300"/>
                </a:solidFill>
                <a:cs typeface="Times New Roman" pitchFamily="18" charset="0"/>
              </a:rPr>
              <a:t>be regularly cleaned</a:t>
            </a:r>
            <a:r>
              <a:rPr lang="en-US" sz="1800">
                <a:cs typeface="Times New Roman" pitchFamily="18" charset="0"/>
              </a:rPr>
              <a:t>, avoiding unnecessary stress to those animals that would otherwise have to re-mark their territory over and over. Exhibit perching that has been scent-marked can </a:t>
            </a:r>
            <a:r>
              <a:rPr lang="en-US" sz="1800" b="1">
                <a:solidFill>
                  <a:schemeClr val="hlink"/>
                </a:solidFill>
                <a:cs typeface="Times New Roman" pitchFamily="18" charset="0"/>
              </a:rPr>
              <a:t>be brushed clean</a:t>
            </a:r>
            <a:r>
              <a:rPr lang="en-US" sz="1800">
                <a:cs typeface="Times New Roman" pitchFamily="18" charset="0"/>
              </a:rPr>
              <a:t> of food and fecal material and then </a:t>
            </a:r>
            <a:r>
              <a:rPr lang="en-US" sz="1800" b="1">
                <a:solidFill>
                  <a:schemeClr val="hlink"/>
                </a:solidFill>
                <a:cs typeface="Times New Roman" pitchFamily="18" charset="0"/>
              </a:rPr>
              <a:t>rinsed with water, allowing the scent to be retained</a:t>
            </a:r>
            <a:r>
              <a:rPr lang="en-US" sz="1800">
                <a:cs typeface="Times New Roman" pitchFamily="18" charset="0"/>
              </a:rPr>
              <a:t>.</a:t>
            </a:r>
          </a:p>
          <a:p>
            <a:r>
              <a:rPr lang="en-US" sz="1800">
                <a:cs typeface="Times New Roman" pitchFamily="18" charset="0"/>
              </a:rPr>
              <a:t> Exhibit furnishing should be changed when wear or unsafe conditions warrant, but </a:t>
            </a:r>
            <a:r>
              <a:rPr lang="en-US" sz="1800" b="1">
                <a:solidFill>
                  <a:schemeClr val="hlink"/>
                </a:solidFill>
                <a:cs typeface="Times New Roman" pitchFamily="18" charset="0"/>
              </a:rPr>
              <a:t>no more than half at a time</a:t>
            </a:r>
            <a:r>
              <a:rPr lang="en-US" sz="1800">
                <a:cs typeface="Times New Roman" pitchFamily="18" charset="0"/>
              </a:rPr>
              <a:t> for scent-marking species.</a:t>
            </a:r>
          </a:p>
          <a:p>
            <a:pPr>
              <a:buFont typeface="Wingdings" pitchFamily="2" charset="2"/>
              <a:buNone/>
            </a:pPr>
            <a:endParaRPr lang="en-US" sz="1800"/>
          </a:p>
        </p:txBody>
      </p:sp>
      <p:pic>
        <p:nvPicPr>
          <p:cNvPr id="375813" name="Picture 5" descr="chimpanzee_washing[1]"/>
          <p:cNvPicPr>
            <a:picLocks noChangeAspect="1" noChangeArrowheads="1"/>
          </p:cNvPicPr>
          <p:nvPr/>
        </p:nvPicPr>
        <p:blipFill>
          <a:blip r:embed="rId3" cstate="print"/>
          <a:srcRect/>
          <a:stretch>
            <a:fillRect/>
          </a:stretch>
        </p:blipFill>
        <p:spPr bwMode="auto">
          <a:xfrm>
            <a:off x="5181600" y="1676400"/>
            <a:ext cx="3543300" cy="47244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80" name="Rectangle 4"/>
          <p:cNvSpPr>
            <a:spLocks noGrp="1" noRot="1" noChangeArrowheads="1"/>
          </p:cNvSpPr>
          <p:nvPr>
            <p:ph type="title"/>
          </p:nvPr>
        </p:nvSpPr>
        <p:spPr>
          <a:xfrm>
            <a:off x="0" y="0"/>
            <a:ext cx="9372600" cy="4876800"/>
          </a:xfrm>
        </p:spPr>
        <p:txBody>
          <a:bodyPr/>
          <a:lstStyle/>
          <a:p>
            <a:r>
              <a:rPr lang="en-US" sz="4800" u="sng"/>
              <a:t>ABNORMAL BEHAVIORS INDUCED IN CAPTIVITY</a:t>
            </a:r>
            <a:r>
              <a:rPr lang="en-US"/>
              <a:t/>
            </a:r>
            <a:br>
              <a:rPr lang="en-US"/>
            </a:br>
            <a:r>
              <a:rPr lang="en-US"/>
              <a:t/>
            </a:r>
            <a:br>
              <a:rPr lang="en-US"/>
            </a:br>
            <a:r>
              <a:rPr lang="en-US"/>
              <a:t/>
            </a:r>
            <a:br>
              <a:rPr lang="en-US"/>
            </a:br>
            <a:r>
              <a:rPr lang="en-US"/>
              <a:t>EXAMPLES:</a:t>
            </a:r>
            <a:endParaRPr lang="en-US" i="1"/>
          </a:p>
        </p:txBody>
      </p:sp>
    </p:spTree>
  </p:cSld>
  <p:clrMapOvr>
    <a:masterClrMapping/>
  </p:clrMapOvr>
  <p:transition>
    <p:wedg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rrowheads="1"/>
          </p:cNvSpPr>
          <p:nvPr>
            <p:ph type="title"/>
          </p:nvPr>
        </p:nvSpPr>
        <p:spPr/>
        <p:txBody>
          <a:bodyPr/>
          <a:lstStyle/>
          <a:p>
            <a:r>
              <a:rPr lang="en-US">
                <a:cs typeface="Times New Roman" pitchFamily="18" charset="0"/>
              </a:rPr>
              <a:t>5. Stimulating all five senses</a:t>
            </a:r>
            <a:r>
              <a:rPr lang="en-US"/>
              <a:t> </a:t>
            </a:r>
          </a:p>
        </p:txBody>
      </p:sp>
      <p:sp>
        <p:nvSpPr>
          <p:cNvPr id="280579" name="Rectangle 3"/>
          <p:cNvSpPr>
            <a:spLocks noGrp="1" noChangeArrowheads="1"/>
          </p:cNvSpPr>
          <p:nvPr>
            <p:ph idx="1"/>
          </p:nvPr>
        </p:nvSpPr>
        <p:spPr>
          <a:xfrm>
            <a:off x="457200" y="1600200"/>
            <a:ext cx="8229600" cy="5105400"/>
          </a:xfrm>
        </p:spPr>
        <p:txBody>
          <a:bodyPr/>
          <a:lstStyle/>
          <a:p>
            <a:pPr>
              <a:buFont typeface="Wingdings" pitchFamily="2" charset="2"/>
              <a:buNone/>
            </a:pPr>
            <a:endParaRPr lang="en-US" sz="2000">
              <a:cs typeface="Times New Roman" pitchFamily="18" charset="0"/>
            </a:endParaRPr>
          </a:p>
          <a:p>
            <a:pPr>
              <a:buFont typeface="Wingdings" pitchFamily="2" charset="2"/>
              <a:buNone/>
            </a:pPr>
            <a:r>
              <a:rPr lang="en-US" sz="2000">
                <a:cs typeface="Times New Roman" pitchFamily="18" charset="0"/>
              </a:rPr>
              <a:t>Visual</a:t>
            </a:r>
          </a:p>
          <a:p>
            <a:pPr>
              <a:buFont typeface="Wingdings" pitchFamily="2" charset="2"/>
              <a:buNone/>
            </a:pPr>
            <a:r>
              <a:rPr lang="en-US" sz="2000">
                <a:cs typeface="Times New Roman" pitchFamily="18" charset="0"/>
              </a:rPr>
              <a:t>Auditory</a:t>
            </a:r>
            <a:r>
              <a:rPr lang="en-US" sz="2000">
                <a:solidFill>
                  <a:srgbClr val="000080"/>
                </a:solidFill>
                <a:cs typeface="Times New Roman" pitchFamily="18" charset="0"/>
                <a:hlinkClick r:id="rId3" tooltip="Painting by Congo"/>
              </a:rPr>
              <a:t> </a:t>
            </a:r>
            <a:endParaRPr lang="en-US" sz="2000">
              <a:cs typeface="Times New Roman" pitchFamily="18" charset="0"/>
            </a:endParaRPr>
          </a:p>
          <a:p>
            <a:pPr>
              <a:buFont typeface="Wingdings" pitchFamily="2" charset="2"/>
              <a:buNone/>
            </a:pPr>
            <a:r>
              <a:rPr lang="en-US" sz="2000">
                <a:cs typeface="Times New Roman" pitchFamily="18" charset="0"/>
              </a:rPr>
              <a:t>Tactile</a:t>
            </a:r>
          </a:p>
          <a:p>
            <a:pPr>
              <a:buFont typeface="Wingdings" pitchFamily="2" charset="2"/>
              <a:buNone/>
            </a:pPr>
            <a:r>
              <a:rPr lang="en-US" sz="2000">
                <a:cs typeface="Times New Roman" pitchFamily="18" charset="0"/>
              </a:rPr>
              <a:t>Olfactory</a:t>
            </a:r>
          </a:p>
          <a:p>
            <a:pPr>
              <a:buFont typeface="Wingdings" pitchFamily="2" charset="2"/>
              <a:buNone/>
            </a:pPr>
            <a:r>
              <a:rPr lang="en-US" sz="2000">
                <a:cs typeface="Times New Roman" pitchFamily="18" charset="0"/>
              </a:rPr>
              <a:t>Gustatory</a:t>
            </a:r>
          </a:p>
          <a:p>
            <a:pPr>
              <a:buFont typeface="Wingdings" pitchFamily="2" charset="2"/>
              <a:buNone/>
            </a:pPr>
            <a:endParaRPr lang="en-US" sz="2000" b="1">
              <a:cs typeface="Times New Roman" pitchFamily="18" charset="0"/>
            </a:endParaRPr>
          </a:p>
          <a:p>
            <a:pPr>
              <a:buFont typeface="Wingdings" pitchFamily="2" charset="2"/>
              <a:buNone/>
            </a:pPr>
            <a:endParaRPr lang="en-US" sz="2000" b="1">
              <a:cs typeface="Times New Roman" pitchFamily="18" charset="0"/>
            </a:endParaRPr>
          </a:p>
          <a:p>
            <a:pPr>
              <a:buFont typeface="Wingdings" pitchFamily="2" charset="2"/>
              <a:buNone/>
            </a:pPr>
            <a:endParaRPr lang="en-US" sz="2000" b="1">
              <a:cs typeface="Times New Roman" pitchFamily="18" charset="0"/>
            </a:endParaRPr>
          </a:p>
          <a:p>
            <a:pPr>
              <a:buFont typeface="Wingdings" pitchFamily="2" charset="2"/>
              <a:buNone/>
            </a:pPr>
            <a:endParaRPr lang="en-US" sz="2000" b="1">
              <a:cs typeface="Times New Roman" pitchFamily="18" charset="0"/>
            </a:endParaRPr>
          </a:p>
          <a:p>
            <a:pPr algn="ctr">
              <a:buFont typeface="Wingdings" pitchFamily="2" charset="2"/>
              <a:buNone/>
            </a:pPr>
            <a:endParaRPr lang="en-US" sz="1200" b="1">
              <a:cs typeface="Times New Roman" pitchFamily="18" charset="0"/>
            </a:endParaRPr>
          </a:p>
          <a:p>
            <a:pPr algn="ctr">
              <a:buFont typeface="Wingdings" pitchFamily="2" charset="2"/>
              <a:buNone/>
            </a:pPr>
            <a:r>
              <a:rPr lang="en-US" sz="1200" b="1">
                <a:cs typeface="Times New Roman" pitchFamily="18" charset="0"/>
              </a:rPr>
              <a:t>Painting by Congo</a:t>
            </a:r>
          </a:p>
          <a:p>
            <a:pPr algn="ctr">
              <a:buFont typeface="Wingdings" pitchFamily="2" charset="2"/>
              <a:buNone/>
            </a:pPr>
            <a:r>
              <a:rPr lang="en-US" sz="1200" b="1">
                <a:cs typeface="Times New Roman" pitchFamily="18" charset="0"/>
              </a:rPr>
              <a:t>In 1957 he curated an exhibition of chimpanzee paintings and drawings at the </a:t>
            </a:r>
            <a:r>
              <a:rPr lang="en-US" sz="1200" b="1">
                <a:cs typeface="Times New Roman" pitchFamily="18" charset="0"/>
                <a:hlinkClick r:id="rId4" tooltip="Institute of Contemporary Arts"/>
              </a:rPr>
              <a:t>Institute of Contemporary Arts</a:t>
            </a:r>
            <a:r>
              <a:rPr lang="en-US" sz="1200" b="1">
                <a:cs typeface="Times New Roman" pitchFamily="18" charset="0"/>
              </a:rPr>
              <a:t>, London</a:t>
            </a:r>
          </a:p>
          <a:p>
            <a:pPr algn="ctr">
              <a:buFont typeface="Wingdings" pitchFamily="2" charset="2"/>
              <a:buNone/>
            </a:pPr>
            <a:r>
              <a:rPr lang="en-US" sz="1200" b="1">
                <a:cs typeface="Times New Roman" pitchFamily="18" charset="0"/>
              </a:rPr>
              <a:t>http://www.search.com/reference/Desmond_Morris</a:t>
            </a:r>
          </a:p>
          <a:p>
            <a:pPr>
              <a:buFont typeface="Wingdings" pitchFamily="2" charset="2"/>
              <a:buNone/>
            </a:pPr>
            <a:endParaRPr lang="en-US" sz="1200" b="1">
              <a:cs typeface="Times New Roman" pitchFamily="18" charset="0"/>
            </a:endParaRPr>
          </a:p>
          <a:p>
            <a:pPr>
              <a:buFont typeface="Wingdings" pitchFamily="2" charset="2"/>
              <a:buNone/>
            </a:pPr>
            <a:endParaRPr lang="en-US" sz="1200" b="1">
              <a:cs typeface="Times New Roman" pitchFamily="18" charset="0"/>
            </a:endParaRPr>
          </a:p>
          <a:p>
            <a:pPr>
              <a:buFont typeface="Wingdings" pitchFamily="2" charset="2"/>
              <a:buNone/>
            </a:pPr>
            <a:r>
              <a:rPr lang="en-US" sz="2000">
                <a:cs typeface="Times New Roman" pitchFamily="18" charset="0"/>
              </a:rPr>
              <a:t> </a:t>
            </a:r>
          </a:p>
          <a:p>
            <a:pPr>
              <a:buFont typeface="Wingdings" pitchFamily="2" charset="2"/>
              <a:buNone/>
            </a:pPr>
            <a:endParaRPr lang="en-US" sz="2000">
              <a:cs typeface="Times New Roman" pitchFamily="18" charset="0"/>
            </a:endParaRPr>
          </a:p>
        </p:txBody>
      </p:sp>
      <p:pic>
        <p:nvPicPr>
          <p:cNvPr id="280580" name="Picture 4" descr="180px-Chimpanzee_congo_painting[1]"/>
          <p:cNvPicPr>
            <a:picLocks noChangeAspect="1" noChangeArrowheads="1"/>
          </p:cNvPicPr>
          <p:nvPr/>
        </p:nvPicPr>
        <p:blipFill>
          <a:blip r:embed="rId5" cstate="print"/>
          <a:srcRect/>
          <a:stretch>
            <a:fillRect/>
          </a:stretch>
        </p:blipFill>
        <p:spPr bwMode="auto">
          <a:xfrm>
            <a:off x="3200400" y="1524000"/>
            <a:ext cx="4895850" cy="3752850"/>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rrowheads="1"/>
          </p:cNvSpPr>
          <p:nvPr>
            <p:ph type="title"/>
          </p:nvPr>
        </p:nvSpPr>
        <p:spPr/>
        <p:txBody>
          <a:bodyPr/>
          <a:lstStyle/>
          <a:p>
            <a:r>
              <a:rPr lang="en-US" sz="3200"/>
              <a:t>Visual enrichment- Lights</a:t>
            </a:r>
          </a:p>
        </p:txBody>
      </p:sp>
      <p:sp>
        <p:nvSpPr>
          <p:cNvPr id="282627" name="Rectangle 3"/>
          <p:cNvSpPr>
            <a:spLocks noGrp="1" noChangeArrowheads="1"/>
          </p:cNvSpPr>
          <p:nvPr>
            <p:ph idx="1"/>
          </p:nvPr>
        </p:nvSpPr>
        <p:spPr>
          <a:xfrm>
            <a:off x="457200" y="1371600"/>
            <a:ext cx="8229600" cy="4754563"/>
          </a:xfrm>
        </p:spPr>
        <p:txBody>
          <a:bodyPr/>
          <a:lstStyle/>
          <a:p>
            <a:pPr>
              <a:buFont typeface="Wingdings" pitchFamily="2" charset="2"/>
              <a:buNone/>
            </a:pPr>
            <a:r>
              <a:rPr lang="en-US" sz="2400" b="1">
                <a:cs typeface="Times New Roman" pitchFamily="18" charset="0"/>
              </a:rPr>
              <a:t> </a:t>
            </a:r>
          </a:p>
          <a:p>
            <a:pPr>
              <a:buFont typeface="Wingdings" pitchFamily="2" charset="2"/>
              <a:buChar char="Ø"/>
            </a:pPr>
            <a:r>
              <a:rPr lang="en-US" sz="1800" b="1">
                <a:solidFill>
                  <a:schemeClr val="hlink"/>
                </a:solidFill>
                <a:cs typeface="Times New Roman" pitchFamily="18" charset="0"/>
              </a:rPr>
              <a:t>Sunlight</a:t>
            </a:r>
            <a:r>
              <a:rPr lang="en-US" sz="1800" b="1">
                <a:cs typeface="Times New Roman" pitchFamily="18" charset="0"/>
              </a:rPr>
              <a:t>.</a:t>
            </a:r>
            <a:r>
              <a:rPr lang="en-US" sz="1800">
                <a:cs typeface="Times New Roman" pitchFamily="18" charset="0"/>
              </a:rPr>
              <a:t> Primates generally require around </a:t>
            </a:r>
            <a:r>
              <a:rPr lang="en-US" sz="1800" b="1">
                <a:solidFill>
                  <a:schemeClr val="hlink"/>
                </a:solidFill>
                <a:cs typeface="Times New Roman" pitchFamily="18" charset="0"/>
              </a:rPr>
              <a:t>12 hours of sunlight daily</a:t>
            </a:r>
            <a:r>
              <a:rPr lang="en-US" sz="1800">
                <a:cs typeface="Times New Roman" pitchFamily="18" charset="0"/>
              </a:rPr>
              <a:t>. When held indoors, natural light from </a:t>
            </a:r>
            <a:r>
              <a:rPr lang="en-US" sz="1800" b="1">
                <a:solidFill>
                  <a:schemeClr val="hlink"/>
                </a:solidFill>
                <a:cs typeface="Times New Roman" pitchFamily="18" charset="0"/>
              </a:rPr>
              <a:t>skylights or windows</a:t>
            </a:r>
            <a:r>
              <a:rPr lang="en-US" sz="1800">
                <a:cs typeface="Times New Roman" pitchFamily="18" charset="0"/>
              </a:rPr>
              <a:t> should be provided wherever possible. Replacing bars and walls by clear </a:t>
            </a:r>
            <a:r>
              <a:rPr lang="en-US" sz="1800" b="1">
                <a:cs typeface="Times New Roman" pitchFamily="18" charset="0"/>
              </a:rPr>
              <a:t>Plexiglas</a:t>
            </a:r>
            <a:r>
              <a:rPr lang="en-US" sz="1800">
                <a:cs typeface="Times New Roman" pitchFamily="18" charset="0"/>
              </a:rPr>
              <a:t> can alter standard enclosures. </a:t>
            </a:r>
          </a:p>
          <a:p>
            <a:pPr>
              <a:buFont typeface="Wingdings" pitchFamily="2" charset="2"/>
              <a:buChar char="Ø"/>
            </a:pPr>
            <a:r>
              <a:rPr lang="en-US" sz="1800" b="1">
                <a:solidFill>
                  <a:schemeClr val="hlink"/>
                </a:solidFill>
                <a:cs typeface="Times New Roman" pitchFamily="18" charset="0"/>
              </a:rPr>
              <a:t>Fluorescent lights</a:t>
            </a:r>
            <a:r>
              <a:rPr lang="en-US" sz="1800">
                <a:cs typeface="Times New Roman" pitchFamily="18" charset="0"/>
              </a:rPr>
              <a:t> that produce full-spectrum illumination should be available on timers in all indoor primate </a:t>
            </a:r>
            <a:r>
              <a:rPr lang="en-US" sz="1800" b="1">
                <a:cs typeface="Times New Roman" pitchFamily="18" charset="0"/>
              </a:rPr>
              <a:t>f</a:t>
            </a:r>
            <a:r>
              <a:rPr lang="en-US" sz="1800">
                <a:cs typeface="Times New Roman" pitchFamily="18" charset="0"/>
              </a:rPr>
              <a:t>acilities</a:t>
            </a:r>
            <a:r>
              <a:rPr lang="en-US" sz="1800" b="1">
                <a:cs typeface="Times New Roman" pitchFamily="18" charset="0"/>
              </a:rPr>
              <a:t> to supplement natural lighting</a:t>
            </a:r>
            <a:r>
              <a:rPr lang="en-US" sz="1800">
                <a:solidFill>
                  <a:srgbClr val="800000"/>
                </a:solidFill>
                <a:cs typeface="Times New Roman" pitchFamily="18" charset="0"/>
              </a:rPr>
              <a:t> </a:t>
            </a:r>
            <a:r>
              <a:rPr lang="en-US" sz="1800">
                <a:cs typeface="Times New Roman" pitchFamily="18" charset="0"/>
              </a:rPr>
              <a:t>and to extend the photoperiod during the shorter days of northern hemisphere winter to 12 hours of light. </a:t>
            </a:r>
          </a:p>
          <a:p>
            <a:pPr>
              <a:buFont typeface="Wingdings" pitchFamily="2" charset="2"/>
              <a:buChar char="Ø"/>
            </a:pPr>
            <a:r>
              <a:rPr lang="en-US" sz="1800">
                <a:cs typeface="Times New Roman" pitchFamily="18" charset="0"/>
              </a:rPr>
              <a:t>Giving nocturnal animals</a:t>
            </a:r>
            <a:r>
              <a:rPr lang="en-US" sz="1800" b="1">
                <a:cs typeface="Times New Roman" pitchFamily="18" charset="0"/>
              </a:rPr>
              <a:t> </a:t>
            </a:r>
            <a:r>
              <a:rPr lang="en-US" sz="1800" b="1">
                <a:solidFill>
                  <a:schemeClr val="hlink"/>
                </a:solidFill>
                <a:cs typeface="Times New Roman" pitchFamily="18" charset="0"/>
              </a:rPr>
              <a:t>red or blue lights</a:t>
            </a:r>
            <a:r>
              <a:rPr lang="en-US" sz="1800">
                <a:cs typeface="Times New Roman" pitchFamily="18" charset="0"/>
              </a:rPr>
              <a:t> rather than total darkness during the reverse dark cycle promotes their normal activity levels (Wright </a:t>
            </a:r>
            <a:r>
              <a:rPr lang="en-US" sz="1800" i="1">
                <a:cs typeface="Times New Roman" pitchFamily="18" charset="0"/>
              </a:rPr>
              <a:t>et.al.</a:t>
            </a:r>
            <a:r>
              <a:rPr lang="en-US" sz="1800">
                <a:cs typeface="Times New Roman" pitchFamily="18" charset="0"/>
              </a:rPr>
              <a:t> 1989). Simulating dawn and dusk by gradually turning on or off the lights is also beneficial.</a:t>
            </a:r>
          </a:p>
          <a:p>
            <a:pPr>
              <a:buFont typeface="Wingdings" pitchFamily="2" charset="2"/>
              <a:buChar char="Ø"/>
            </a:pPr>
            <a:r>
              <a:rPr lang="en-US" sz="1800" b="1">
                <a:solidFill>
                  <a:schemeClr val="hlink"/>
                </a:solidFill>
                <a:cs typeface="Times New Roman" pitchFamily="18" charset="0"/>
              </a:rPr>
              <a:t>Color- Cool-spectrum light</a:t>
            </a:r>
            <a:r>
              <a:rPr lang="en-US" sz="1800">
                <a:cs typeface="Times New Roman" pitchFamily="18" charset="0"/>
              </a:rPr>
              <a:t> (green) can reduce the incidence of anxiety behaviors such as spacing and rocking (Fritz </a:t>
            </a:r>
            <a:r>
              <a:rPr lang="en-US" sz="1800" i="1">
                <a:cs typeface="Times New Roman" pitchFamily="18" charset="0"/>
              </a:rPr>
              <a:t>et. al</a:t>
            </a:r>
            <a:r>
              <a:rPr lang="en-US" sz="1800">
                <a:cs typeface="Times New Roman" pitchFamily="18" charset="0"/>
              </a:rPr>
              <a:t>. 1997). </a:t>
            </a:r>
          </a:p>
          <a:p>
            <a:pPr>
              <a:buFont typeface="Wingdings" pitchFamily="2" charset="2"/>
              <a:buNone/>
            </a:pPr>
            <a:endParaRPr lang="en-US" sz="1800" b="1">
              <a:cs typeface="Times New Roman"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rrowheads="1"/>
          </p:cNvSpPr>
          <p:nvPr>
            <p:ph type="title"/>
          </p:nvPr>
        </p:nvSpPr>
        <p:spPr/>
        <p:txBody>
          <a:bodyPr/>
          <a:lstStyle/>
          <a:p>
            <a:r>
              <a:rPr lang="en-US" sz="3200"/>
              <a:t>Visual enrichment- Motions and Mirrors</a:t>
            </a:r>
            <a:r>
              <a:rPr lang="en-US"/>
              <a:t> </a:t>
            </a:r>
          </a:p>
        </p:txBody>
      </p:sp>
      <p:sp>
        <p:nvSpPr>
          <p:cNvPr id="281603" name="Rectangle 3"/>
          <p:cNvSpPr>
            <a:spLocks noGrp="1" noChangeArrowheads="1"/>
          </p:cNvSpPr>
          <p:nvPr>
            <p:ph sz="half" idx="1"/>
          </p:nvPr>
        </p:nvSpPr>
        <p:spPr>
          <a:xfrm>
            <a:off x="457200" y="1219200"/>
            <a:ext cx="4038600" cy="5638800"/>
          </a:xfrm>
        </p:spPr>
        <p:txBody>
          <a:bodyPr/>
          <a:lstStyle/>
          <a:p>
            <a:pPr>
              <a:buFont typeface="Wingdings" pitchFamily="2" charset="2"/>
              <a:buNone/>
            </a:pPr>
            <a:endParaRPr lang="en-US" sz="1600" b="1" dirty="0">
              <a:cs typeface="Times New Roman" pitchFamily="18" charset="0"/>
            </a:endParaRPr>
          </a:p>
          <a:p>
            <a:pPr>
              <a:buFont typeface="Wingdings" pitchFamily="2" charset="2"/>
              <a:buNone/>
            </a:pPr>
            <a:r>
              <a:rPr lang="en-US" sz="2000" b="1" dirty="0">
                <a:solidFill>
                  <a:schemeClr val="hlink"/>
                </a:solidFill>
                <a:cs typeface="Times New Roman" pitchFamily="18" charset="0"/>
              </a:rPr>
              <a:t>Motion</a:t>
            </a:r>
            <a:r>
              <a:rPr lang="en-US" sz="2000" dirty="0">
                <a:cs typeface="Times New Roman" pitchFamily="18" charset="0"/>
              </a:rPr>
              <a:t> -is used as visual stimulation in various forms such as </a:t>
            </a:r>
            <a:r>
              <a:rPr lang="en-US" sz="2000" b="1" dirty="0">
                <a:cs typeface="Times New Roman" pitchFamily="18" charset="0"/>
              </a:rPr>
              <a:t>TV, videos, or video games</a:t>
            </a:r>
            <a:r>
              <a:rPr lang="en-US" sz="2000" dirty="0">
                <a:cs typeface="Times New Roman" pitchFamily="18" charset="0"/>
              </a:rPr>
              <a:t> (Brent and Stone 1996). Television should only be presented in a way that primates have the choice not to watch it.</a:t>
            </a:r>
          </a:p>
          <a:p>
            <a:pPr>
              <a:buFont typeface="Wingdings" pitchFamily="2" charset="2"/>
              <a:buNone/>
            </a:pPr>
            <a:r>
              <a:rPr lang="en-US" sz="2000" b="1" dirty="0">
                <a:solidFill>
                  <a:schemeClr val="hlink"/>
                </a:solidFill>
                <a:cs typeface="Times New Roman" pitchFamily="18" charset="0"/>
              </a:rPr>
              <a:t>Mirrors</a:t>
            </a:r>
            <a:r>
              <a:rPr lang="en-US" sz="2000" dirty="0">
                <a:cs typeface="Times New Roman" pitchFamily="18" charset="0"/>
              </a:rPr>
              <a:t>- Monkeys can perceive a mirror images as another monkey while great apes see as their own. Small portable mirrors are repeatedly manipulated and remain the source of fascination over period of months.</a:t>
            </a:r>
          </a:p>
          <a:p>
            <a:pPr>
              <a:buFont typeface="Wingdings" pitchFamily="2" charset="2"/>
              <a:buNone/>
            </a:pPr>
            <a:endParaRPr lang="en-US" sz="2000" dirty="0">
              <a:cs typeface="Times New Roman" pitchFamily="18" charset="0"/>
            </a:endParaRPr>
          </a:p>
          <a:p>
            <a:pPr>
              <a:buFont typeface="Wingdings" pitchFamily="2" charset="2"/>
              <a:buNone/>
            </a:pPr>
            <a:endParaRPr lang="en-US" sz="2000" dirty="0">
              <a:cs typeface="Times New Roman" pitchFamily="18" charset="0"/>
            </a:endParaRPr>
          </a:p>
          <a:p>
            <a:pPr>
              <a:buFont typeface="Wingdings" pitchFamily="2" charset="2"/>
              <a:buNone/>
            </a:pPr>
            <a:endParaRPr lang="en-US" sz="2000" dirty="0">
              <a:cs typeface="Times New Roman" pitchFamily="18" charset="0"/>
            </a:endParaRPr>
          </a:p>
          <a:p>
            <a:pPr>
              <a:buFont typeface="Wingdings" pitchFamily="2" charset="2"/>
              <a:buNone/>
            </a:pPr>
            <a:endParaRPr lang="en-US" sz="1600" dirty="0">
              <a:cs typeface="Times New Roman" pitchFamily="18" charset="0"/>
            </a:endParaRPr>
          </a:p>
        </p:txBody>
      </p:sp>
      <p:sp>
        <p:nvSpPr>
          <p:cNvPr id="6" name="Content Placeholder 5"/>
          <p:cNvSpPr>
            <a:spLocks noGrp="1"/>
          </p:cNvSpPr>
          <p:nvPr>
            <p:ph sz="half" idx="2"/>
          </p:nvPr>
        </p:nvSpPr>
        <p:spPr/>
        <p:txBody>
          <a:bodyPr/>
          <a:lstStyle/>
          <a:p>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rrowheads="1"/>
          </p:cNvSpPr>
          <p:nvPr>
            <p:ph type="title"/>
          </p:nvPr>
        </p:nvSpPr>
        <p:spPr/>
        <p:txBody>
          <a:bodyPr/>
          <a:lstStyle/>
          <a:p>
            <a:r>
              <a:rPr lang="en-US" sz="3200"/>
              <a:t>Visual enrichment-Colors</a:t>
            </a:r>
          </a:p>
        </p:txBody>
      </p:sp>
      <p:sp>
        <p:nvSpPr>
          <p:cNvPr id="414723" name="Rectangle 3"/>
          <p:cNvSpPr>
            <a:spLocks noChangeArrowheads="1"/>
          </p:cNvSpPr>
          <p:nvPr/>
        </p:nvSpPr>
        <p:spPr bwMode="auto">
          <a:xfrm>
            <a:off x="228600" y="3429000"/>
            <a:ext cx="2133600" cy="3389313"/>
          </a:xfrm>
          <a:prstGeom prst="rect">
            <a:avLst/>
          </a:prstGeom>
          <a:noFill/>
          <a:ln w="9525">
            <a:noFill/>
            <a:miter lim="800000"/>
            <a:headEnd/>
            <a:tailEnd/>
          </a:ln>
          <a:effectLst/>
        </p:spPr>
        <p:txBody>
          <a:bodyPr>
            <a:spAutoFit/>
          </a:bodyPr>
          <a:lstStyle/>
          <a:p>
            <a:pPr>
              <a:spcBef>
                <a:spcPct val="50000"/>
              </a:spcBef>
              <a:buClr>
                <a:schemeClr val="hlink"/>
              </a:buClr>
              <a:buSzPct val="70000"/>
              <a:buFont typeface="Wingdings" pitchFamily="2" charset="2"/>
              <a:buNone/>
            </a:pPr>
            <a:endParaRPr lang="en-US" sz="1800" b="0">
              <a:solidFill>
                <a:schemeClr val="tx1"/>
              </a:solidFill>
              <a:effectLst>
                <a:outerShdw blurRad="38100" dist="38100" dir="2700000" algn="tl">
                  <a:srgbClr val="000000"/>
                </a:outerShdw>
              </a:effectLst>
              <a:cs typeface="Times New Roman" pitchFamily="18" charset="0"/>
            </a:endParaRPr>
          </a:p>
          <a:p>
            <a:pPr>
              <a:spcBef>
                <a:spcPct val="50000"/>
              </a:spcBef>
              <a:buClr>
                <a:schemeClr val="hlink"/>
              </a:buClr>
              <a:buSzPct val="70000"/>
              <a:buFont typeface="Wingdings" pitchFamily="2" charset="2"/>
              <a:buChar char="Ø"/>
            </a:pPr>
            <a:r>
              <a:rPr lang="en-US" sz="1800" b="0">
                <a:solidFill>
                  <a:schemeClr val="tx1"/>
                </a:solidFill>
                <a:effectLst>
                  <a:outerShdw blurRad="38100" dist="38100" dir="2700000" algn="tl">
                    <a:srgbClr val="000000"/>
                  </a:outerShdw>
                </a:effectLst>
                <a:cs typeface="Times New Roman" pitchFamily="18" charset="0"/>
              </a:rPr>
              <a:t>When </a:t>
            </a:r>
            <a:r>
              <a:rPr lang="en-US" sz="1800">
                <a:solidFill>
                  <a:schemeClr val="hlink"/>
                </a:solidFill>
                <a:effectLst>
                  <a:outerShdw blurRad="38100" dist="38100" dir="2700000" algn="tl">
                    <a:srgbClr val="000000"/>
                  </a:outerShdw>
                </a:effectLst>
                <a:cs typeface="Times New Roman" pitchFamily="18" charset="0"/>
              </a:rPr>
              <a:t>color dyes</a:t>
            </a:r>
            <a:r>
              <a:rPr lang="en-US" sz="1800" b="0">
                <a:solidFill>
                  <a:schemeClr val="hlink"/>
                </a:solidFill>
                <a:effectLst>
                  <a:outerShdw blurRad="38100" dist="38100" dir="2700000" algn="tl">
                    <a:srgbClr val="000000"/>
                  </a:outerShdw>
                </a:effectLst>
                <a:cs typeface="Times New Roman" pitchFamily="18" charset="0"/>
              </a:rPr>
              <a:t> </a:t>
            </a:r>
            <a:r>
              <a:rPr lang="en-US" sz="1800" b="0">
                <a:solidFill>
                  <a:schemeClr val="tx1"/>
                </a:solidFill>
                <a:effectLst>
                  <a:outerShdw blurRad="38100" dist="38100" dir="2700000" algn="tl">
                    <a:srgbClr val="000000"/>
                  </a:outerShdw>
                </a:effectLst>
                <a:cs typeface="Times New Roman" pitchFamily="18" charset="0"/>
              </a:rPr>
              <a:t>are added to food items, it may increase consumption</a:t>
            </a:r>
          </a:p>
          <a:p>
            <a:pPr>
              <a:spcBef>
                <a:spcPct val="50000"/>
              </a:spcBef>
              <a:buClr>
                <a:schemeClr val="hlink"/>
              </a:buClr>
              <a:buSzPct val="70000"/>
              <a:buFont typeface="Wingdings" pitchFamily="2" charset="2"/>
              <a:buChar char="Ø"/>
            </a:pPr>
            <a:r>
              <a:rPr lang="en-US" sz="1800">
                <a:solidFill>
                  <a:schemeClr val="hlink"/>
                </a:solidFill>
                <a:effectLst>
                  <a:outerShdw blurRad="38100" dist="38100" dir="2700000" algn="tl">
                    <a:srgbClr val="000000"/>
                  </a:outerShdw>
                </a:effectLst>
                <a:cs typeface="Times New Roman" pitchFamily="18" charset="0"/>
              </a:rPr>
              <a:t>Murals</a:t>
            </a:r>
            <a:r>
              <a:rPr lang="en-US" sz="1800">
                <a:solidFill>
                  <a:schemeClr val="tx1"/>
                </a:solidFill>
                <a:effectLst>
                  <a:outerShdw blurRad="38100" dist="38100" dir="2700000" algn="tl">
                    <a:srgbClr val="000000"/>
                  </a:outerShdw>
                </a:effectLst>
                <a:cs typeface="Times New Roman" pitchFamily="18" charset="0"/>
              </a:rPr>
              <a:t> </a:t>
            </a:r>
            <a:r>
              <a:rPr lang="en-US" sz="1800" b="0">
                <a:solidFill>
                  <a:schemeClr val="tx1"/>
                </a:solidFill>
                <a:effectLst>
                  <a:outerShdw blurRad="38100" dist="38100" dir="2700000" algn="tl">
                    <a:srgbClr val="000000"/>
                  </a:outerShdw>
                </a:effectLst>
                <a:cs typeface="Times New Roman" pitchFamily="18" charset="0"/>
              </a:rPr>
              <a:t>can be relaxing indoor </a:t>
            </a:r>
          </a:p>
          <a:p>
            <a:pPr>
              <a:spcBef>
                <a:spcPct val="50000"/>
              </a:spcBef>
              <a:buClr>
                <a:schemeClr val="hlink"/>
              </a:buClr>
              <a:buSzPct val="70000"/>
              <a:buFont typeface="Wingdings" pitchFamily="2" charset="2"/>
              <a:buChar char="Ø"/>
            </a:pPr>
            <a:r>
              <a:rPr lang="en-US" sz="1800" b="0">
                <a:solidFill>
                  <a:schemeClr val="tx1"/>
                </a:solidFill>
                <a:effectLst>
                  <a:outerShdw blurRad="38100" dist="38100" dir="2700000" algn="tl">
                    <a:srgbClr val="000000"/>
                  </a:outerShdw>
                </a:effectLst>
                <a:cs typeface="Times New Roman" pitchFamily="18" charset="0"/>
              </a:rPr>
              <a:t>Animal </a:t>
            </a:r>
            <a:r>
              <a:rPr lang="en-US" sz="1800">
                <a:solidFill>
                  <a:schemeClr val="hlink"/>
                </a:solidFill>
                <a:effectLst>
                  <a:outerShdw blurRad="38100" dist="38100" dir="2700000" algn="tl">
                    <a:srgbClr val="000000"/>
                  </a:outerShdw>
                </a:effectLst>
                <a:cs typeface="Times New Roman" pitchFamily="18" charset="0"/>
              </a:rPr>
              <a:t>paintings </a:t>
            </a:r>
            <a:r>
              <a:rPr lang="en-US" sz="1800">
                <a:solidFill>
                  <a:schemeClr val="tx1"/>
                </a:solidFill>
                <a:effectLst>
                  <a:outerShdw blurRad="38100" dist="38100" dir="2700000" algn="tl">
                    <a:srgbClr val="000000"/>
                  </a:outerShdw>
                </a:effectLst>
                <a:cs typeface="Times New Roman" pitchFamily="18" charset="0"/>
              </a:rPr>
              <a:t> </a:t>
            </a:r>
          </a:p>
          <a:p>
            <a:pPr>
              <a:spcBef>
                <a:spcPct val="50000"/>
              </a:spcBef>
              <a:buClr>
                <a:schemeClr val="hlink"/>
              </a:buClr>
              <a:buSzPct val="70000"/>
              <a:buFont typeface="Wingdings" pitchFamily="2" charset="2"/>
              <a:buNone/>
            </a:pPr>
            <a:endParaRPr lang="en-US" sz="1000" b="0">
              <a:solidFill>
                <a:schemeClr val="tx1"/>
              </a:solidFill>
              <a:effectLst>
                <a:outerShdw blurRad="38100" dist="38100" dir="2700000" algn="tl">
                  <a:srgbClr val="000000"/>
                </a:outerShdw>
              </a:effectLst>
              <a:cs typeface="Times New Roman" pitchFamily="18" charset="0"/>
            </a:endParaRPr>
          </a:p>
          <a:p>
            <a:pPr>
              <a:spcBef>
                <a:spcPct val="50000"/>
              </a:spcBef>
              <a:buClr>
                <a:schemeClr val="hlink"/>
              </a:buClr>
              <a:buSzPct val="70000"/>
              <a:buFont typeface="Wingdings" pitchFamily="2" charset="2"/>
              <a:buNone/>
            </a:pPr>
            <a:endParaRPr lang="en-US" sz="1000" b="0">
              <a:solidFill>
                <a:schemeClr val="tx1"/>
              </a:solidFill>
              <a:effectLst>
                <a:outerShdw blurRad="38100" dist="38100" dir="2700000" algn="tl">
                  <a:srgbClr val="000000"/>
                </a:outerShdw>
              </a:effectLst>
              <a:cs typeface="Times New Roman" pitchFamily="18" charset="0"/>
            </a:endParaRPr>
          </a:p>
          <a:p>
            <a:pPr>
              <a:spcBef>
                <a:spcPct val="50000"/>
              </a:spcBef>
              <a:buClr>
                <a:schemeClr val="hlink"/>
              </a:buClr>
              <a:buSzPct val="70000"/>
              <a:buFont typeface="Wingdings" pitchFamily="2" charset="2"/>
              <a:buNone/>
            </a:pPr>
            <a:r>
              <a:rPr lang="en-US" sz="1000" b="0">
                <a:solidFill>
                  <a:schemeClr val="tx1"/>
                </a:solidFill>
                <a:effectLst>
                  <a:outerShdw blurRad="38100" dist="38100" dir="2700000" algn="tl">
                    <a:srgbClr val="000000"/>
                  </a:outerShdw>
                </a:effectLst>
                <a:cs typeface="Times New Roman" pitchFamily="18" charset="0"/>
              </a:rPr>
              <a:t>Photo:Jim Hughes and Hilda Tresz</a:t>
            </a:r>
          </a:p>
        </p:txBody>
      </p:sp>
      <p:pic>
        <p:nvPicPr>
          <p:cNvPr id="414724" name="Picture 4" descr="Elephant Karacsonyi diszt fest  Photo by Jim Hughes"/>
          <p:cNvPicPr>
            <a:picLocks noChangeAspect="1" noChangeArrowheads="1"/>
          </p:cNvPicPr>
          <p:nvPr/>
        </p:nvPicPr>
        <p:blipFill>
          <a:blip r:embed="rId3" cstate="print"/>
          <a:srcRect/>
          <a:stretch>
            <a:fillRect/>
          </a:stretch>
        </p:blipFill>
        <p:spPr bwMode="auto">
          <a:xfrm>
            <a:off x="304800" y="1143000"/>
            <a:ext cx="3352800" cy="2514600"/>
          </a:xfrm>
          <a:prstGeom prst="rect">
            <a:avLst/>
          </a:prstGeom>
          <a:noFill/>
        </p:spPr>
      </p:pic>
      <p:pic>
        <p:nvPicPr>
          <p:cNvPr id="414725" name="Picture 5" descr="Orangutan vizfestekkel  Photo by Hilda Tresz"/>
          <p:cNvPicPr>
            <a:picLocks noChangeAspect="1" noChangeArrowheads="1"/>
          </p:cNvPicPr>
          <p:nvPr/>
        </p:nvPicPr>
        <p:blipFill>
          <a:blip r:embed="rId4" cstate="print"/>
          <a:srcRect/>
          <a:stretch>
            <a:fillRect/>
          </a:stretch>
        </p:blipFill>
        <p:spPr bwMode="auto">
          <a:xfrm>
            <a:off x="3962400" y="2876550"/>
            <a:ext cx="5029200" cy="3771900"/>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Rot="1" noChangeArrowheads="1"/>
          </p:cNvSpPr>
          <p:nvPr>
            <p:ph type="title"/>
          </p:nvPr>
        </p:nvSpPr>
        <p:spPr/>
        <p:txBody>
          <a:bodyPr/>
          <a:lstStyle/>
          <a:p>
            <a:r>
              <a:rPr lang="en-US"/>
              <a:t>Auditory enrichment</a:t>
            </a:r>
          </a:p>
        </p:txBody>
      </p:sp>
      <p:sp>
        <p:nvSpPr>
          <p:cNvPr id="381955" name="Rectangle 3"/>
          <p:cNvSpPr>
            <a:spLocks noGrp="1" noChangeArrowheads="1"/>
          </p:cNvSpPr>
          <p:nvPr>
            <p:ph type="body" sz="half" idx="1"/>
          </p:nvPr>
        </p:nvSpPr>
        <p:spPr/>
        <p:txBody>
          <a:bodyPr/>
          <a:lstStyle/>
          <a:p>
            <a:pPr>
              <a:lnSpc>
                <a:spcPct val="90000"/>
              </a:lnSpc>
            </a:pPr>
            <a:r>
              <a:rPr lang="en-US" sz="1800" b="1">
                <a:solidFill>
                  <a:schemeClr val="hlink"/>
                </a:solidFill>
                <a:cs typeface="Times New Roman" pitchFamily="18" charset="0"/>
              </a:rPr>
              <a:t>Vocalization from other primates</a:t>
            </a:r>
            <a:r>
              <a:rPr lang="en-US" sz="1800">
                <a:cs typeface="Times New Roman" pitchFamily="18" charset="0"/>
              </a:rPr>
              <a:t> can communicate messages such as danger, fear, discovery of food, etc. </a:t>
            </a:r>
            <a:r>
              <a:rPr lang="en-US" sz="1800">
                <a:solidFill>
                  <a:srgbClr val="FF3300"/>
                </a:solidFill>
                <a:cs typeface="Times New Roman" pitchFamily="18" charset="0"/>
              </a:rPr>
              <a:t>Auditory calls are especially important when visual transmission of messages is not possible.</a:t>
            </a:r>
            <a:r>
              <a:rPr lang="en-US" sz="1800">
                <a:cs typeface="Times New Roman" pitchFamily="18" charset="0"/>
              </a:rPr>
              <a:t> </a:t>
            </a:r>
          </a:p>
          <a:p>
            <a:pPr>
              <a:lnSpc>
                <a:spcPct val="90000"/>
              </a:lnSpc>
            </a:pPr>
            <a:r>
              <a:rPr lang="en-US" sz="1800" b="1">
                <a:solidFill>
                  <a:schemeClr val="hlink"/>
                </a:solidFill>
                <a:cs typeface="Times New Roman" pitchFamily="18" charset="0"/>
              </a:rPr>
              <a:t>Sounds from the natural environment</a:t>
            </a:r>
            <a:r>
              <a:rPr lang="en-US" sz="1800">
                <a:cs typeface="Times New Roman" pitchFamily="18" charset="0"/>
              </a:rPr>
              <a:t>- Animals also make non-vocal sounds, such as banging or drumming, on furniture to express their emotions.</a:t>
            </a:r>
          </a:p>
          <a:p>
            <a:pPr>
              <a:lnSpc>
                <a:spcPct val="90000"/>
              </a:lnSpc>
            </a:pPr>
            <a:r>
              <a:rPr lang="en-US" sz="1800" b="1">
                <a:solidFill>
                  <a:schemeClr val="hlink"/>
                </a:solidFill>
                <a:cs typeface="Times New Roman" pitchFamily="18" charset="0"/>
              </a:rPr>
              <a:t>Music </a:t>
            </a:r>
            <a:r>
              <a:rPr lang="en-US" sz="1800">
                <a:cs typeface="Times New Roman" pitchFamily="18" charset="0"/>
              </a:rPr>
              <a:t>when available at times throughout the day may reduce aberrant behaviors (National Institutes of Health 1991). Giving the choice of turning the music on or off can increase the time spent with playing music.</a:t>
            </a:r>
          </a:p>
          <a:p>
            <a:pPr algn="ctr">
              <a:lnSpc>
                <a:spcPct val="90000"/>
              </a:lnSpc>
              <a:buFont typeface="Wingdings" pitchFamily="2" charset="2"/>
              <a:buNone/>
            </a:pPr>
            <a:r>
              <a:rPr lang="en-US" sz="1800">
                <a:solidFill>
                  <a:srgbClr val="FFFFFF"/>
                </a:solidFill>
                <a:latin typeface="Arial" pitchFamily="34" charset="0"/>
                <a:cs typeface="Arial" pitchFamily="34" charset="0"/>
              </a:rPr>
              <a:t/>
            </a:r>
            <a:br>
              <a:rPr lang="en-US" sz="1800">
                <a:solidFill>
                  <a:srgbClr val="FFFFFF"/>
                </a:solidFill>
                <a:latin typeface="Arial" pitchFamily="34" charset="0"/>
                <a:cs typeface="Arial" pitchFamily="34" charset="0"/>
              </a:rPr>
            </a:br>
            <a:endParaRPr lang="en-US" sz="1800">
              <a:solidFill>
                <a:srgbClr val="FFFFFF"/>
              </a:solidFill>
              <a:latin typeface="Arial" pitchFamily="34" charset="0"/>
              <a:cs typeface="Arial" pitchFamily="34" charset="0"/>
            </a:endParaRPr>
          </a:p>
          <a:p>
            <a:pPr>
              <a:lnSpc>
                <a:spcPct val="90000"/>
              </a:lnSpc>
              <a:buFont typeface="Wingdings" pitchFamily="2" charset="2"/>
              <a:buNone/>
            </a:pPr>
            <a:endParaRPr lang="en-US" sz="1800">
              <a:cs typeface="Times New Roman" pitchFamily="18" charset="0"/>
            </a:endParaRPr>
          </a:p>
          <a:p>
            <a:pPr>
              <a:lnSpc>
                <a:spcPct val="90000"/>
              </a:lnSpc>
              <a:buFont typeface="Wingdings" pitchFamily="2" charset="2"/>
              <a:buNone/>
            </a:pPr>
            <a:endParaRPr lang="en-US" sz="2800"/>
          </a:p>
        </p:txBody>
      </p:sp>
      <p:sp>
        <p:nvSpPr>
          <p:cNvPr id="381956" name="Rectangle 4"/>
          <p:cNvSpPr>
            <a:spLocks noGrp="1" noChangeArrowheads="1"/>
          </p:cNvSpPr>
          <p:nvPr>
            <p:ph sz="half" idx="2"/>
          </p:nvPr>
        </p:nvSpPr>
        <p:spPr/>
        <p:txBody>
          <a:bodyPr/>
          <a:lstStyle/>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a:p>
            <a:pPr>
              <a:buFont typeface="Wingdings" pitchFamily="2" charset="2"/>
              <a:buNone/>
            </a:pPr>
            <a:endParaRPr lang="en-US" sz="1000" dirty="0">
              <a:solidFill>
                <a:srgbClr val="008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rrowheads="1"/>
          </p:cNvSpPr>
          <p:nvPr>
            <p:ph type="title"/>
          </p:nvPr>
        </p:nvSpPr>
        <p:spPr/>
        <p:txBody>
          <a:bodyPr/>
          <a:lstStyle/>
          <a:p>
            <a:r>
              <a:rPr lang="en-US"/>
              <a:t>Tactile enrichment</a:t>
            </a:r>
          </a:p>
        </p:txBody>
      </p:sp>
      <p:sp>
        <p:nvSpPr>
          <p:cNvPr id="284675" name="Rectangle 3"/>
          <p:cNvSpPr>
            <a:spLocks noGrp="1" noChangeArrowheads="1"/>
          </p:cNvSpPr>
          <p:nvPr>
            <p:ph idx="1"/>
          </p:nvPr>
        </p:nvSpPr>
        <p:spPr>
          <a:xfrm>
            <a:off x="457200" y="1219200"/>
            <a:ext cx="4343400" cy="5638800"/>
          </a:xfrm>
        </p:spPr>
        <p:txBody>
          <a:bodyPr/>
          <a:lstStyle/>
          <a:p>
            <a:pPr>
              <a:buFont typeface="Wingdings" pitchFamily="2" charset="2"/>
              <a:buNone/>
            </a:pPr>
            <a:r>
              <a:rPr lang="en-US" sz="2000">
                <a:cs typeface="Times New Roman" pitchFamily="18" charset="0"/>
              </a:rPr>
              <a:t>    </a:t>
            </a:r>
            <a:r>
              <a:rPr lang="en-US" sz="1800">
                <a:cs typeface="Times New Roman" pitchFamily="18" charset="0"/>
              </a:rPr>
              <a:t>Tactile stimulation is provided by all aspects of a primate’s environment, including:</a:t>
            </a:r>
          </a:p>
          <a:p>
            <a:r>
              <a:rPr lang="en-US" sz="1800" b="1">
                <a:solidFill>
                  <a:schemeClr val="hlink"/>
                </a:solidFill>
                <a:cs typeface="Times New Roman" pitchFamily="18" charset="0"/>
              </a:rPr>
              <a:t>Cage mates</a:t>
            </a:r>
            <a:r>
              <a:rPr lang="en-US" sz="1800">
                <a:cs typeface="Times New Roman" pitchFamily="18" charset="0"/>
              </a:rPr>
              <a:t>. Primates receive much tactile stimulation when grooming cage mates. </a:t>
            </a:r>
            <a:r>
              <a:rPr lang="en-US" sz="1800" b="1">
                <a:solidFill>
                  <a:srgbClr val="FF3300"/>
                </a:solidFill>
                <a:cs typeface="Times New Roman" pitchFamily="18" charset="0"/>
              </a:rPr>
              <a:t>If primates cannot be grouped so they are together all the time, tactile contact should be allowed with conspecifics or caretakers</a:t>
            </a:r>
            <a:r>
              <a:rPr lang="en-US" sz="1800">
                <a:cs typeface="Times New Roman" pitchFamily="18" charset="0"/>
              </a:rPr>
              <a:t> on a periodic or scheduled basis or through grooming bars (Crockett </a:t>
            </a:r>
            <a:r>
              <a:rPr lang="en-US" sz="1800" i="1">
                <a:cs typeface="Times New Roman" pitchFamily="18" charset="0"/>
              </a:rPr>
              <a:t>et. al.</a:t>
            </a:r>
            <a:r>
              <a:rPr lang="en-US" sz="1800">
                <a:cs typeface="Times New Roman" pitchFamily="18" charset="0"/>
              </a:rPr>
              <a:t> 1997, Taylor </a:t>
            </a:r>
            <a:r>
              <a:rPr lang="en-US" sz="1800" i="1">
                <a:cs typeface="Times New Roman" pitchFamily="18" charset="0"/>
              </a:rPr>
              <a:t>et. al</a:t>
            </a:r>
            <a:r>
              <a:rPr lang="en-US" sz="1800">
                <a:cs typeface="Times New Roman" pitchFamily="18" charset="0"/>
              </a:rPr>
              <a:t>. 1998). Grooming can be used in operant conditioning as a positive reinforce.</a:t>
            </a:r>
          </a:p>
          <a:p>
            <a:r>
              <a:rPr lang="en-US" sz="1800" b="1">
                <a:solidFill>
                  <a:schemeClr val="hlink"/>
                </a:solidFill>
                <a:cs typeface="Times New Roman" pitchFamily="18" charset="0"/>
              </a:rPr>
              <a:t>Floor substrate</a:t>
            </a:r>
            <a:r>
              <a:rPr lang="en-US" sz="1800">
                <a:cs typeface="Times New Roman" pitchFamily="18" charset="0"/>
              </a:rPr>
              <a:t> provides stimulation when they search through it for hidden food items.</a:t>
            </a:r>
          </a:p>
          <a:p>
            <a:r>
              <a:rPr lang="en-US" sz="1800" b="1">
                <a:solidFill>
                  <a:schemeClr val="hlink"/>
                </a:solidFill>
                <a:cs typeface="Times New Roman" pitchFamily="18" charset="0"/>
              </a:rPr>
              <a:t>Food and toys</a:t>
            </a:r>
            <a:r>
              <a:rPr lang="en-US" sz="1800" b="1">
                <a:cs typeface="Times New Roman" pitchFamily="18" charset="0"/>
              </a:rPr>
              <a:t> </a:t>
            </a:r>
            <a:r>
              <a:rPr lang="en-US" sz="1800">
                <a:cs typeface="Times New Roman" pitchFamily="18" charset="0"/>
              </a:rPr>
              <a:t>have tactile stimulation properties</a:t>
            </a:r>
          </a:p>
          <a:p>
            <a:pPr>
              <a:buFont typeface="Wingdings" pitchFamily="2" charset="2"/>
              <a:buNone/>
            </a:pPr>
            <a:endParaRPr lang="en-US" sz="1400">
              <a:cs typeface="Times New Roman" pitchFamily="18" charset="0"/>
            </a:endParaRPr>
          </a:p>
          <a:p>
            <a:pPr>
              <a:buFont typeface="Wingdings" pitchFamily="2" charset="2"/>
              <a:buNone/>
            </a:pPr>
            <a:r>
              <a:rPr lang="en-US" sz="1400">
                <a:cs typeface="Times New Roman" pitchFamily="18" charset="0"/>
              </a:rPr>
              <a:t>Author’s husband Zoltán Tresz grooms infant chimpanzee, photo unknown</a:t>
            </a:r>
          </a:p>
        </p:txBody>
      </p:sp>
      <p:pic>
        <p:nvPicPr>
          <p:cNvPr id="284676" name="Picture 4" descr="Zoltan"/>
          <p:cNvPicPr>
            <a:picLocks noChangeAspect="1" noChangeArrowheads="1"/>
          </p:cNvPicPr>
          <p:nvPr/>
        </p:nvPicPr>
        <p:blipFill>
          <a:blip r:embed="rId3" cstate="print"/>
          <a:srcRect/>
          <a:stretch>
            <a:fillRect/>
          </a:stretch>
        </p:blipFill>
        <p:spPr bwMode="auto">
          <a:xfrm>
            <a:off x="5181600" y="1143000"/>
            <a:ext cx="3633788" cy="5370513"/>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rrowheads="1"/>
          </p:cNvSpPr>
          <p:nvPr>
            <p:ph type="title"/>
          </p:nvPr>
        </p:nvSpPr>
        <p:spPr/>
        <p:txBody>
          <a:bodyPr/>
          <a:lstStyle/>
          <a:p>
            <a:r>
              <a:rPr lang="en-US" sz="3200"/>
              <a:t>Olfactory enrichment- sent marking</a:t>
            </a:r>
          </a:p>
        </p:txBody>
      </p:sp>
      <p:sp>
        <p:nvSpPr>
          <p:cNvPr id="285699" name="Rectangle 3"/>
          <p:cNvSpPr>
            <a:spLocks noGrp="1" noChangeArrowheads="1"/>
          </p:cNvSpPr>
          <p:nvPr>
            <p:ph idx="1"/>
          </p:nvPr>
        </p:nvSpPr>
        <p:spPr>
          <a:xfrm>
            <a:off x="457200" y="1143000"/>
            <a:ext cx="8229600" cy="5715000"/>
          </a:xfrm>
        </p:spPr>
        <p:txBody>
          <a:bodyPr/>
          <a:lstStyle/>
          <a:p>
            <a:pPr>
              <a:buFont typeface="Wingdings" pitchFamily="2" charset="2"/>
              <a:buNone/>
            </a:pPr>
            <a:r>
              <a:rPr lang="en-US" sz="2000" b="1" dirty="0">
                <a:solidFill>
                  <a:schemeClr val="hlink"/>
                </a:solidFill>
                <a:cs typeface="Times New Roman" pitchFamily="18" charset="0"/>
              </a:rPr>
              <a:t>      Scent marking</a:t>
            </a:r>
            <a:r>
              <a:rPr lang="en-US" sz="2000" dirty="0">
                <a:cs typeface="Times New Roman" pitchFamily="18" charset="0"/>
              </a:rPr>
              <a:t>- specialized glands produce volatile, strong-smelling chemicals called pheromones to signal the individual’s presence. Olfactory communication is used for territorial defense, to foster aggregation of group members, and to signal alarm or aggression. In some species, scents indicate not only species and gender, but also individual identities. Olfactory stimulation is essential for the scent marking species, and </a:t>
            </a:r>
            <a:r>
              <a:rPr lang="en-US" sz="2000" b="1" dirty="0">
                <a:solidFill>
                  <a:srgbClr val="FF3300"/>
                </a:solidFill>
                <a:cs typeface="Times New Roman" pitchFamily="18" charset="0"/>
              </a:rPr>
              <a:t>objects must be provided which allow animals to mark their environment.</a:t>
            </a:r>
          </a:p>
          <a:p>
            <a:pPr>
              <a:buFont typeface="Wingdings" pitchFamily="2" charset="2"/>
              <a:buNone/>
            </a:pPr>
            <a:endParaRPr lang="en-US" sz="2000" b="1" dirty="0">
              <a:solidFill>
                <a:srgbClr val="FF3300"/>
              </a:solidFill>
              <a:cs typeface="Times New Roman" pitchFamily="18" charset="0"/>
            </a:endParaRPr>
          </a:p>
          <a:p>
            <a:pPr>
              <a:buFont typeface="Wingdings" pitchFamily="2" charset="2"/>
              <a:buNone/>
            </a:pPr>
            <a:endParaRPr lang="en-US" sz="2000" b="1" dirty="0">
              <a:cs typeface="Times New Roman" pitchFamily="18" charset="0"/>
            </a:endParaRPr>
          </a:p>
          <a:p>
            <a:pPr>
              <a:buFont typeface="Wingdings" pitchFamily="2" charset="2"/>
              <a:buNone/>
            </a:pPr>
            <a:endParaRPr lang="en-US" sz="2000" b="1" dirty="0">
              <a:cs typeface="Times New Roman" pitchFamily="18" charset="0"/>
            </a:endParaRPr>
          </a:p>
          <a:p>
            <a:pPr>
              <a:buFont typeface="Wingdings" pitchFamily="2" charset="2"/>
              <a:buNone/>
            </a:pPr>
            <a:endParaRPr lang="en-US" sz="2000" b="1" dirty="0">
              <a:cs typeface="Times New Roman" pitchFamily="18" charset="0"/>
            </a:endParaRPr>
          </a:p>
          <a:p>
            <a:pPr>
              <a:buFont typeface="Wingdings" pitchFamily="2" charset="2"/>
              <a:buNone/>
            </a:pPr>
            <a:endParaRPr lang="en-US" sz="2000" b="1" dirty="0">
              <a:cs typeface="Times New Roman" pitchFamily="18" charset="0"/>
            </a:endParaRPr>
          </a:p>
          <a:p>
            <a:pPr>
              <a:buFont typeface="Wingdings" pitchFamily="2" charset="2"/>
              <a:buNone/>
            </a:pPr>
            <a:endParaRPr lang="en-US" sz="2000" b="1" dirty="0">
              <a:cs typeface="Times New Roman" pitchFamily="18" charset="0"/>
            </a:endParaRPr>
          </a:p>
          <a:p>
            <a:pPr>
              <a:buFont typeface="Wingdings" pitchFamily="2" charset="2"/>
              <a:buNone/>
            </a:pPr>
            <a:endParaRPr lang="en-US" sz="2000" b="1" dirty="0">
              <a:cs typeface="Times New Roman" pitchFamily="18" charset="0"/>
            </a:endParaRPr>
          </a:p>
          <a:p>
            <a:pPr>
              <a:buFont typeface="Wingdings" pitchFamily="2" charset="2"/>
              <a:buNone/>
            </a:pPr>
            <a:endParaRPr lang="en-US" sz="2000" b="1" dirty="0">
              <a:cs typeface="Times New Roman" pitchFamily="18" charset="0"/>
            </a:endParaRPr>
          </a:p>
          <a:p>
            <a:pPr>
              <a:buFont typeface="Wingdings" pitchFamily="2" charset="2"/>
              <a:buNone/>
            </a:pPr>
            <a:r>
              <a:rPr lang="en-US" sz="1000" b="1" dirty="0">
                <a:cs typeface="Times New Roman" pitchFamily="18" charset="0"/>
              </a:rPr>
              <a:t>                                                                                          </a:t>
            </a:r>
            <a:endParaRPr lang="en-US" sz="1400" dirty="0">
              <a:cs typeface="Times New Roman" pitchFamily="18" charset="0"/>
            </a:endParaRPr>
          </a:p>
          <a:p>
            <a:pPr>
              <a:buFont typeface="Wingdings" pitchFamily="2" charset="2"/>
              <a:buNone/>
            </a:pPr>
            <a:endParaRPr lang="en-US" sz="1400" dirty="0">
              <a:cs typeface="Times New Roman" pitchFamily="18" charset="0"/>
            </a:endParaRPr>
          </a:p>
          <a:p>
            <a:pPr>
              <a:buFont typeface="Wingdings" pitchFamily="2" charset="2"/>
              <a:buNone/>
            </a:pPr>
            <a:endParaRPr lang="en-US" sz="2000" b="1" dirty="0">
              <a:cs typeface="Times New Roman" pitchFamily="18"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rrowheads="1"/>
          </p:cNvSpPr>
          <p:nvPr>
            <p:ph type="title"/>
          </p:nvPr>
        </p:nvSpPr>
        <p:spPr/>
        <p:txBody>
          <a:bodyPr/>
          <a:lstStyle/>
          <a:p>
            <a:r>
              <a:rPr lang="en-US" sz="3200"/>
              <a:t>Natural scents</a:t>
            </a:r>
          </a:p>
        </p:txBody>
      </p:sp>
      <p:sp>
        <p:nvSpPr>
          <p:cNvPr id="422915" name="Rectangle 3"/>
          <p:cNvSpPr>
            <a:spLocks noGrp="1" noChangeArrowheads="1"/>
          </p:cNvSpPr>
          <p:nvPr>
            <p:ph sz="half" idx="1"/>
          </p:nvPr>
        </p:nvSpPr>
        <p:spPr>
          <a:xfrm>
            <a:off x="457200" y="1143000"/>
            <a:ext cx="4038600" cy="5715000"/>
          </a:xfrm>
        </p:spPr>
        <p:txBody>
          <a:bodyPr/>
          <a:lstStyle/>
          <a:p>
            <a:pPr>
              <a:buFont typeface="Wingdings" pitchFamily="2" charset="2"/>
              <a:buNone/>
            </a:pPr>
            <a:r>
              <a:rPr lang="en-US" sz="2800"/>
              <a:t>Herbs and spices</a:t>
            </a:r>
          </a:p>
          <a:p>
            <a:pPr>
              <a:buFont typeface="Wingdings" pitchFamily="2" charset="2"/>
              <a:buNone/>
            </a:pPr>
            <a:r>
              <a:rPr lang="en-US" sz="2800"/>
              <a:t>Extracts</a:t>
            </a:r>
          </a:p>
          <a:p>
            <a:pPr>
              <a:buFont typeface="Wingdings" pitchFamily="2" charset="2"/>
              <a:buNone/>
            </a:pPr>
            <a:r>
              <a:rPr lang="en-US" sz="2800"/>
              <a:t>Fecal</a:t>
            </a:r>
          </a:p>
          <a:p>
            <a:pPr>
              <a:buFont typeface="Wingdings" pitchFamily="2" charset="2"/>
              <a:buNone/>
            </a:pPr>
            <a:r>
              <a:rPr lang="en-US" sz="2800"/>
              <a:t>Urine</a:t>
            </a:r>
          </a:p>
          <a:p>
            <a:pPr>
              <a:buFont typeface="Wingdings" pitchFamily="2" charset="2"/>
              <a:buNone/>
            </a:pPr>
            <a:endParaRPr lang="en-US" sz="2800"/>
          </a:p>
          <a:p>
            <a:pPr>
              <a:buFont typeface="Wingdings" pitchFamily="2" charset="2"/>
              <a:buNone/>
            </a:pPr>
            <a:endParaRPr lang="en-US" sz="2800"/>
          </a:p>
          <a:p>
            <a:pPr>
              <a:buFont typeface="Wingdings" pitchFamily="2" charset="2"/>
              <a:buNone/>
            </a:pPr>
            <a:endParaRPr lang="en-US" sz="2800"/>
          </a:p>
          <a:p>
            <a:pPr>
              <a:buFont typeface="Wingdings" pitchFamily="2" charset="2"/>
              <a:buNone/>
            </a:pPr>
            <a:endParaRPr lang="en-US" sz="2800"/>
          </a:p>
          <a:p>
            <a:pPr>
              <a:buFont typeface="Wingdings" pitchFamily="2" charset="2"/>
              <a:buNone/>
            </a:pPr>
            <a:endParaRPr lang="en-US" sz="2800"/>
          </a:p>
          <a:p>
            <a:pPr>
              <a:buFont typeface="Wingdings" pitchFamily="2" charset="2"/>
              <a:buNone/>
            </a:pPr>
            <a:endParaRPr lang="en-US" sz="2800"/>
          </a:p>
          <a:p>
            <a:pPr>
              <a:buFont typeface="Wingdings" pitchFamily="2" charset="2"/>
              <a:buNone/>
            </a:pPr>
            <a:r>
              <a:rPr lang="en-US" sz="1400"/>
              <a:t>Javelina smells antelope urine at the Phoenix Zoo</a:t>
            </a:r>
          </a:p>
          <a:p>
            <a:pPr>
              <a:buFont typeface="Wingdings" pitchFamily="2" charset="2"/>
              <a:buNone/>
            </a:pPr>
            <a:r>
              <a:rPr lang="en-US" sz="1400"/>
              <a:t>Photo: Hilda Tresz</a:t>
            </a:r>
          </a:p>
        </p:txBody>
      </p:sp>
      <p:sp>
        <p:nvSpPr>
          <p:cNvPr id="422916" name="Rectangle 4"/>
          <p:cNvSpPr>
            <a:spLocks noGrp="1" noChangeArrowheads="1"/>
          </p:cNvSpPr>
          <p:nvPr>
            <p:ph type="body" sz="half" idx="2"/>
          </p:nvPr>
        </p:nvSpPr>
        <p:spPr/>
        <p:txBody>
          <a:bodyPr/>
          <a:lstStyle/>
          <a:p>
            <a:pPr>
              <a:buFont typeface="Wingdings" pitchFamily="2" charset="2"/>
              <a:buNone/>
            </a:pPr>
            <a:endParaRPr lang="en-US" sz="2800"/>
          </a:p>
          <a:p>
            <a:pPr>
              <a:buFont typeface="Wingdings" pitchFamily="2" charset="2"/>
              <a:buNone/>
            </a:pPr>
            <a:endParaRPr lang="en-US" sz="2800"/>
          </a:p>
          <a:p>
            <a:pPr>
              <a:buFont typeface="Wingdings" pitchFamily="2" charset="2"/>
              <a:buNone/>
            </a:pPr>
            <a:endParaRPr lang="en-US" sz="2800"/>
          </a:p>
          <a:p>
            <a:pPr>
              <a:buFont typeface="Wingdings" pitchFamily="2" charset="2"/>
              <a:buNone/>
            </a:pPr>
            <a:endParaRPr lang="en-US" sz="2800"/>
          </a:p>
          <a:p>
            <a:pPr>
              <a:buFont typeface="Wingdings" pitchFamily="2" charset="2"/>
              <a:buNone/>
            </a:pPr>
            <a:endParaRPr lang="en-US" sz="2800"/>
          </a:p>
          <a:p>
            <a:pPr>
              <a:buFont typeface="Wingdings" pitchFamily="2" charset="2"/>
              <a:buNone/>
            </a:pPr>
            <a:endParaRPr lang="en-US" sz="2800"/>
          </a:p>
          <a:p>
            <a:pPr>
              <a:buFont typeface="Wingdings" pitchFamily="2" charset="2"/>
              <a:buNone/>
            </a:pPr>
            <a:r>
              <a:rPr lang="en-US" sz="1400"/>
              <a:t>Cougar smells rhino fecal at the Phoenix Zoo</a:t>
            </a:r>
          </a:p>
          <a:p>
            <a:pPr>
              <a:buFont typeface="Wingdings" pitchFamily="2" charset="2"/>
              <a:buNone/>
            </a:pPr>
            <a:r>
              <a:rPr lang="en-US" sz="1400"/>
              <a:t>Photo:Hilda Tresz</a:t>
            </a:r>
          </a:p>
        </p:txBody>
      </p:sp>
      <p:pic>
        <p:nvPicPr>
          <p:cNvPr id="422917" name="Picture 5" descr="Javelina smelling antilop scent-Hilda Tresz"/>
          <p:cNvPicPr>
            <a:picLocks noChangeAspect="1" noChangeArrowheads="1"/>
          </p:cNvPicPr>
          <p:nvPr/>
        </p:nvPicPr>
        <p:blipFill>
          <a:blip r:embed="rId3" cstate="print"/>
          <a:srcRect/>
          <a:stretch>
            <a:fillRect/>
          </a:stretch>
        </p:blipFill>
        <p:spPr bwMode="auto">
          <a:xfrm>
            <a:off x="228600" y="3505200"/>
            <a:ext cx="3581400" cy="2686050"/>
          </a:xfrm>
          <a:prstGeom prst="rect">
            <a:avLst/>
          </a:prstGeom>
          <a:noFill/>
        </p:spPr>
      </p:pic>
      <p:pic>
        <p:nvPicPr>
          <p:cNvPr id="422918" name="Picture 6" descr="Puma smells elephant fecal- Hilda Tresz"/>
          <p:cNvPicPr>
            <a:picLocks noChangeAspect="1" noChangeArrowheads="1"/>
          </p:cNvPicPr>
          <p:nvPr/>
        </p:nvPicPr>
        <p:blipFill>
          <a:blip r:embed="rId4" cstate="print"/>
          <a:srcRect/>
          <a:stretch>
            <a:fillRect/>
          </a:stretch>
        </p:blipFill>
        <p:spPr bwMode="auto">
          <a:xfrm>
            <a:off x="4343400" y="1524000"/>
            <a:ext cx="4572000" cy="3062288"/>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Rot="1" noChangeArrowheads="1"/>
          </p:cNvSpPr>
          <p:nvPr>
            <p:ph type="title"/>
          </p:nvPr>
        </p:nvSpPr>
        <p:spPr/>
        <p:txBody>
          <a:bodyPr/>
          <a:lstStyle/>
          <a:p>
            <a:r>
              <a:rPr lang="en-US" sz="3200"/>
              <a:t>Artificial scents </a:t>
            </a:r>
          </a:p>
        </p:txBody>
      </p:sp>
      <p:sp>
        <p:nvSpPr>
          <p:cNvPr id="419843" name="Rectangle 3"/>
          <p:cNvSpPr>
            <a:spLocks noGrp="1" noChangeArrowheads="1"/>
          </p:cNvSpPr>
          <p:nvPr>
            <p:ph idx="1"/>
          </p:nvPr>
        </p:nvSpPr>
        <p:spPr>
          <a:xfrm>
            <a:off x="457200" y="1143000"/>
            <a:ext cx="8229600" cy="4983163"/>
          </a:xfrm>
        </p:spPr>
        <p:txBody>
          <a:bodyPr/>
          <a:lstStyle/>
          <a:p>
            <a:pPr>
              <a:buFont typeface="Wingdings" pitchFamily="2" charset="2"/>
              <a:buNone/>
            </a:pPr>
            <a:r>
              <a:rPr lang="en-US" sz="2000">
                <a:cs typeface="Times New Roman" pitchFamily="18" charset="0"/>
              </a:rPr>
              <a:t>     Providing artificial scents such as</a:t>
            </a:r>
            <a:r>
              <a:rPr lang="en-US" sz="2000" b="1">
                <a:solidFill>
                  <a:schemeClr val="hlink"/>
                </a:solidFill>
                <a:cs typeface="Times New Roman" pitchFamily="18" charset="0"/>
              </a:rPr>
              <a:t> perfumes</a:t>
            </a:r>
            <a:r>
              <a:rPr lang="en-US" sz="2000">
                <a:cs typeface="Times New Roman" pitchFamily="18" charset="0"/>
              </a:rPr>
              <a:t> </a:t>
            </a:r>
            <a:r>
              <a:rPr lang="en-US" sz="2000" b="1">
                <a:solidFill>
                  <a:schemeClr val="hlink"/>
                </a:solidFill>
                <a:cs typeface="Times New Roman" pitchFamily="18" charset="0"/>
              </a:rPr>
              <a:t>or colognes</a:t>
            </a:r>
            <a:r>
              <a:rPr lang="en-US" sz="2000">
                <a:cs typeface="Times New Roman" pitchFamily="18" charset="0"/>
              </a:rPr>
              <a:t> is a very valuable enrichment.  </a:t>
            </a:r>
          </a:p>
          <a:p>
            <a:pPr>
              <a:buFont typeface="Wingdings" pitchFamily="2" charset="2"/>
              <a:buNone/>
            </a:pPr>
            <a:endParaRPr lang="en-US" sz="2000">
              <a:cs typeface="Times New Roman" pitchFamily="18" charset="0"/>
            </a:endParaRPr>
          </a:p>
          <a:p>
            <a:pPr>
              <a:buFont typeface="Wingdings" pitchFamily="2" charset="2"/>
              <a:buNone/>
            </a:pPr>
            <a:endParaRPr lang="en-US" sz="2000">
              <a:cs typeface="Times New Roman" pitchFamily="18" charset="0"/>
            </a:endParaRPr>
          </a:p>
          <a:p>
            <a:pPr>
              <a:buFont typeface="Wingdings" pitchFamily="2" charset="2"/>
              <a:buNone/>
            </a:pPr>
            <a:endParaRPr lang="en-US" sz="2000">
              <a:cs typeface="Times New Roman" pitchFamily="18" charset="0"/>
            </a:endParaRPr>
          </a:p>
          <a:p>
            <a:pPr>
              <a:buFont typeface="Wingdings" pitchFamily="2" charset="2"/>
              <a:buNone/>
            </a:pPr>
            <a:endParaRPr lang="en-US" sz="2000">
              <a:cs typeface="Times New Roman" pitchFamily="18" charset="0"/>
            </a:endParaRPr>
          </a:p>
          <a:p>
            <a:pPr>
              <a:buFont typeface="Wingdings" pitchFamily="2" charset="2"/>
              <a:buNone/>
            </a:pPr>
            <a:endParaRPr lang="en-US" sz="2000">
              <a:cs typeface="Times New Roman" pitchFamily="18" charset="0"/>
            </a:endParaRPr>
          </a:p>
          <a:p>
            <a:pPr>
              <a:buFont typeface="Wingdings" pitchFamily="2" charset="2"/>
              <a:buNone/>
            </a:pPr>
            <a:r>
              <a:rPr lang="en-US" sz="1400">
                <a:cs typeface="Times New Roman" pitchFamily="18" charset="0"/>
              </a:rPr>
              <a:t>Coati rubbing perfume</a:t>
            </a:r>
            <a:r>
              <a:rPr lang="en-US" sz="1200">
                <a:cs typeface="Times New Roman" pitchFamily="18" charset="0"/>
              </a:rPr>
              <a:t> </a:t>
            </a:r>
          </a:p>
          <a:p>
            <a:pPr>
              <a:buFont typeface="Wingdings" pitchFamily="2" charset="2"/>
              <a:buNone/>
            </a:pPr>
            <a:r>
              <a:rPr lang="en-US" sz="1200">
                <a:cs typeface="Times New Roman" pitchFamily="18" charset="0"/>
              </a:rPr>
              <a:t>Photo:Hilda Tresz</a:t>
            </a:r>
          </a:p>
          <a:p>
            <a:pPr>
              <a:buFont typeface="Wingdings" pitchFamily="2" charset="2"/>
              <a:buNone/>
            </a:pPr>
            <a:r>
              <a:rPr lang="en-US" sz="2000">
                <a:cs typeface="Times New Roman" pitchFamily="18" charset="0"/>
              </a:rPr>
              <a:t>    </a:t>
            </a:r>
          </a:p>
          <a:p>
            <a:pPr>
              <a:buFont typeface="Wingdings" pitchFamily="2" charset="2"/>
              <a:buNone/>
            </a:pPr>
            <a:endParaRPr lang="en-US" sz="2000">
              <a:cs typeface="Times New Roman" pitchFamily="18" charset="0"/>
            </a:endParaRPr>
          </a:p>
          <a:p>
            <a:pPr>
              <a:buFont typeface="Wingdings" pitchFamily="2" charset="2"/>
              <a:buNone/>
            </a:pPr>
            <a:endParaRPr lang="en-US" sz="2000">
              <a:cs typeface="Times New Roman" pitchFamily="18" charset="0"/>
            </a:endParaRPr>
          </a:p>
          <a:p>
            <a:pPr>
              <a:buFont typeface="Wingdings" pitchFamily="2" charset="2"/>
              <a:buNone/>
            </a:pPr>
            <a:r>
              <a:rPr lang="en-US" sz="2000">
                <a:cs typeface="Times New Roman" pitchFamily="18" charset="0"/>
              </a:rPr>
              <a:t> However, their </a:t>
            </a:r>
            <a:r>
              <a:rPr lang="en-US" sz="2000">
                <a:solidFill>
                  <a:srgbClr val="FF3300"/>
                </a:solidFill>
                <a:cs typeface="Times New Roman" pitchFamily="18" charset="0"/>
              </a:rPr>
              <a:t>potential negative effects</a:t>
            </a:r>
            <a:r>
              <a:rPr lang="en-US" sz="2000">
                <a:cs typeface="Times New Roman" pitchFamily="18" charset="0"/>
              </a:rPr>
              <a:t> should be considered. Zookeepers wearing perfumes or other scents could get bitten, heavily groomed or receive other unexpected behaviors from animals with whom they have direct contact.</a:t>
            </a:r>
          </a:p>
          <a:p>
            <a:pPr>
              <a:buFont typeface="Wingdings" pitchFamily="2" charset="2"/>
              <a:buNone/>
            </a:pPr>
            <a:endParaRPr lang="en-US"/>
          </a:p>
        </p:txBody>
      </p:sp>
      <p:pic>
        <p:nvPicPr>
          <p:cNvPr id="419844" name="Picture 4" descr="C:\Documents and Settings\UHamblin\Local Settings\Temporary Internet Files\OLK6\DSCN9118.JPG"/>
          <p:cNvPicPr>
            <a:picLocks noChangeAspect="1" noChangeArrowheads="1"/>
          </p:cNvPicPr>
          <p:nvPr/>
        </p:nvPicPr>
        <p:blipFill>
          <a:blip r:embed="rId3" r:link="rId4" cstate="print"/>
          <a:srcRect/>
          <a:stretch>
            <a:fillRect/>
          </a:stretch>
        </p:blipFill>
        <p:spPr bwMode="auto">
          <a:xfrm>
            <a:off x="3429000" y="1752600"/>
            <a:ext cx="4572000" cy="3427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rrowheads="1"/>
          </p:cNvSpPr>
          <p:nvPr>
            <p:ph type="title"/>
          </p:nvPr>
        </p:nvSpPr>
        <p:spPr/>
        <p:txBody>
          <a:bodyPr/>
          <a:lstStyle/>
          <a:p>
            <a:r>
              <a:rPr lang="en-US" sz="2800"/>
              <a:t>6. Gustatory enrichment- </a:t>
            </a:r>
            <a:r>
              <a:rPr lang="en-US" sz="2800">
                <a:solidFill>
                  <a:srgbClr val="FF3300"/>
                </a:solidFill>
              </a:rPr>
              <a:t>Experience the difference!</a:t>
            </a:r>
          </a:p>
        </p:txBody>
      </p:sp>
      <p:sp>
        <p:nvSpPr>
          <p:cNvPr id="286723" name="Rectangle 3"/>
          <p:cNvSpPr>
            <a:spLocks noGrp="1" noChangeArrowheads="1"/>
          </p:cNvSpPr>
          <p:nvPr>
            <p:ph idx="1"/>
          </p:nvPr>
        </p:nvSpPr>
        <p:spPr>
          <a:xfrm>
            <a:off x="457200" y="1219200"/>
            <a:ext cx="8229600" cy="5638800"/>
          </a:xfrm>
        </p:spPr>
        <p:txBody>
          <a:bodyPr/>
          <a:lstStyle/>
          <a:p>
            <a:pPr>
              <a:buFont typeface="Wingdings" pitchFamily="2" charset="2"/>
              <a:buNone/>
            </a:pPr>
            <a:r>
              <a:rPr lang="en-US" sz="2400">
                <a:cs typeface="Times New Roman" pitchFamily="18" charset="0"/>
              </a:rPr>
              <a:t>The relative lack of diversity in captive animals’ diets restricts their experience of </a:t>
            </a:r>
            <a:r>
              <a:rPr lang="en-US" sz="2400" b="1">
                <a:solidFill>
                  <a:schemeClr val="hlink"/>
                </a:solidFill>
                <a:cs typeface="Times New Roman" pitchFamily="18" charset="0"/>
              </a:rPr>
              <a:t>different tastes, textures, consistencies, sizes, and colors of food items</a:t>
            </a:r>
            <a:r>
              <a:rPr lang="en-US" sz="2400">
                <a:cs typeface="Times New Roman" pitchFamily="18" charset="0"/>
              </a:rPr>
              <a:t>.</a:t>
            </a:r>
          </a:p>
        </p:txBody>
      </p:sp>
      <p:sp>
        <p:nvSpPr>
          <p:cNvPr id="286725" name="Rectangle 5"/>
          <p:cNvSpPr>
            <a:spLocks noChangeArrowheads="1"/>
          </p:cNvSpPr>
          <p:nvPr/>
        </p:nvSpPr>
        <p:spPr bwMode="auto">
          <a:xfrm>
            <a:off x="3257550" y="2514600"/>
            <a:ext cx="9144000" cy="0"/>
          </a:xfrm>
          <a:prstGeom prst="rect">
            <a:avLst/>
          </a:prstGeom>
          <a:noFill/>
          <a:ln w="9525">
            <a:noFill/>
            <a:miter lim="800000"/>
            <a:headEnd/>
            <a:tailEnd/>
          </a:ln>
          <a:effectLst/>
        </p:spPr>
        <p:txBody>
          <a:bodyPr>
            <a:spAutoFit/>
          </a:bodyPr>
          <a:lstStyle/>
          <a:p>
            <a:endParaRPr lang="en-US"/>
          </a:p>
        </p:txBody>
      </p:sp>
      <p:pic>
        <p:nvPicPr>
          <p:cNvPr id="286724" name="Picture 4" descr="E:\DCIM\100MSDCF\DSC00028.JPG"/>
          <p:cNvPicPr>
            <a:picLocks noChangeAspect="1" noChangeArrowheads="1"/>
          </p:cNvPicPr>
          <p:nvPr/>
        </p:nvPicPr>
        <p:blipFill>
          <a:blip r:embed="rId3" r:link="rId4" cstate="print"/>
          <a:srcRect/>
          <a:stretch>
            <a:fillRect/>
          </a:stretch>
        </p:blipFill>
        <p:spPr bwMode="auto">
          <a:xfrm>
            <a:off x="228600" y="2743200"/>
            <a:ext cx="3352800" cy="2332038"/>
          </a:xfrm>
          <a:prstGeom prst="rect">
            <a:avLst/>
          </a:prstGeom>
          <a:noFill/>
        </p:spPr>
      </p:pic>
      <p:sp>
        <p:nvSpPr>
          <p:cNvPr id="286727" name="Rectangle 7"/>
          <p:cNvSpPr>
            <a:spLocks noChangeArrowheads="1"/>
          </p:cNvSpPr>
          <p:nvPr/>
        </p:nvSpPr>
        <p:spPr bwMode="auto">
          <a:xfrm>
            <a:off x="2628900" y="1985963"/>
            <a:ext cx="9144000" cy="0"/>
          </a:xfrm>
          <a:prstGeom prst="rect">
            <a:avLst/>
          </a:prstGeom>
          <a:noFill/>
          <a:ln w="9525">
            <a:noFill/>
            <a:miter lim="800000"/>
            <a:headEnd/>
            <a:tailEnd/>
          </a:ln>
          <a:effectLst/>
        </p:spPr>
        <p:txBody>
          <a:bodyPr>
            <a:spAutoFit/>
          </a:bodyPr>
          <a:lstStyle/>
          <a:p>
            <a:endParaRPr lang="en-US"/>
          </a:p>
        </p:txBody>
      </p:sp>
      <p:pic>
        <p:nvPicPr>
          <p:cNvPr id="286726" name="Picture 6" descr="E:\DCIM\100MSDCF\DSC00029.JPG"/>
          <p:cNvPicPr>
            <a:picLocks noChangeAspect="1" noChangeArrowheads="1"/>
          </p:cNvPicPr>
          <p:nvPr/>
        </p:nvPicPr>
        <p:blipFill>
          <a:blip r:embed="rId5" r:link="rId6" cstate="print"/>
          <a:srcRect/>
          <a:stretch>
            <a:fillRect/>
          </a:stretch>
        </p:blipFill>
        <p:spPr bwMode="auto">
          <a:xfrm>
            <a:off x="4191000" y="3505200"/>
            <a:ext cx="4343400" cy="3225800"/>
          </a:xfrm>
          <a:prstGeom prst="rect">
            <a:avLst/>
          </a:prstGeom>
          <a:noFill/>
        </p:spPr>
      </p:pic>
      <p:sp>
        <p:nvSpPr>
          <p:cNvPr id="286728" name="Rectangle 8"/>
          <p:cNvSpPr>
            <a:spLocks noChangeArrowheads="1"/>
          </p:cNvSpPr>
          <p:nvPr/>
        </p:nvSpPr>
        <p:spPr bwMode="auto">
          <a:xfrm>
            <a:off x="0" y="6172200"/>
            <a:ext cx="3657600" cy="822325"/>
          </a:xfrm>
          <a:prstGeom prst="rect">
            <a:avLst/>
          </a:prstGeom>
          <a:noFill/>
          <a:ln w="9525">
            <a:noFill/>
            <a:miter lim="800000"/>
            <a:headEnd/>
            <a:tailEnd/>
          </a:ln>
          <a:effectLst/>
        </p:spPr>
        <p:txBody>
          <a:bodyPr>
            <a:spAutoFit/>
          </a:bodyPr>
          <a:lstStyle/>
          <a:p>
            <a:r>
              <a:rPr lang="en-US" sz="1400" b="0">
                <a:solidFill>
                  <a:schemeClr val="tx1"/>
                </a:solidFill>
                <a:effectLst/>
                <a:cs typeface="Times New Roman" pitchFamily="18" charset="0"/>
              </a:rPr>
              <a:t>Miniature horse with a small “Likit’ holder</a:t>
            </a:r>
          </a:p>
          <a:p>
            <a:r>
              <a:rPr lang="en-US" sz="1400" b="0">
                <a:solidFill>
                  <a:schemeClr val="tx1"/>
                </a:solidFill>
                <a:effectLst/>
                <a:cs typeface="Times New Roman" pitchFamily="18" charset="0"/>
              </a:rPr>
              <a:t>Photo:Hilda Tresz</a:t>
            </a:r>
          </a:p>
          <a:p>
            <a:pPr eaLnBrk="0" hangingPunct="0"/>
            <a:r>
              <a:rPr lang="en-US" sz="1000" b="0">
                <a:solidFill>
                  <a:schemeClr val="tx1"/>
                </a:solidFill>
                <a:effectLst/>
                <a:latin typeface="Arial" pitchFamily="34" charset="0"/>
                <a:cs typeface="Times New Roman" pitchFamily="18" charset="0"/>
              </a:rPr>
              <a:t> </a:t>
            </a:r>
          </a:p>
          <a:p>
            <a:pPr algn="l" eaLnBrk="0" hangingPunct="0"/>
            <a:endParaRPr lang="en-US" sz="1000" b="0">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2"/>
            </a:solidFill>
            <a:effectLst>
              <a:outerShdw blurRad="38100" dist="38100" dir="2700000" algn="tl">
                <a:srgbClr val="000000">
                  <a:alpha val="43137"/>
                </a:srgbClr>
              </a:outerShdw>
            </a:effectLst>
            <a:latin typeface="Garamond"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2"/>
            </a:solidFill>
            <a:effectLst>
              <a:outerShdw blurRad="38100" dist="38100" dir="2700000" algn="tl">
                <a:srgbClr val="000000">
                  <a:alpha val="43137"/>
                </a:srgbClr>
              </a:outerShdw>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3662</TotalTime>
  <Words>7902</Words>
  <Application>Microsoft Office PowerPoint</Application>
  <PresentationFormat>On-screen Show (4:3)</PresentationFormat>
  <Paragraphs>1112</Paragraphs>
  <Slides>132</Slides>
  <Notes>114</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132</vt:i4>
      </vt:variant>
    </vt:vector>
  </HeadingPairs>
  <TitlesOfParts>
    <vt:vector size="140" baseType="lpstr">
      <vt:lpstr>Arial</vt:lpstr>
      <vt:lpstr>Garamond</vt:lpstr>
      <vt:lpstr>Times New Roman</vt:lpstr>
      <vt:lpstr>Wingdings</vt:lpstr>
      <vt:lpstr>Verdana</vt:lpstr>
      <vt:lpstr>Palatino-Roman</vt:lpstr>
      <vt:lpstr>Stream</vt:lpstr>
      <vt:lpstr>Photo Editor Photo</vt:lpstr>
      <vt:lpstr>The Role of  Behavioral Enrichment</vt:lpstr>
      <vt:lpstr>DEFINITION OF BEHAVIORAL ENRICHMENT</vt:lpstr>
      <vt:lpstr>SPECIES-TYPICAL VS. SPECIES-APPROPRIATE BEHAVIORS</vt:lpstr>
      <vt:lpstr>Species-appropriate behaviors</vt:lpstr>
      <vt:lpstr>  SPECIES-APPROPRIATE BEHAVIORS,  MAKING CHOICES       AND  CONTROL OF ENVIRONMENT IN THE WILD AND IN CAPTIVITY http://www.montereybayaquarium.org/efc/efc_wao/wao_cam.asp</vt:lpstr>
      <vt:lpstr>WILD</vt:lpstr>
      <vt:lpstr>Captivity</vt:lpstr>
      <vt:lpstr>RELATIONSHIP BETWEEN  CAPTIVITY AND ABNORMAL BEHAVIORS</vt:lpstr>
      <vt:lpstr>ABNORMAL BEHAVIORS INDUCED IN CAPTIVITY   EXAMPLES:</vt:lpstr>
      <vt:lpstr>Pacing</vt:lpstr>
      <vt:lpstr>Weaving:</vt:lpstr>
      <vt:lpstr>Auto-mutilation: </vt:lpstr>
      <vt:lpstr>Abnormal Aggressiveness: </vt:lpstr>
      <vt:lpstr>Apathy: </vt:lpstr>
      <vt:lpstr>Tameness: </vt:lpstr>
      <vt:lpstr>Overeating:</vt:lpstr>
      <vt:lpstr>Feeding disorders</vt:lpstr>
      <vt:lpstr>Over grooming</vt:lpstr>
      <vt:lpstr>Institutions that keep captive animals work very hard to attempt to decrease these problems.          Desertusa.com  Coyote exhibit, Phoenix Zoo Photo:Hilda Tresz  New exhibits try to resemble the WILD to please both animals and humans to give the impression that animals that are kept in captivity have “good” life and they live similarly  “FREE” just like their wild counterparts. </vt:lpstr>
      <vt:lpstr>RELATIONSHIP BETWEEN MAKING CHOICES AND FREEDOM</vt:lpstr>
      <vt:lpstr>Wikipedia- Freedom is the condition in which an individual has the ability to act according to its own will (meaning, it can make its own choices).</vt:lpstr>
      <vt:lpstr>Providing choices </vt:lpstr>
      <vt:lpstr>    Hediger (1950) discussed the misconception that wild animals are “free” when in fact they are constrained by many behaviorally imposed barriers (excess to breeding partners, food and shelter availability, etc               Photo:Thomas A. Hermann   In his opinion neither wild nor zoo animals are truly free. However, one could argue that an animal with the most choices and most control has the most “freedom”.     </vt:lpstr>
      <vt:lpstr>By providing enrichment animals can choose when, how and where to interact or choose not to interact at all. </vt:lpstr>
      <vt:lpstr>ENRICHMENT-  CHOICE OF BEHAVIOR-  CONSEQUENCES OF BEHAVIOR=    CONRTOL OVER ENRVIRONMENT</vt:lpstr>
      <vt:lpstr>CONTRA FREELOADING</vt:lpstr>
      <vt:lpstr> “The greatest possibility for improvement in our provision for captive primates lies in the invention and installation of apparatus which can be used for play or work.”  Robert Yerkes, 1925   Robert Yerkes was addressing contra freeloading.  http://psychclassics.yorku.ca/Yerkes/murchison.htm</vt:lpstr>
      <vt:lpstr>CONTRA FREELOADING </vt:lpstr>
      <vt:lpstr>GOALS OF BEHAVIORAL ENRICHMENT:</vt:lpstr>
      <vt:lpstr>In the past few years enrichment went from simply spicing up the animal’s everyday life to specializing in educing and managing SPECIES-APPROPRIATE behaviors.   Why? </vt:lpstr>
      <vt:lpstr>If animals do not maintain natural (species-appropriate) behaviors in captivity then there is….</vt:lpstr>
      <vt:lpstr>No Proper Exhibition</vt:lpstr>
      <vt:lpstr>No Proper Education</vt:lpstr>
      <vt:lpstr>No Conservation </vt:lpstr>
      <vt:lpstr>No Behavioral Research</vt:lpstr>
      <vt:lpstr>No Public Involvement </vt:lpstr>
      <vt:lpstr>All of these components require managing animal behavior through  ENVIRONMENTAL ENRICHMENT </vt:lpstr>
      <vt:lpstr>CHANGE OF FUNCTION OF ZOOS </vt:lpstr>
      <vt:lpstr>    A lot has changed from the time when animals were kept in zoos as pets, as curiosities, entertainment and pleasure for royalty.               </vt:lpstr>
      <vt:lpstr>Zoos have an ethical and legal obligation to provide for the needs of animals in their collections.  Why?   Zoos had been criticized and challenged to recognize whether their husbandry and exhibition methods employ only maintenance of their collections  The need for effective enrichment programs has been established, both in terms of increasing the animal’s well being and improving the educational value of zoo exhibits.  Enrichment started to be increasingly documented In February 1991, the USDA/APHIS issued a ruling that states: “Dealers, exhibitors, and research facilities must develop, document and follow an appropriate plan for environment enhancement adequate to promote the psychological well-being of nonhuman primates. Zoo studies were conducted and proved that enrichment decreases abnormal behaviors </vt:lpstr>
      <vt:lpstr>From Ripping Nature to Nurture Nature</vt:lpstr>
      <vt:lpstr>Slide 42</vt:lpstr>
      <vt:lpstr>How Can Zoos  and Other Institutions  Ensure Behavioral Management? </vt:lpstr>
      <vt:lpstr>Managers should promote Behavioral Enrichment by providing a successful, goal-oriented, self-sustained program that integrates into the daily husbandry of the animals. </vt:lpstr>
      <vt:lpstr>This Is Accomplished By: </vt:lpstr>
      <vt:lpstr>Solid framework</vt:lpstr>
      <vt:lpstr>Attitude change</vt:lpstr>
      <vt:lpstr>Staff training</vt:lpstr>
      <vt:lpstr>Leadership</vt:lpstr>
      <vt:lpstr>TYPES OF ENRICHMENTS, THE 6 USDA CATEGORIES</vt:lpstr>
      <vt:lpstr>  The Grocery Shopping and Chewing Gum Theory   </vt:lpstr>
      <vt:lpstr>The Fine Line Between Enrichment and Husbandry </vt:lpstr>
      <vt:lpstr>1. SOCIAL ENRICHMENT</vt:lpstr>
      <vt:lpstr>    USDA regulations state, “The environmental enhancement plan must include specific provisions to address the social needs of nonhuman primates of species known to exist in social groups in nature”    [U.S. Department of Agriculture, and Animal Plant Health Inspection Service 1998:9 CFR 3.81 (a)].                </vt:lpstr>
      <vt:lpstr>Social enrichment is the most important form of the six enrichment categories   If an animal is a social animal there could be nothing more important then correct social housing.  Humans are similar: Expensive house in an expensive neighborhood Fancy apparatuses (TV, video, DVD, expensive furniture, etc,)  Money to ensure that the surroundings can be frequently changed Even a dog!   Yet, if you need to go home alone, none of these matter.</vt:lpstr>
      <vt:lpstr>Social Needs of Infant Primates </vt:lpstr>
      <vt:lpstr>2. FORAGING ENRICHMENT Photo: Jim Hughes</vt:lpstr>
      <vt:lpstr>Foraging is not just eating!</vt:lpstr>
      <vt:lpstr>                                     Wild primates may spend 25% to 90 % of their time foraging.  They also have diverse diets that may include browse, seeds, leaves, flowers, gum, fruits, insects, and animal matters.  The variety of food types are not consistent from month to month.                                  </vt:lpstr>
      <vt:lpstr>To promote psychological well being it is not sufficient to merely provide a nutritionally adequate diet. </vt:lpstr>
      <vt:lpstr>IMPORTANT!!!!</vt:lpstr>
      <vt:lpstr>Forage Placement</vt:lpstr>
      <vt:lpstr>Examples of forage placement</vt:lpstr>
      <vt:lpstr>Foraging Devices</vt:lpstr>
      <vt:lpstr>Live Prey</vt:lpstr>
      <vt:lpstr>Gum Arabic</vt:lpstr>
      <vt:lpstr>Browse and herbs</vt:lpstr>
      <vt:lpstr>Specialized Foraging Adaptations of Different Species </vt:lpstr>
      <vt:lpstr>Motor skills</vt:lpstr>
      <vt:lpstr>Learning techniques in foraging</vt:lpstr>
      <vt:lpstr>Tool using techniques in foraging  </vt:lpstr>
      <vt:lpstr>Tool using techniques in foraging 2.</vt:lpstr>
      <vt:lpstr>Tool making techniques in foraging !!!!!!!!</vt:lpstr>
      <vt:lpstr>Slide 74</vt:lpstr>
      <vt:lpstr>What is manipulanda?</vt:lpstr>
      <vt:lpstr>Objects to stimulate curiosity and play with</vt:lpstr>
      <vt:lpstr>Objects that can induce species-appropriate behaviors</vt:lpstr>
      <vt:lpstr>        Cognitive skill use with manipulanda         Asian elephant manipulating shower Photo: Jim Hughes</vt:lpstr>
      <vt:lpstr>           4. Structure and Substrate         Spectacled bear resting on artificial tree at the Phoenix Zoo Photo: Hilda Tresz    </vt:lpstr>
      <vt:lpstr>Adequate space</vt:lpstr>
      <vt:lpstr>Resting behaviors</vt:lpstr>
      <vt:lpstr>Night and day nests of soft materials </vt:lpstr>
      <vt:lpstr>Substrates used to cover the enclosure floor can be soft or hard materials. These materials can effect space utilization (McKenzie et. al. 1986). They may prove comfort, be part of a foraging, and constitute manipulable items. </vt:lpstr>
      <vt:lpstr>Postures</vt:lpstr>
      <vt:lpstr>Locomotion</vt:lpstr>
      <vt:lpstr>Special needs of older infants and juveniles </vt:lpstr>
      <vt:lpstr>Designing for arboreality</vt:lpstr>
      <vt:lpstr>Designing enclosure furnishing </vt:lpstr>
      <vt:lpstr>Sanitation</vt:lpstr>
      <vt:lpstr>5. Stimulating all five senses </vt:lpstr>
      <vt:lpstr>Visual enrichment- Lights</vt:lpstr>
      <vt:lpstr>Visual enrichment- Motions and Mirrors </vt:lpstr>
      <vt:lpstr>Visual enrichment-Colors</vt:lpstr>
      <vt:lpstr>Auditory enrichment</vt:lpstr>
      <vt:lpstr>Tactile enrichment</vt:lpstr>
      <vt:lpstr>Olfactory enrichment- sent marking</vt:lpstr>
      <vt:lpstr>Natural scents</vt:lpstr>
      <vt:lpstr>Artificial scents </vt:lpstr>
      <vt:lpstr>6. Gustatory enrichment- Experience the difference!</vt:lpstr>
      <vt:lpstr>Gustatory enrichment-novelty items or regular diets presented differently</vt:lpstr>
      <vt:lpstr>Training</vt:lpstr>
      <vt:lpstr> AZA ENRICHMENT FRAMEWORK- SPIDER   </vt:lpstr>
      <vt:lpstr>Slide 103</vt:lpstr>
      <vt:lpstr>Slide 104</vt:lpstr>
      <vt:lpstr>LOGISTICS OF PROVIDING ENRICHMENT </vt:lpstr>
      <vt:lpstr>Just give them a stick!</vt:lpstr>
      <vt:lpstr>Effects of location of enrichment</vt:lpstr>
      <vt:lpstr>Effects of location of enrichment</vt:lpstr>
      <vt:lpstr>Effects of temperature factors </vt:lpstr>
      <vt:lpstr>Effects of age factors</vt:lpstr>
      <vt:lpstr>Effects of timing Offer enrichment during the animals’ adequate daily cycle</vt:lpstr>
      <vt:lpstr>No time for enrichment! Now what? Need to prioritize!</vt:lpstr>
      <vt:lpstr>No time for enrichment! Now what?</vt:lpstr>
      <vt:lpstr>Safety</vt:lpstr>
      <vt:lpstr>When building enrichment:</vt:lpstr>
      <vt:lpstr>Enrichment information resources </vt:lpstr>
      <vt:lpstr>Enrichment information resources</vt:lpstr>
      <vt:lpstr>Enrichment information resources</vt:lpstr>
      <vt:lpstr>Enrichment information resources</vt:lpstr>
      <vt:lpstr>Table of contents- associations</vt:lpstr>
      <vt:lpstr>Table of contents-books and articles</vt:lpstr>
      <vt:lpstr>Table of contents-books and articles</vt:lpstr>
      <vt:lpstr>Table of contents-books and articles</vt:lpstr>
      <vt:lpstr>Table of contents-books and articles</vt:lpstr>
      <vt:lpstr>Table of contents-books and articles</vt:lpstr>
      <vt:lpstr>Table of contents-books and articles</vt:lpstr>
      <vt:lpstr>Table of contents-books and articles</vt:lpstr>
      <vt:lpstr>Table of contents-books and articles</vt:lpstr>
      <vt:lpstr>Table of contents-books and articles</vt:lpstr>
      <vt:lpstr>Table of contents- protocols</vt:lpstr>
      <vt:lpstr>Table of contents-websites</vt:lpstr>
      <vt:lpstr>Table of contents-websites</vt:lpstr>
    </vt:vector>
  </TitlesOfParts>
  <Company>The Phoenix Zoo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Behavioral Enrichment</dc:title>
  <dc:creator>HTresz</dc:creator>
  <cp:lastModifiedBy>Eric</cp:lastModifiedBy>
  <cp:revision>65</cp:revision>
  <dcterms:created xsi:type="dcterms:W3CDTF">2007-08-30T19:08:43Z</dcterms:created>
  <dcterms:modified xsi:type="dcterms:W3CDTF">2016-04-13T20:10:28Z</dcterms:modified>
</cp:coreProperties>
</file>