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69" r:id="rId2"/>
    <p:sldId id="314" r:id="rId3"/>
    <p:sldId id="315" r:id="rId4"/>
    <p:sldId id="316" r:id="rId5"/>
    <p:sldId id="317" r:id="rId6"/>
    <p:sldId id="318" r:id="rId7"/>
    <p:sldId id="319" r:id="rId8"/>
    <p:sldId id="320" r:id="rId9"/>
    <p:sldId id="321" r:id="rId10"/>
    <p:sldId id="322" r:id="rId11"/>
    <p:sldId id="323" r:id="rId12"/>
    <p:sldId id="324" r:id="rId13"/>
    <p:sldId id="308" r:id="rId14"/>
    <p:sldId id="325" r:id="rId15"/>
    <p:sldId id="307" r:id="rId16"/>
    <p:sldId id="290" r:id="rId17"/>
    <p:sldId id="291" r:id="rId18"/>
    <p:sldId id="292" r:id="rId19"/>
    <p:sldId id="309" r:id="rId20"/>
    <p:sldId id="311" r:id="rId21"/>
    <p:sldId id="326" r:id="rId22"/>
    <p:sldId id="258" r:id="rId23"/>
    <p:sldId id="313" r:id="rId24"/>
    <p:sldId id="310" r:id="rId25"/>
    <p:sldId id="262" r:id="rId26"/>
    <p:sldId id="285" r:id="rId27"/>
    <p:sldId id="270" r:id="rId28"/>
    <p:sldId id="274" r:id="rId29"/>
    <p:sldId id="272" r:id="rId30"/>
    <p:sldId id="275" r:id="rId31"/>
    <p:sldId id="276" r:id="rId32"/>
    <p:sldId id="277" r:id="rId33"/>
    <p:sldId id="279" r:id="rId34"/>
    <p:sldId id="278" r:id="rId35"/>
    <p:sldId id="301" r:id="rId36"/>
    <p:sldId id="282" r:id="rId37"/>
    <p:sldId id="265" r:id="rId38"/>
    <p:sldId id="266" r:id="rId39"/>
    <p:sldId id="295" r:id="rId40"/>
    <p:sldId id="296" r:id="rId41"/>
    <p:sldId id="297" r:id="rId42"/>
    <p:sldId id="299" r:id="rId43"/>
    <p:sldId id="305" r:id="rId44"/>
    <p:sldId id="298" r:id="rId45"/>
    <p:sldId id="300" r:id="rId46"/>
    <p:sldId id="302" r:id="rId47"/>
    <p:sldId id="303" r:id="rId48"/>
    <p:sldId id="304" r:id="rId49"/>
    <p:sldId id="306" r:id="rId50"/>
    <p:sldId id="294" r:id="rId51"/>
    <p:sldId id="267" r:id="rId52"/>
    <p:sldId id="268"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A4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8" autoAdjust="0"/>
  </p:normalViewPr>
  <p:slideViewPr>
    <p:cSldViewPr>
      <p:cViewPr>
        <p:scale>
          <a:sx n="104" d="100"/>
          <a:sy n="104"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cs typeface="Arial" pitchFamily="34" charset="0"/>
              </a:defRPr>
            </a:lvl1pPr>
          </a:lstStyle>
          <a:p>
            <a:pPr>
              <a:defRPr/>
            </a:pPr>
            <a:fld id="{23EE13C6-5A42-4B55-83B5-248555F54398}" type="datetimeFigureOut">
              <a:rPr lang="en-US"/>
              <a:pPr>
                <a:defRPr/>
              </a:pPr>
              <a:t>11/28/2015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cs typeface="Arial" pitchFamily="34" charset="0"/>
              </a:defRPr>
            </a:lvl1pPr>
          </a:lstStyle>
          <a:p>
            <a:pPr>
              <a:defRPr/>
            </a:pPr>
            <a:fld id="{0CE2DB69-0A7B-4965-9F8D-75C72295332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Photo by: ……….. and Crystal Chaves</a:t>
            </a:r>
          </a:p>
        </p:txBody>
      </p:sp>
      <p:sp>
        <p:nvSpPr>
          <p:cNvPr id="56324" name="Slide Number Placeholder 3"/>
          <p:cNvSpPr>
            <a:spLocks noGrp="1"/>
          </p:cNvSpPr>
          <p:nvPr>
            <p:ph type="sldNum" sz="quarter" idx="5"/>
          </p:nvPr>
        </p:nvSpPr>
        <p:spPr bwMode="auto">
          <a:noFill/>
          <a:ln>
            <a:miter lim="800000"/>
            <a:headEnd/>
            <a:tailEnd/>
          </a:ln>
        </p:spPr>
        <p:txBody>
          <a:bodyPr/>
          <a:lstStyle/>
          <a:p>
            <a:fld id="{2908FF2B-E20A-4E69-90AE-C575E18FCABD}" type="slidenum">
              <a:rPr lang="en-US" altLang="en-US" smtClean="0">
                <a:latin typeface="Arial" charset="0"/>
                <a:cs typeface="Arial" charset="0"/>
              </a:rPr>
              <a:pPr/>
              <a:t>1</a:t>
            </a:fld>
            <a:endParaRPr lang="en-US" alt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Photo by: Hilda Tresz</a:t>
            </a:r>
          </a:p>
        </p:txBody>
      </p:sp>
      <p:sp>
        <p:nvSpPr>
          <p:cNvPr id="65540" name="Slide Number Placeholder 3"/>
          <p:cNvSpPr>
            <a:spLocks noGrp="1"/>
          </p:cNvSpPr>
          <p:nvPr>
            <p:ph type="sldNum" sz="quarter" idx="5"/>
          </p:nvPr>
        </p:nvSpPr>
        <p:spPr bwMode="auto">
          <a:noFill/>
          <a:ln>
            <a:miter lim="800000"/>
            <a:headEnd/>
            <a:tailEnd/>
          </a:ln>
        </p:spPr>
        <p:txBody>
          <a:bodyPr/>
          <a:lstStyle/>
          <a:p>
            <a:fld id="{5CCE4391-AFAE-49CA-9FC7-3723A3CD63AB}" type="slidenum">
              <a:rPr lang="en-US" altLang="en-US" smtClean="0">
                <a:latin typeface="Arial" charset="0"/>
                <a:cs typeface="Arial" charset="0"/>
              </a:rPr>
              <a:pPr/>
              <a:t>15</a:t>
            </a:fld>
            <a:endParaRPr lang="en-US" alt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Video by: Sarah Cooper, Hilda Tresz, A. E.</a:t>
            </a:r>
          </a:p>
        </p:txBody>
      </p:sp>
      <p:sp>
        <p:nvSpPr>
          <p:cNvPr id="66564" name="Slide Number Placeholder 3"/>
          <p:cNvSpPr>
            <a:spLocks noGrp="1"/>
          </p:cNvSpPr>
          <p:nvPr>
            <p:ph type="sldNum" sz="quarter" idx="5"/>
          </p:nvPr>
        </p:nvSpPr>
        <p:spPr bwMode="auto">
          <a:noFill/>
          <a:ln>
            <a:miter lim="800000"/>
            <a:headEnd/>
            <a:tailEnd/>
          </a:ln>
        </p:spPr>
        <p:txBody>
          <a:bodyPr/>
          <a:lstStyle/>
          <a:p>
            <a:fld id="{34866ACB-FA56-4D13-BCB5-F1DCD05590A9}" type="slidenum">
              <a:rPr lang="en-US" altLang="en-US" smtClean="0">
                <a:latin typeface="Arial" charset="0"/>
                <a:cs typeface="Arial" charset="0"/>
              </a:rPr>
              <a:pPr/>
              <a:t>16</a:t>
            </a:fld>
            <a:endParaRPr lang="en-US" alt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Photo by Tara Sprankle</a:t>
            </a:r>
          </a:p>
          <a:p>
            <a:r>
              <a:rPr lang="en-US" altLang="en-US" smtClean="0">
                <a:ea typeface="ＭＳ Ｐゴシック" pitchFamily="34" charset="-128"/>
              </a:rPr>
              <a:t> </a:t>
            </a:r>
          </a:p>
          <a:p>
            <a:endParaRPr lang="en-US" altLang="en-US" smtClean="0">
              <a:ea typeface="ＭＳ Ｐゴシック" pitchFamily="34" charset="-128"/>
            </a:endParaRPr>
          </a:p>
        </p:txBody>
      </p:sp>
      <p:sp>
        <p:nvSpPr>
          <p:cNvPr id="67588" name="Slide Number Placeholder 3"/>
          <p:cNvSpPr>
            <a:spLocks noGrp="1"/>
          </p:cNvSpPr>
          <p:nvPr>
            <p:ph type="sldNum" sz="quarter" idx="5"/>
          </p:nvPr>
        </p:nvSpPr>
        <p:spPr bwMode="auto">
          <a:noFill/>
          <a:ln>
            <a:miter lim="800000"/>
            <a:headEnd/>
            <a:tailEnd/>
          </a:ln>
        </p:spPr>
        <p:txBody>
          <a:bodyPr/>
          <a:lstStyle/>
          <a:p>
            <a:fld id="{C60FC503-0730-4C8B-AFEA-B9EC8465D9A8}" type="slidenum">
              <a:rPr lang="en-US" altLang="en-US" smtClean="0">
                <a:latin typeface="Arial" charset="0"/>
                <a:cs typeface="Arial" charset="0"/>
              </a:rPr>
              <a:pPr/>
              <a:t>18</a:t>
            </a:fld>
            <a:endParaRPr lang="en-US" alt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a:p>
            <a:endParaRPr lang="en-US" altLang="en-US" smtClean="0">
              <a:ea typeface="ＭＳ Ｐゴシック" pitchFamily="34"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0D4F684D-BA02-4CF6-B03D-82532C4C5FEA}" type="slidenum">
              <a:rPr lang="en-US" altLang="en-US" smtClean="0">
                <a:latin typeface="Arial" charset="0"/>
                <a:cs typeface="Arial" charset="0"/>
              </a:rPr>
              <a:pPr/>
              <a:t>19</a:t>
            </a:fld>
            <a:endParaRPr lang="en-US" alt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A19A6143-D398-4DD6-B56C-F06CECD6FBB0}" type="slidenum">
              <a:rPr lang="en-US" altLang="en-US" smtClean="0">
                <a:latin typeface="Arial" charset="0"/>
                <a:cs typeface="Arial" charset="0"/>
              </a:rPr>
              <a:pPr/>
              <a:t>30</a:t>
            </a:fld>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Photo by: Hilda Tresz, Paula Carranza, Balazs Buzas</a:t>
            </a:r>
          </a:p>
          <a:p>
            <a:r>
              <a:rPr lang="en-US" altLang="en-US" smtClean="0">
                <a:ea typeface="ＭＳ Ｐゴシック" pitchFamily="34" charset="-128"/>
              </a:rPr>
              <a:t>Photo credit:http://www.google.com/imgres?imgurl=http://www.worldtourismplace.com/wp-content/uploads/2010/11/rare-animal-lion-in-giza-zoo.jpg&amp;imgrefurl=http://www.worldtourismplace.com/giza-zoo-home-for-rare-animal-species-in-egypt/&amp;usg=__pxkTFybTKx-xkDz7qkJhWrPGobE=&amp;h=412&amp;w=550&amp;sz=55&amp;hl=en&amp;start=41&amp;zoom=1&amp;itbs=1&amp;tbnid=voVlD_g75C_GnM:&amp;tbnh=100&amp;tbnw=133&amp;prev=/search%3Fq%3Dold%2BEgyptian%2Bzoo%2Bphotos%26start%3D40%26hl%3Den%26sa%3DN%26ndsp%3D20%26biw%3D1004%26bih%3D637%26tbm%3Disch%26prmd%3Divns&amp;ei=1DHVTd-yMo7egQfl6ImaDA</a:t>
            </a:r>
          </a:p>
          <a:p>
            <a:endParaRPr lang="en-US" altLang="en-US" smtClean="0">
              <a:ea typeface="ＭＳ Ｐゴシック" pitchFamily="34" charset="-128"/>
            </a:endParaRPr>
          </a:p>
          <a:p>
            <a:r>
              <a:rPr lang="en-US" altLang="en-US" smtClean="0">
                <a:ea typeface="ＭＳ Ｐゴシック" pitchFamily="34" charset="-128"/>
              </a:rPr>
              <a:t>https://www.google.com/search?q=laboratory+chimps&amp;bav=on.2,or.r_qf.&amp;bvm=bv.50165853,d.cGE,pv.xjs.s.en_US.seW1cfrvSKg.O&amp;biw=1280&amp;bih=929&amp;wrapid=tlif137547717424810&amp;um=1&amp;ie=UTF-8&amp;hl=en&amp;tbm=isch&amp;source=og&amp;sa=N&amp;tab=wi&amp;ei=ER78Ud7mLe6aigLchYHQAQ#facrc=_&amp;imgdii=_&amp;imgrc=GHiBpwbTdpfomM%3A%3BNkh6-R9j62m5uM%3Bhttp%253A%252F%252Fwww.peta2.com%252Fwp-content%252Fuploads%252F2013%252F04%252Fpcases_sema_1_chimps_023-522x370.jpg%3Bhttp%253A%252F%252Fwww.peta2.com%252Fblog%252Fvictory-harvard-primate-lab-closing%252F%3B522%3B370</a:t>
            </a:r>
          </a:p>
          <a:p>
            <a:endParaRPr lang="en-US" altLang="en-US" smtClean="0">
              <a:ea typeface="ＭＳ Ｐゴシック" pitchFamily="34" charset="-128"/>
            </a:endParaRPr>
          </a:p>
          <a:p>
            <a:endParaRPr lang="en-US" altLang="en-US"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1D686B61-651D-4695-84FB-030A8A1C40AA}" type="slidenum">
              <a:rPr lang="en-US" altLang="en-US" smtClean="0">
                <a:latin typeface="Arial" charset="0"/>
                <a:cs typeface="Arial" charset="0"/>
              </a:rPr>
              <a:pPr/>
              <a:t>2</a:t>
            </a:fld>
            <a:endParaRPr lang="en-US" alt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Tx/>
              <a:buAutoNum type="arabicPeriod"/>
            </a:pPr>
            <a:r>
              <a:rPr lang="en-US" altLang="en-US" sz="1600" b="1" smtClean="0">
                <a:ea typeface="ＭＳ Ｐゴシック" pitchFamily="34" charset="-128"/>
              </a:rPr>
              <a:t>Social enrichment </a:t>
            </a:r>
            <a:r>
              <a:rPr lang="en-US" altLang="en-US" sz="1600" smtClean="0">
                <a:ea typeface="ＭＳ Ｐゴシック" pitchFamily="34" charset="-128"/>
              </a:rPr>
              <a:t>by conspecifics and none-­conspecifics </a:t>
            </a:r>
            <a:r>
              <a:rPr lang="en-US" altLang="en-US" i="1" smtClean="0">
                <a:ea typeface="ＭＳ Ｐゴシック" pitchFamily="34" charset="-128"/>
              </a:rPr>
              <a:t>(physical contact such as grooming, petting, verbal communication, etc.) </a:t>
            </a:r>
          </a:p>
          <a:p>
            <a:pPr eaLnBrk="1" hangingPunct="1">
              <a:buFontTx/>
              <a:buAutoNum type="arabicPeriod"/>
            </a:pPr>
            <a:r>
              <a:rPr lang="en-US" altLang="en-US" sz="1600" b="1" smtClean="0">
                <a:ea typeface="ＭＳ Ｐゴシック" pitchFamily="34" charset="-128"/>
              </a:rPr>
              <a:t>Structure/Substrate. </a:t>
            </a:r>
            <a:r>
              <a:rPr lang="en-US" altLang="en-US" sz="1600" smtClean="0">
                <a:solidFill>
                  <a:srgbClr val="C00000"/>
                </a:solidFill>
                <a:ea typeface="ＭＳ Ｐゴシック" pitchFamily="34" charset="-128"/>
              </a:rPr>
              <a:t>The most basic component of the inanimate environment is the  structure (its size, shape, and design) and the substrate within it. </a:t>
            </a:r>
          </a:p>
          <a:p>
            <a:pPr eaLnBrk="1" hangingPunct="1">
              <a:buFont typeface="Wingdings" pitchFamily="2" charset="2"/>
              <a:buChar char="v"/>
            </a:pPr>
            <a:r>
              <a:rPr lang="en-US" altLang="en-US" sz="1600" u="sng" smtClean="0">
                <a:ea typeface="ＭＳ Ｐゴシック" pitchFamily="34" charset="-128"/>
              </a:rPr>
              <a:t>Structure</a:t>
            </a:r>
            <a:r>
              <a:rPr lang="en-US" altLang="en-US" sz="1600" smtClean="0">
                <a:ea typeface="ＭＳ Ｐゴシック" pitchFamily="34" charset="-128"/>
              </a:rPr>
              <a:t> -temporary furnishings </a:t>
            </a:r>
            <a:r>
              <a:rPr lang="en-US" altLang="en-US" i="1" smtClean="0">
                <a:ea typeface="ＭＳ Ｐゴシック" pitchFamily="34" charset="-128"/>
              </a:rPr>
              <a:t>(perches and shelves, swings, ropes, ledges, nest boxes, tunnels, waterfalls, branches and logs, hammocks ,etc.) </a:t>
            </a:r>
          </a:p>
          <a:p>
            <a:pPr eaLnBrk="1" hangingPunct="1">
              <a:buFont typeface="Wingdings" pitchFamily="2" charset="2"/>
              <a:buChar char="v"/>
            </a:pPr>
            <a:r>
              <a:rPr lang="ja-JP" altLang="en-US" sz="1600" u="sng" smtClean="0">
                <a:ea typeface="ＭＳ Ｐゴシック" pitchFamily="34" charset="-128"/>
              </a:rPr>
              <a:t>‘</a:t>
            </a:r>
            <a:r>
              <a:rPr lang="en-US" altLang="ja-JP" sz="1600" u="sng" smtClean="0">
                <a:ea typeface="ＭＳ Ｐゴシック" pitchFamily="34" charset="-128"/>
              </a:rPr>
              <a:t>Substrate</a:t>
            </a:r>
            <a:r>
              <a:rPr lang="ja-JP" altLang="en-US" sz="1600" u="sng" smtClean="0">
                <a:ea typeface="ＭＳ Ｐゴシック" pitchFamily="34" charset="-128"/>
              </a:rPr>
              <a:t>’</a:t>
            </a:r>
            <a:r>
              <a:rPr lang="en-US" altLang="ja-JP" sz="1600" smtClean="0">
                <a:ea typeface="ＭＳ Ｐゴシック" pitchFamily="34" charset="-128"/>
              </a:rPr>
              <a:t> </a:t>
            </a:r>
            <a:r>
              <a:rPr lang="en-US" altLang="ja-JP" i="1" smtClean="0">
                <a:ea typeface="ＭＳ Ｐゴシック" pitchFamily="34" charset="-128"/>
              </a:rPr>
              <a:t>–(flooring, artificial and natural turf, sand, gravel, mud, shredded paper, woodchip, leaves, hay, straw, etc.) </a:t>
            </a:r>
          </a:p>
          <a:p>
            <a:pPr eaLnBrk="1" hangingPunct="1"/>
            <a:r>
              <a:rPr lang="en-US" altLang="en-US" sz="1600" b="1" smtClean="0">
                <a:ea typeface="ＭＳ Ｐゴシック" pitchFamily="34" charset="-128"/>
              </a:rPr>
              <a:t>3. Foraging enrichment. </a:t>
            </a:r>
            <a:r>
              <a:rPr lang="en-US" altLang="en-US" sz="1600" smtClean="0">
                <a:ea typeface="ＭＳ Ｐゴシック" pitchFamily="34" charset="-128"/>
              </a:rPr>
              <a:t>Contra freeloading - </a:t>
            </a:r>
            <a:r>
              <a:rPr lang="ja-JP" altLang="en-US" i="1" smtClean="0">
                <a:ea typeface="ＭＳ Ｐゴシック" pitchFamily="34" charset="-128"/>
              </a:rPr>
              <a:t>‘</a:t>
            </a:r>
            <a:r>
              <a:rPr lang="en-US" altLang="ja-JP" i="1" smtClean="0">
                <a:ea typeface="ＭＳ Ｐゴシック" pitchFamily="34" charset="-128"/>
              </a:rPr>
              <a:t>working for food</a:t>
            </a:r>
            <a:r>
              <a:rPr lang="ja-JP" altLang="en-US" i="1" smtClean="0">
                <a:ea typeface="ＭＳ Ｐゴシック" pitchFamily="34" charset="-128"/>
              </a:rPr>
              <a:t>’</a:t>
            </a:r>
            <a:r>
              <a:rPr lang="en-US" altLang="ja-JP" i="1" smtClean="0">
                <a:ea typeface="ＭＳ Ｐゴシック" pitchFamily="34" charset="-128"/>
              </a:rPr>
              <a:t> </a:t>
            </a:r>
          </a:p>
          <a:p>
            <a:pPr eaLnBrk="1" hangingPunct="1"/>
            <a:r>
              <a:rPr lang="en-US" altLang="en-US" sz="1600" b="1" smtClean="0">
                <a:ea typeface="ＭＳ Ｐゴシック" pitchFamily="34" charset="-128"/>
              </a:rPr>
              <a:t>4. Manipulanda</a:t>
            </a:r>
            <a:r>
              <a:rPr lang="en-US" altLang="en-US" sz="1600" smtClean="0">
                <a:ea typeface="ＭＳ Ｐゴシック" pitchFamily="34" charset="-128"/>
              </a:rPr>
              <a:t>. Objects that can be moved, used or altered, manipulated </a:t>
            </a:r>
            <a:r>
              <a:rPr lang="en-US" altLang="en-US" i="1" smtClean="0">
                <a:ea typeface="ＭＳ Ｐゴシック" pitchFamily="34" charset="-128"/>
              </a:rPr>
              <a:t>(plastic and wooden toys , logs, tires, etc.) </a:t>
            </a:r>
          </a:p>
          <a:p>
            <a:pPr eaLnBrk="1" hangingPunct="1"/>
            <a:r>
              <a:rPr lang="en-US" altLang="en-US" sz="1600" b="1" smtClean="0">
                <a:ea typeface="ＭＳ Ｐゴシック" pitchFamily="34" charset="-128"/>
              </a:rPr>
              <a:t>5. Sensory</a:t>
            </a:r>
            <a:r>
              <a:rPr lang="en-US" altLang="en-US" sz="1600" smtClean="0">
                <a:ea typeface="ＭＳ Ｐゴシック" pitchFamily="34" charset="-128"/>
              </a:rPr>
              <a:t> - 5 senses -visual, tactile, auditory, gustatory and olfactory </a:t>
            </a:r>
            <a:r>
              <a:rPr lang="en-US" altLang="en-US" i="1" smtClean="0">
                <a:ea typeface="ＭＳ Ｐゴシック" pitchFamily="34" charset="-128"/>
              </a:rPr>
              <a:t>(perfumes, spices, radio, TV, etc.) </a:t>
            </a:r>
          </a:p>
          <a:p>
            <a:pPr eaLnBrk="1" hangingPunct="1"/>
            <a:r>
              <a:rPr lang="en-US" altLang="en-US" sz="1600" b="1" smtClean="0">
                <a:ea typeface="ＭＳ Ｐゴシック" pitchFamily="34" charset="-128"/>
              </a:rPr>
              <a:t>6. Training</a:t>
            </a:r>
            <a:r>
              <a:rPr lang="en-US" altLang="en-US" sz="1600" smtClean="0">
                <a:ea typeface="ＭＳ Ｐゴシック" pitchFamily="34" charset="-128"/>
              </a:rPr>
              <a:t> -classical and operant conditioning </a:t>
            </a:r>
            <a:r>
              <a:rPr lang="en-US" altLang="en-US" i="1" smtClean="0">
                <a:ea typeface="ＭＳ Ｐゴシック" pitchFamily="34" charset="-128"/>
              </a:rPr>
              <a:t>(gating, stepping on a scale, allowing blood draw, X-ray or ultrasound, entertaining visitors during shows, etc.) </a:t>
            </a:r>
          </a:p>
          <a:p>
            <a:endParaRPr lang="en-US" altLang="en-US" smtClean="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9CC4E1B6-73AE-4CA1-ABED-7ACB51FDBC90}" type="slidenum">
              <a:rPr lang="en-US" altLang="en-US" smtClean="0">
                <a:latin typeface="Arial" charset="0"/>
                <a:cs typeface="Arial" charset="0"/>
              </a:rPr>
              <a:pPr/>
              <a:t>5</a:t>
            </a:fld>
            <a:endParaRPr lang="en-US" alt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NRC/ILAR (1998): </a:t>
            </a:r>
            <a:r>
              <a:rPr lang="en-US" altLang="en-US" i="1" smtClean="0">
                <a:ea typeface="ＭＳ Ｐゴシック" pitchFamily="34" charset="-128"/>
              </a:rPr>
              <a:t>Nonhuman Primates: Standards and Guidelines for the Breeding, Care and Management of Laboratory Animals, a Report</a:t>
            </a:r>
            <a:r>
              <a:rPr lang="en-US" altLang="en-US" smtClean="0">
                <a:ea typeface="ＭＳ Ｐゴシック" pitchFamily="34" charset="-128"/>
              </a:rPr>
              <a:t>. (National Research Council Institute for Laboratory Animal Research.) National Academy Press, Washington, D.C. </a:t>
            </a:r>
          </a:p>
          <a:p>
            <a:r>
              <a:rPr lang="en-US" altLang="en-US" smtClean="0">
                <a:ea typeface="ＭＳ Ｐゴシック" pitchFamily="34" charset="-128"/>
              </a:rPr>
              <a:t>https://www.google.com/search?q=fish+in+empty+tank&amp;tbm=isch&amp;tbo=u&amp;source=univ&amp;sa=X&amp;ei=gon6UYHyOKaWigL-o4GIAw&amp;ved=0CC0QsAQ&amp;biw=1280&amp;bih=929#facrc=_&amp;imgdii=_&amp;imgrc=G_icy6t5jjmjcM%3A%3BNwEvDk52rcT6vM%3Bhttp%253A%252F%252Fi.imgur.com%252FPECJJj6.jpg%3Bhttp%253A%252F%252Fwww.irishfishkeepers.com%252Findex.php%252Fforum%252F1-coldwater-fish%252F130866-best-place-to-buy-fancy-goldfish-innear-dublin%3B2332%3B1749</a:t>
            </a:r>
          </a:p>
          <a:p>
            <a:endParaRPr lang="en-US" altLang="en-US" smtClean="0">
              <a:ea typeface="ＭＳ Ｐゴシック" pitchFamily="34" charset="-128"/>
            </a:endParaRPr>
          </a:p>
          <a:p>
            <a:r>
              <a:rPr lang="en-US" altLang="en-US" smtClean="0">
                <a:ea typeface="ＭＳ Ｐゴシック" pitchFamily="34" charset="-128"/>
              </a:rPr>
              <a:t>http://www.designarthouse.com/interior-and-designs/good-fish-tank-decoration-ideas/</a:t>
            </a:r>
          </a:p>
          <a:p>
            <a:endParaRPr lang="en-US" altLang="en-US" smtClean="0">
              <a:ea typeface="ＭＳ Ｐゴシック" pitchFamily="34" charset="-128"/>
            </a:endParaRPr>
          </a:p>
          <a:p>
            <a:endParaRPr lang="en-US" altLang="en-US" smtClean="0">
              <a:ea typeface="ＭＳ Ｐゴシック" pitchFamily="34"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02D8CFBC-7F7F-408D-A084-DCAD6879B20C}" type="slidenum">
              <a:rPr lang="en-US" altLang="en-US" smtClean="0">
                <a:latin typeface="Arial" charset="0"/>
                <a:cs typeface="Arial" charset="0"/>
              </a:rPr>
              <a:pPr/>
              <a:t>6</a:t>
            </a:fld>
            <a:endParaRPr lang="en-US" alt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F32B7513-AD3E-49FB-8C24-4A07F37B0F9A}" type="slidenum">
              <a:rPr lang="en-US" altLang="en-US" smtClean="0">
                <a:latin typeface="Arial" charset="0"/>
                <a:cs typeface="Arial" charset="0"/>
              </a:rPr>
              <a:pPr/>
              <a:t>7</a:t>
            </a:fld>
            <a:endParaRPr lang="en-US" alt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https://www.google.com/search?q=fish+tank&amp;source=lnms&amp;tbm=isch&amp;sa=X&amp;ei=pJT6UZuEC8qpigKX0oHIBA&amp;ved=0CAcQ_AUoAQ&amp;biw=1280&amp;bih=929#tbm=isch&amp;sa=1&amp;q=hay+igloo&amp;oq=hay+igloo&amp;gs_l=img.12...2199.4699.5.7044.10.10.0.0.0.0.90.663.10.10.0....0...1c.1.23.img..9.1.71.JSyxsMw86tA&amp;bav=on.2,or.r_qf.&amp;bvm=bv.50165853,d.cGE&amp;fp=6e4bf708f1ad77e0&amp;biw=1280&amp;bih=929&amp;facrc=_&amp;imgdii=_&amp;imgrc=FJV6hRjo6SCe2M%3A%3BNn9HwgMWVkEl6M%3Bhttp%253A%252F%252Fwww.ccac.ca%252Fimages%252FETC%252Fmodule7%252Fmouse-igloo.jpg%3Bhttp%253A%252F%252Fwww.ccac.ca%252Fen_%252Feducation%252Fniaut%252Fvivaria%252Fenrichment%3B400%3B327</a:t>
            </a:r>
          </a:p>
          <a:p>
            <a:endParaRPr lang="en-US" altLang="en-US" smtClean="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0ACC333B-1C9C-4A72-9DDD-7EF20F9FFA68}" type="slidenum">
              <a:rPr lang="en-US" altLang="en-US" smtClean="0">
                <a:latin typeface="Arial" charset="0"/>
                <a:cs typeface="Arial" charset="0"/>
              </a:rPr>
              <a:pPr/>
              <a:t>9</a:t>
            </a:fld>
            <a:endParaRPr lang="en-US" alt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ea typeface="ＭＳ Ｐゴシック" pitchFamily="34" charset="-128"/>
              </a:rPr>
              <a:t>Photo by: Hilda Tresz</a:t>
            </a:r>
          </a:p>
        </p:txBody>
      </p:sp>
      <p:sp>
        <p:nvSpPr>
          <p:cNvPr id="62468" name="Slide Number Placeholder 3"/>
          <p:cNvSpPr>
            <a:spLocks noGrp="1"/>
          </p:cNvSpPr>
          <p:nvPr>
            <p:ph type="sldNum" sz="quarter" idx="5"/>
          </p:nvPr>
        </p:nvSpPr>
        <p:spPr bwMode="auto">
          <a:noFill/>
          <a:ln>
            <a:miter lim="800000"/>
            <a:headEnd/>
            <a:tailEnd/>
          </a:ln>
        </p:spPr>
        <p:txBody>
          <a:bodyPr/>
          <a:lstStyle/>
          <a:p>
            <a:fld id="{61422A36-9AAD-40A5-B3DB-6E931A33C1C7}" type="slidenum">
              <a:rPr lang="en-US" altLang="en-US" smtClean="0">
                <a:latin typeface="Arial" charset="0"/>
                <a:cs typeface="Arial" charset="0"/>
              </a:rPr>
              <a:pPr/>
              <a:t>10</a:t>
            </a:fld>
            <a:endParaRPr lang="en-US" alt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F8A7274B-2A66-451D-9994-8E58FBB6191D}" type="slidenum">
              <a:rPr lang="en-US" altLang="en-US" smtClean="0">
                <a:latin typeface="Arial" charset="0"/>
                <a:cs typeface="Arial" charset="0"/>
              </a:rPr>
              <a:pPr/>
              <a:t>13</a:t>
            </a:fld>
            <a:endParaRPr lang="en-US" alt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18694D0C-5BC5-4AF8-A4C6-E4D53F2FFE92}" type="slidenum">
              <a:rPr lang="en-US" altLang="en-US" smtClean="0">
                <a:latin typeface="Arial" charset="0"/>
                <a:cs typeface="Arial" charset="0"/>
              </a:rPr>
              <a:pPr/>
              <a:t>14</a:t>
            </a:fld>
            <a:endParaRPr lang="en-US" alt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138FFD-612E-4DF0-B697-D126CF68A5D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0A3F6D-596F-4A53-86CC-4A7C77200D2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487C5A-27EB-4F57-A3D7-ECFDFF97263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7B138-BAB0-4536-B16F-A4496A15905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DD198-8179-4777-89FC-7C65778332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5115AB-1451-4561-A214-DF1FD71518E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31E5320-AC19-4A9E-AF85-B0A7D2BDDF0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53F01-2E9D-4AA3-AEB7-DC6CB5EEA78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775FD3-415F-47A0-8DF9-EB6AF842D74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F54EC5-A866-4371-9107-3F14279BB6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05D877-553B-4D04-A560-C8654BB9860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70DDC3AF-25BE-42B9-9C8A-6438B4BB4D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11.xml"/><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video" Target="file:///C:\Users\htresz\Desktop\It%20is%20not%20about%20space,%20it%20is%20how%20you%20use%20it!\Video%20for%20pp\Komodo%20with%20boomer%20ball%20feeder,%20Sarah%20Simko.AVI" TargetMode="Externa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1.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file:///C:\Users\htresz\Desktop\It%20is%20not%20about%20space,%20it%20is%20how%20you%20use%20it!\Video%20for%20pp\Hedgehog%20with%20perfume.MOV" TargetMode="External"/><Relationship Id="rId5" Type="http://schemas.openxmlformats.org/officeDocument/2006/relationships/image" Target="../media/image47.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google.com/url?sa=i&amp;rct=j&amp;q=&amp;esrc=s&amp;frm=1&amp;source=images&amp;cd=&amp;cad=rja&amp;docid=Nkh6-R9j62m5uM&amp;tbnid=GHiBpwbTdpfomM:&amp;ved=0CAUQjRw&amp;url=http://www.peta2.com/blog/victory-harvard-primate-lab-closing/&amp;ei=XR78UZbwIpCyigK-kIGoDQ&amp;bvm=bv.50165853,d.cGE&amp;psig=AFQjCNHd34xtNS_NAvnlBocb2YxfUk78RA&amp;ust=1375563668245089" TargetMode="External"/><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video" Target="file:///C:\Users\htresz\Desktop\It%20is%20not%20about%20space,%20it%20is%20how%20you%20use%20it!\Video%20for%20pp\Excercise%20pan%20-armadillo.MOV" TargetMode="External"/><Relationship Id="rId7" Type="http://schemas.openxmlformats.org/officeDocument/2006/relationships/image" Target="../media/image49.png"/><Relationship Id="rId2" Type="http://schemas.openxmlformats.org/officeDocument/2006/relationships/video" Target="file:///C:\Users\htresz\Desktop\It%20is%20not%20about%20space,%20it%20is%20how%20you%20use%20it!\Video%20for%20pp\Excercise%20wheel-Opossum.MOV" TargetMode="External"/><Relationship Id="rId1" Type="http://schemas.openxmlformats.org/officeDocument/2006/relationships/video" Target="file:///C:\Users\htresz\Desktop\It%20is%20not%20about%20space,%20it%20is%20how%20you%20use%20it!\Video%20for%20pp\Excercise%20wheel%20-hedgehog.MOV" TargetMode="External"/><Relationship Id="rId6" Type="http://schemas.openxmlformats.org/officeDocument/2006/relationships/image" Target="../media/image48.png"/><Relationship Id="rId5" Type="http://schemas.openxmlformats.org/officeDocument/2006/relationships/image" Target="../media/image1.jpeg"/><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video" Target="file:///C:\Users\htresz\Desktop\It%20is%20not%20about%20space,%20it%20is%20how%20you%20use%20it!\Video%20for%20pp\Multiple%20levels%20with%20ladders.MOV" TargetMode="Externa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htresz\Desktop\It%20is%20not%20about%20space,%20it%20is%20how%20you%20use%20it!\05%20Carnival%20Of%20The%20Animals%20(Le%20Carnaval%20des%20Animaux),%20Finale.m4a" TargetMode="Externa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1.wav"/><Relationship Id="rId5" Type="http://schemas.openxmlformats.org/officeDocument/2006/relationships/image" Target="../media/image52.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2.wav"/><Relationship Id="rId5" Type="http://schemas.openxmlformats.org/officeDocument/2006/relationships/image" Target="../media/image52.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3.wav"/><Relationship Id="rId5" Type="http://schemas.openxmlformats.org/officeDocument/2006/relationships/image" Target="../media/image52.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4.wav"/><Relationship Id="rId5" Type="http://schemas.openxmlformats.org/officeDocument/2006/relationships/image" Target="../media/image52.pn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5.wav"/><Relationship Id="rId5" Type="http://schemas.openxmlformats.org/officeDocument/2006/relationships/image" Target="../media/image52.pn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6.wav"/><Relationship Id="rId5" Type="http://schemas.openxmlformats.org/officeDocument/2006/relationships/image" Target="../media/image52.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7.wav"/><Relationship Id="rId5" Type="http://schemas.openxmlformats.org/officeDocument/2006/relationships/image" Target="../media/image52.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8.wav"/><Relationship Id="rId6" Type="http://schemas.openxmlformats.org/officeDocument/2006/relationships/image" Target="../media/image52.png"/><Relationship Id="rId5" Type="http://schemas.openxmlformats.org/officeDocument/2006/relationships/image" Target="../media/image60.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9.wav"/><Relationship Id="rId5" Type="http://schemas.openxmlformats.org/officeDocument/2006/relationships/image" Target="../media/image52.pn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52.pn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1.wav"/><Relationship Id="rId5" Type="http://schemas.openxmlformats.org/officeDocument/2006/relationships/image" Target="../media/image52.png"/><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2.wav"/><Relationship Id="rId5" Type="http://schemas.openxmlformats.org/officeDocument/2006/relationships/image" Target="../media/image52.png"/><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13.wav"/><Relationship Id="rId5" Type="http://schemas.openxmlformats.org/officeDocument/2006/relationships/image" Target="../media/image52.pn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4.wav"/><Relationship Id="rId5" Type="http://schemas.openxmlformats.org/officeDocument/2006/relationships/image" Target="../media/image52.pn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5.wav"/><Relationship Id="rId5" Type="http://schemas.openxmlformats.org/officeDocument/2006/relationships/image" Target="../media/image52.pn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16.wav"/><Relationship Id="rId5" Type="http://schemas.openxmlformats.org/officeDocument/2006/relationships/image" Target="../media/image52.pn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7.wav"/><Relationship Id="rId5" Type="http://schemas.openxmlformats.org/officeDocument/2006/relationships/image" Target="../media/image52.pn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8.wav"/><Relationship Id="rId5" Type="http://schemas.openxmlformats.org/officeDocument/2006/relationships/image" Target="../media/image52.pn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9.wav"/><Relationship Id="rId5" Type="http://schemas.openxmlformats.org/officeDocument/2006/relationships/image" Target="../media/image52.png"/><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0.wav"/><Relationship Id="rId5" Type="http://schemas.openxmlformats.org/officeDocument/2006/relationships/image" Target="../media/image52.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21.wav"/><Relationship Id="rId5" Type="http://schemas.openxmlformats.org/officeDocument/2006/relationships/image" Target="../media/image52.pn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2.wav"/><Relationship Id="rId5" Type="http://schemas.openxmlformats.org/officeDocument/2006/relationships/image" Target="../media/image52.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3.wav"/><Relationship Id="rId5" Type="http://schemas.openxmlformats.org/officeDocument/2006/relationships/image" Target="../media/image52.pn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24.wav"/><Relationship Id="rId5" Type="http://schemas.openxmlformats.org/officeDocument/2006/relationships/image" Target="../media/image52.pn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25.wav"/><Relationship Id="rId5" Type="http://schemas.openxmlformats.org/officeDocument/2006/relationships/image" Target="../media/image52.pn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26.wav"/><Relationship Id="rId6" Type="http://schemas.openxmlformats.org/officeDocument/2006/relationships/image" Target="../media/image52.pn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audio" Target="../media/audio27.wav"/><Relationship Id="rId5" Type="http://schemas.openxmlformats.org/officeDocument/2006/relationships/image" Target="../media/image52.pn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8" Type="http://schemas.openxmlformats.org/officeDocument/2006/relationships/image" Target="file:///C:\Documents%20and%20Settings\UHamblin\Local%20Settings\Temporary%20Internet%20Files\OLK6\Norman%20and%20barrel.jpg" TargetMode="External"/><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8.wav"/><Relationship Id="rId5" Type="http://schemas.openxmlformats.org/officeDocument/2006/relationships/image" Target="../media/image52.pn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29.wav"/><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52.png"/><Relationship Id="rId4" Type="http://schemas.openxmlformats.org/officeDocument/2006/relationships/hyperlink" Target="http://www.designarthouse.com/interior-and-designs/good-fish-tank-decoration-idea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www.google.com/url?sa=i&amp;rct=j&amp;q=&amp;esrc=s&amp;frm=1&amp;source=images&amp;cd=&amp;cad=rja&amp;docid=NwEvDk52rcT6vM&amp;tbnid=G_icy6t5jjmjcM:&amp;ved=0CAUQjRw&amp;url=http://www.irishfishkeepers.com/index.php/forum/1-coldwater-fish/130866-best-place-to-buy-fancy-goldfish-innear-dublin&amp;ei=uYr6UenkIuGWiAKuv4CABQ&amp;bvm=bv.50165853,d.cGE&amp;psig=AFQjCNHpqedwEkkD9etPMjF6_J4CJQ9HDA&amp;ust=137546027917359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hyperlink" Target="http://www.google.com/url?sa=i&amp;source=images&amp;cd=&amp;cad=rja&amp;docid=pcjzIAG3p1HxDM&amp;tbnid=34sAJjroiQ9tSM:&amp;ved=&amp;url=http://www.aquariumlife.net/articles/beginner/132.asp&amp;ei=u5T6UZGcF6mIiALepIHACw&amp;psig=AFQjCNE4Py5MT8dFWKOJMqCDc6zCIyP5KQ&amp;ust=1375462971417131" TargetMode="External"/><Relationship Id="rId4" Type="http://schemas.openxmlformats.org/officeDocument/2006/relationships/image" Target="file:///C:\Documents%20and%20Settings\UHamblin\Local%20Settings\Temporary%20Internet%20Files\OLK6\DSCN0336.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hyperlink" Target="http://www.google.com/url?sa=i&amp;rct=j&amp;q=&amp;esrc=s&amp;frm=1&amp;source=images&amp;cd=&amp;cad=rja&amp;docid=ulloqu-j9TvJaM&amp;tbnid=XxsbbRGhiULdlM:&amp;ved=0CAUQjRw&amp;url=http://www.drsfostersmith.com/product/prod_display.cfm?pcatid=24177&amp;ei=-rX6UYTpCoXXiAK284HIAQ&amp;psig=AFQjCNF77fPKRE3XPNYQiVNSmU5p_S3_Rg&amp;ust=1375471313835978"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51" name="Rectangle 2"/>
          <p:cNvSpPr>
            <a:spLocks noGrp="1" noChangeArrowheads="1"/>
          </p:cNvSpPr>
          <p:nvPr>
            <p:ph type="ctrTitle"/>
          </p:nvPr>
        </p:nvSpPr>
        <p:spPr>
          <a:xfrm>
            <a:off x="685800" y="7938"/>
            <a:ext cx="7772400" cy="2133600"/>
          </a:xfrm>
        </p:spPr>
        <p:txBody>
          <a:bodyPr/>
          <a:lstStyle/>
          <a:p>
            <a:pPr eaLnBrk="1" hangingPunct="1">
              <a:defRPr/>
            </a:pPr>
            <a:r>
              <a:rPr lang="en-US" sz="1600" b="1" dirty="0" smtClean="0">
                <a:solidFill>
                  <a:schemeClr val="tx1"/>
                </a:solidFill>
                <a:ea typeface="ＭＳ Ｐゴシック" pitchFamily="34" charset="-128"/>
              </a:rPr>
              <a:t/>
            </a:r>
            <a:br>
              <a:rPr lang="en-US" sz="1600" b="1" dirty="0" smtClean="0">
                <a:solidFill>
                  <a:schemeClr val="tx1"/>
                </a:solidFill>
                <a:ea typeface="ＭＳ Ｐゴシック" pitchFamily="34" charset="-128"/>
              </a:rPr>
            </a:br>
            <a:r>
              <a:rPr lang="en-US" sz="1600" dirty="0" smtClean="0">
                <a:solidFill>
                  <a:schemeClr val="tx1"/>
                </a:solidFill>
                <a:ea typeface="ＭＳ Ｐゴシック" pitchFamily="34" charset="-128"/>
              </a:rPr>
              <a:t/>
            </a:r>
            <a:br>
              <a:rPr lang="en-US" sz="1600" dirty="0" smtClean="0">
                <a:solidFill>
                  <a:schemeClr val="tx1"/>
                </a:solidFill>
                <a:ea typeface="ＭＳ Ｐゴシック" pitchFamily="34" charset="-128"/>
              </a:rPr>
            </a:br>
            <a:r>
              <a:rPr lang="en-US" b="1" dirty="0" smtClean="0">
                <a:solidFill>
                  <a:srgbClr val="C00000"/>
                </a:solidFill>
                <a:ea typeface="ＭＳ Ｐゴシック" pitchFamily="34" charset="-128"/>
              </a:rPr>
              <a:t>IT</a:t>
            </a:r>
            <a:r>
              <a:rPr lang="ja-JP" altLang="en-US" b="1" dirty="0" smtClean="0">
                <a:solidFill>
                  <a:srgbClr val="C00000"/>
                </a:solidFill>
                <a:ea typeface="ＭＳ Ｐゴシック" pitchFamily="34" charset="-128"/>
              </a:rPr>
              <a:t>’</a:t>
            </a:r>
            <a:r>
              <a:rPr lang="en-US" altLang="ja-JP" b="1" dirty="0" smtClean="0">
                <a:solidFill>
                  <a:srgbClr val="C00000"/>
                </a:solidFill>
                <a:ea typeface="ＭＳ Ｐゴシック" pitchFamily="34" charset="-128"/>
              </a:rPr>
              <a:t>S NOT ABOUT SPACE, IT</a:t>
            </a:r>
            <a:r>
              <a:rPr lang="ja-JP" altLang="en-US" b="1" dirty="0" smtClean="0">
                <a:solidFill>
                  <a:srgbClr val="C00000"/>
                </a:solidFill>
                <a:ea typeface="ＭＳ Ｐゴシック" pitchFamily="34" charset="-128"/>
              </a:rPr>
              <a:t>’</a:t>
            </a:r>
            <a:r>
              <a:rPr lang="en-US" altLang="ja-JP" b="1" dirty="0" smtClean="0">
                <a:solidFill>
                  <a:srgbClr val="C00000"/>
                </a:solidFill>
                <a:ea typeface="ＭＳ Ｐゴシック" pitchFamily="34" charset="-128"/>
              </a:rPr>
              <a:t>S HOW YOU USE IT!</a:t>
            </a:r>
            <a:br>
              <a:rPr lang="en-US" altLang="ja-JP" b="1" dirty="0" smtClean="0">
                <a:solidFill>
                  <a:srgbClr val="C00000"/>
                </a:solidFill>
                <a:ea typeface="ＭＳ Ｐゴシック" pitchFamily="34" charset="-128"/>
              </a:rPr>
            </a:br>
            <a:r>
              <a:rPr lang="en-US" altLang="ja-JP" sz="1600" dirty="0" smtClean="0">
                <a:solidFill>
                  <a:srgbClr val="C00000"/>
                </a:solidFill>
                <a:ea typeface="ＭＳ Ｐゴシック" pitchFamily="34" charset="-128"/>
              </a:rPr>
              <a:t>IMPROVING AVAILABLE SPACE WITH ENRICHMENT AT PHOENIX ZOO</a:t>
            </a:r>
            <a:endParaRPr lang="en-US" sz="1600" dirty="0" smtClean="0">
              <a:solidFill>
                <a:srgbClr val="C00000"/>
              </a:solidFill>
              <a:ea typeface="ＭＳ Ｐゴシック" pitchFamily="34" charset="-128"/>
            </a:endParaRPr>
          </a:p>
        </p:txBody>
      </p:sp>
      <p:sp>
        <p:nvSpPr>
          <p:cNvPr id="2052" name="Rectangle 3"/>
          <p:cNvSpPr>
            <a:spLocks noGrp="1" noChangeArrowheads="1"/>
          </p:cNvSpPr>
          <p:nvPr>
            <p:ph type="subTitle" idx="1"/>
          </p:nvPr>
        </p:nvSpPr>
        <p:spPr>
          <a:xfrm>
            <a:off x="1371600" y="5562600"/>
            <a:ext cx="6400800" cy="1143000"/>
          </a:xfrm>
        </p:spPr>
        <p:txBody>
          <a:bodyPr/>
          <a:lstStyle/>
          <a:p>
            <a:pPr eaLnBrk="1" hangingPunct="1">
              <a:defRPr/>
            </a:pPr>
            <a:r>
              <a:rPr lang="en-US" sz="1200" dirty="0"/>
              <a:t>Hilda Tresz</a:t>
            </a:r>
          </a:p>
          <a:p>
            <a:pPr eaLnBrk="1" hangingPunct="1">
              <a:defRPr/>
            </a:pPr>
            <a:r>
              <a:rPr lang="en-US" sz="1200" dirty="0"/>
              <a:t>Behavioral Enrichment &amp; International Animal Welfare Coordinator</a:t>
            </a:r>
          </a:p>
          <a:p>
            <a:pPr eaLnBrk="1" hangingPunct="1">
              <a:defRPr/>
            </a:pPr>
            <a:endParaRPr lang="en-US" sz="1200" dirty="0"/>
          </a:p>
          <a:p>
            <a:pPr eaLnBrk="1" hangingPunct="1">
              <a:defRPr/>
            </a:pPr>
            <a:r>
              <a:rPr lang="en-US" sz="1200" dirty="0"/>
              <a:t>Adaptation of article originally published..</a:t>
            </a:r>
          </a:p>
          <a:p>
            <a:pPr eaLnBrk="1" hangingPunct="1">
              <a:defRPr/>
            </a:pPr>
            <a:endParaRPr lang="en-US" dirty="0"/>
          </a:p>
        </p:txBody>
      </p:sp>
      <p:pic>
        <p:nvPicPr>
          <p:cNvPr id="2053" name="Picture 4" descr="Q:\BE pictures\CORDATA\VERTEBRATA\Mammalia\Rodentia\Sciurognathi (gophers, mice, rats, squirrels, and relatives\Muridae (mice, rats, voles, and relatives\Rats\rat hanging sp.jpg"/>
          <p:cNvPicPr>
            <a:picLocks noChangeAspect="1" noChangeArrowheads="1"/>
          </p:cNvPicPr>
          <p:nvPr/>
        </p:nvPicPr>
        <p:blipFill>
          <a:blip r:embed="rId4" cstate="print"/>
          <a:srcRect/>
          <a:stretch>
            <a:fillRect/>
          </a:stretch>
        </p:blipFill>
        <p:spPr bwMode="auto">
          <a:xfrm>
            <a:off x="461963" y="2743200"/>
            <a:ext cx="3736975"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2054" name="Picture 5" descr="Q:\BE pictures\CORDATA\VERTEBRATA\Mammalia\Lagomorpha New\Leporidae (hares and rabbits)\Hay mat\Hay mat2, C.C.jpg"/>
          <p:cNvPicPr>
            <a:picLocks noChangeAspect="1" noChangeArrowheads="1"/>
          </p:cNvPicPr>
          <p:nvPr/>
        </p:nvPicPr>
        <p:blipFill>
          <a:blip r:embed="rId5" cstate="print"/>
          <a:srcRect/>
          <a:stretch>
            <a:fillRect/>
          </a:stretch>
        </p:blipFill>
        <p:spPr bwMode="auto">
          <a:xfrm>
            <a:off x="4953000" y="2743200"/>
            <a:ext cx="34544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267" name="Rectangle 2"/>
          <p:cNvSpPr>
            <a:spLocks noGrp="1" noChangeArrowheads="1"/>
          </p:cNvSpPr>
          <p:nvPr>
            <p:ph type="ctrTitle"/>
          </p:nvPr>
        </p:nvSpPr>
        <p:spPr>
          <a:xfrm>
            <a:off x="228600" y="152400"/>
            <a:ext cx="8229600" cy="1066800"/>
          </a:xfrm>
        </p:spPr>
        <p:txBody>
          <a:bodyPr/>
          <a:lstStyle/>
          <a:p>
            <a:pPr eaLnBrk="1" hangingPunct="1">
              <a:defRPr/>
            </a:pPr>
            <a:r>
              <a:rPr lang="en-US" sz="3200" dirty="0">
                <a:solidFill>
                  <a:srgbClr val="C00000"/>
                </a:solidFill>
              </a:rPr>
              <a:t>Chewable vs. </a:t>
            </a:r>
            <a:r>
              <a:rPr lang="en-US" sz="3200" dirty="0" smtClean="0">
                <a:solidFill>
                  <a:srgbClr val="C00000"/>
                </a:solidFill>
              </a:rPr>
              <a:t>Unyielding </a:t>
            </a:r>
            <a:r>
              <a:rPr lang="en-US" sz="3200" dirty="0">
                <a:solidFill>
                  <a:srgbClr val="C00000"/>
                </a:solidFill>
              </a:rPr>
              <a:t>furniture</a:t>
            </a:r>
          </a:p>
        </p:txBody>
      </p:sp>
      <p:pic>
        <p:nvPicPr>
          <p:cNvPr id="11268" name="Picture 5" descr="Q:\BE pictures\CORDATA\VERTEBRATA\Mammalia\Rodentia\Sciurognathi (gophers, mice, rats, squirrels, and relatives\Sciuridae (squirrels, prairie dogs,etc.)\Cynomys\Prairie dogs\Tunnel system,photo by H.T\DSC0001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81000" y="1763002"/>
            <a:ext cx="3962400" cy="2971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Rectangle 2"/>
          <p:cNvSpPr>
            <a:spLocks noChangeArrowheads="1"/>
          </p:cNvSpPr>
          <p:nvPr/>
        </p:nvSpPr>
        <p:spPr bwMode="auto">
          <a:xfrm>
            <a:off x="4800600" y="1371600"/>
            <a:ext cx="3429000" cy="1477963"/>
          </a:xfrm>
          <a:prstGeom prst="rect">
            <a:avLst/>
          </a:prstGeom>
          <a:noFill/>
          <a:ln w="9525">
            <a:noFill/>
            <a:miter lim="800000"/>
            <a:headEnd/>
            <a:tailEnd/>
          </a:ln>
        </p:spPr>
        <p:txBody>
          <a:bodyPr>
            <a:spAutoFit/>
          </a:bodyPr>
          <a:lstStyle/>
          <a:p>
            <a:r>
              <a:rPr lang="en-US" altLang="en-US" b="1"/>
              <a:t>Extends manipulation time </a:t>
            </a:r>
            <a:r>
              <a:rPr lang="en-US" altLang="en-US"/>
              <a:t>without requiring larger square footage</a:t>
            </a:r>
          </a:p>
          <a:p>
            <a:endParaRPr lang="en-US" altLang="en-US"/>
          </a:p>
          <a:p>
            <a:endParaRPr lang="en-US" altLang="en-US"/>
          </a:p>
        </p:txBody>
      </p:sp>
      <p:sp>
        <p:nvSpPr>
          <p:cNvPr id="11270" name="TextBox 1"/>
          <p:cNvSpPr txBox="1">
            <a:spLocks noChangeArrowheads="1"/>
          </p:cNvSpPr>
          <p:nvPr/>
        </p:nvSpPr>
        <p:spPr bwMode="auto">
          <a:xfrm>
            <a:off x="1533525" y="4724400"/>
            <a:ext cx="1112838" cy="246063"/>
          </a:xfrm>
          <a:prstGeom prst="rect">
            <a:avLst/>
          </a:prstGeom>
          <a:noFill/>
          <a:ln w="9525">
            <a:noFill/>
            <a:miter lim="800000"/>
            <a:headEnd/>
            <a:tailEnd/>
          </a:ln>
        </p:spPr>
        <p:txBody>
          <a:bodyPr>
            <a:spAutoFit/>
          </a:bodyPr>
          <a:lstStyle/>
          <a:p>
            <a:r>
              <a:rPr lang="en-US" altLang="en-US" sz="1000"/>
              <a:t>Permanent</a:t>
            </a:r>
          </a:p>
        </p:txBody>
      </p:sp>
      <p:sp>
        <p:nvSpPr>
          <p:cNvPr id="11271" name="TextBox 2"/>
          <p:cNvSpPr txBox="1">
            <a:spLocks noChangeArrowheads="1"/>
          </p:cNvSpPr>
          <p:nvPr/>
        </p:nvSpPr>
        <p:spPr bwMode="auto">
          <a:xfrm>
            <a:off x="6629400" y="6324600"/>
            <a:ext cx="752475" cy="246063"/>
          </a:xfrm>
          <a:prstGeom prst="rect">
            <a:avLst/>
          </a:prstGeom>
          <a:noFill/>
          <a:ln w="9525">
            <a:noFill/>
            <a:miter lim="800000"/>
            <a:headEnd/>
            <a:tailEnd/>
          </a:ln>
        </p:spPr>
        <p:txBody>
          <a:bodyPr wrap="none">
            <a:spAutoFit/>
          </a:bodyPr>
          <a:lstStyle/>
          <a:p>
            <a:r>
              <a:rPr lang="en-US" altLang="en-US" sz="1000"/>
              <a:t>Chewable</a:t>
            </a:r>
          </a:p>
        </p:txBody>
      </p:sp>
      <p:pic>
        <p:nvPicPr>
          <p:cNvPr id="2" name="Picture 7" descr="Q:\Hilda website stuff\AR Pics for Hilda\DCIM\114___09\IMG_103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19984" y="2110581"/>
            <a:ext cx="4218831" cy="4218831"/>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291" name="Rectangle 2"/>
          <p:cNvSpPr>
            <a:spLocks noGrp="1" noChangeArrowheads="1"/>
          </p:cNvSpPr>
          <p:nvPr>
            <p:ph type="ctrTitle"/>
          </p:nvPr>
        </p:nvSpPr>
        <p:spPr>
          <a:xfrm>
            <a:off x="457200" y="38100"/>
            <a:ext cx="8077200" cy="1752600"/>
          </a:xfrm>
        </p:spPr>
        <p:txBody>
          <a:bodyPr/>
          <a:lstStyle/>
          <a:p>
            <a:pPr eaLnBrk="1" hangingPunct="1">
              <a:defRPr/>
            </a:pPr>
            <a:r>
              <a:rPr lang="en-US" sz="3200" b="1" dirty="0" smtClean="0">
                <a:solidFill>
                  <a:srgbClr val="C00000"/>
                </a:solidFill>
                <a:ea typeface="ＭＳ Ｐゴシック" pitchFamily="34" charset="-128"/>
              </a:rPr>
              <a:t/>
            </a:r>
            <a:br>
              <a:rPr lang="en-US" sz="3200" b="1" dirty="0" smtClean="0">
                <a:solidFill>
                  <a:srgbClr val="C00000"/>
                </a:solidFill>
                <a:ea typeface="ＭＳ Ｐゴシック" pitchFamily="34" charset="-128"/>
              </a:rPr>
            </a:br>
            <a:r>
              <a:rPr lang="en-US" sz="3200" b="1" dirty="0" smtClean="0">
                <a:solidFill>
                  <a:srgbClr val="C00000"/>
                </a:solidFill>
                <a:ea typeface="ＭＳ Ｐゴシック" pitchFamily="34" charset="-128"/>
              </a:rPr>
              <a:t/>
            </a:r>
            <a:br>
              <a:rPr lang="en-US" sz="3200" b="1" dirty="0" smtClean="0">
                <a:solidFill>
                  <a:srgbClr val="C00000"/>
                </a:solidFill>
                <a:ea typeface="ＭＳ Ｐゴシック" pitchFamily="34" charset="-128"/>
              </a:rPr>
            </a:br>
            <a:r>
              <a:rPr lang="en-US" sz="3200" b="1" dirty="0" smtClean="0">
                <a:solidFill>
                  <a:srgbClr val="C00000"/>
                </a:solidFill>
                <a:ea typeface="ＭＳ Ｐゴシック" pitchFamily="34" charset="-128"/>
              </a:rPr>
              <a:t>Increased Vertical Space </a:t>
            </a:r>
            <a:r>
              <a:rPr lang="en-US" sz="3200" dirty="0" smtClean="0">
                <a:ea typeface="ＭＳ Ｐゴシック" pitchFamily="34" charset="-128"/>
              </a:rPr>
              <a:t/>
            </a:r>
            <a:br>
              <a:rPr lang="en-US" sz="3200" dirty="0" smtClean="0">
                <a:ea typeface="ＭＳ Ｐゴシック" pitchFamily="34" charset="-128"/>
              </a:rPr>
            </a:br>
            <a:r>
              <a:rPr lang="en-US" sz="2400" b="1" dirty="0" smtClean="0">
                <a:ea typeface="ＭＳ Ｐゴシック" pitchFamily="34" charset="-128"/>
              </a:rPr>
              <a:t>Inflexible, Continuous Structure</a:t>
            </a:r>
            <a:r>
              <a:rPr lang="en-US" sz="3200" b="1" dirty="0" smtClean="0">
                <a:ea typeface="ＭＳ Ｐゴシック" pitchFamily="34" charset="-128"/>
              </a:rPr>
              <a:t/>
            </a:r>
            <a:br>
              <a:rPr lang="en-US" sz="3200" b="1" dirty="0" smtClean="0">
                <a:ea typeface="ＭＳ Ｐゴシック" pitchFamily="34" charset="-128"/>
              </a:rPr>
            </a:br>
            <a:r>
              <a:rPr lang="en-US" sz="3200" b="1" dirty="0" smtClean="0">
                <a:ea typeface="ＭＳ Ｐゴシック" pitchFamily="34" charset="-128"/>
              </a:rPr>
              <a:t/>
            </a:r>
            <a:br>
              <a:rPr lang="en-US" sz="3200" b="1" dirty="0" smtClean="0">
                <a:ea typeface="ＭＳ Ｐゴシック" pitchFamily="34" charset="-128"/>
              </a:rPr>
            </a:br>
            <a:endParaRPr lang="en-US" sz="3200" dirty="0" smtClean="0">
              <a:ea typeface="ＭＳ Ｐゴシック" pitchFamily="34" charset="-128"/>
            </a:endParaRPr>
          </a:p>
        </p:txBody>
      </p:sp>
      <p:pic>
        <p:nvPicPr>
          <p:cNvPr id="12293" name="Picture 6" descr="Q:\BE pictures\CORDATA\VERTEBRATA\Mammalia\Rodentia\Sciurognathi (gophers, mice, rats, squirrels, and relatives\Sciuridae (squirrels, prairie dogs,etc.)\Mount Graham Red Squirrels\MGRS enclosur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1981200"/>
            <a:ext cx="3395663" cy="45275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4" name="Picture 6" descr="C:\Users\htresz\Desktop\Cage\IMG_167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15352" y="2133600"/>
            <a:ext cx="3256698" cy="434226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28600" y="3200400"/>
            <a:ext cx="1752600" cy="1384300"/>
          </a:xfrm>
          <a:prstGeom prst="rect">
            <a:avLst/>
          </a:prstGeom>
          <a:noFill/>
          <a:ln w="9525">
            <a:noFill/>
            <a:miter lim="800000"/>
            <a:headEnd/>
            <a:tailEnd/>
          </a:ln>
        </p:spPr>
        <p:txBody>
          <a:bodyPr>
            <a:spAutoFit/>
          </a:bodyPr>
          <a:lstStyle/>
          <a:p>
            <a:r>
              <a:rPr lang="en-US" altLang="en-US" sz="1000" b="1"/>
              <a:t>Items:</a:t>
            </a:r>
          </a:p>
          <a:p>
            <a:r>
              <a:rPr lang="en-US" altLang="en-US" sz="1000"/>
              <a:t>Wooden branches</a:t>
            </a:r>
          </a:p>
          <a:p>
            <a:r>
              <a:rPr lang="en-US" altLang="en-US" sz="1000"/>
              <a:t>Benches</a:t>
            </a:r>
          </a:p>
          <a:p>
            <a:r>
              <a:rPr lang="en-US" altLang="en-US" sz="1000"/>
              <a:t>Ledges</a:t>
            </a:r>
          </a:p>
          <a:p>
            <a:r>
              <a:rPr lang="en-US" altLang="en-US" sz="1000"/>
              <a:t>Metal baskets</a:t>
            </a:r>
          </a:p>
          <a:p>
            <a:r>
              <a:rPr lang="en-US" altLang="en-US" sz="1000"/>
              <a:t>Etc.</a:t>
            </a:r>
          </a:p>
          <a:p>
            <a:endParaRPr lang="en-US" altLang="en-US" sz="1200"/>
          </a:p>
          <a:p>
            <a:endParaRPr lang="en-US" altLang="en-US" sz="12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315" name="Rectangle 2"/>
          <p:cNvSpPr>
            <a:spLocks noGrp="1" noChangeArrowheads="1"/>
          </p:cNvSpPr>
          <p:nvPr>
            <p:ph type="ctrTitle"/>
          </p:nvPr>
        </p:nvSpPr>
        <p:spPr>
          <a:xfrm>
            <a:off x="304800" y="-76200"/>
            <a:ext cx="8077200" cy="1600200"/>
          </a:xfrm>
        </p:spPr>
        <p:txBody>
          <a:bodyPr/>
          <a:lstStyle/>
          <a:p>
            <a:pPr eaLnBrk="1" hangingPunct="1">
              <a:defRPr/>
            </a:pPr>
            <a:r>
              <a:rPr lang="en-US" sz="3200" b="1" dirty="0" smtClean="0">
                <a:solidFill>
                  <a:srgbClr val="C00000"/>
                </a:solidFill>
                <a:ea typeface="ＭＳ Ｐゴシック" pitchFamily="34" charset="-128"/>
              </a:rPr>
              <a:t/>
            </a:r>
            <a:br>
              <a:rPr lang="en-US" sz="3200" b="1" dirty="0" smtClean="0">
                <a:solidFill>
                  <a:srgbClr val="C00000"/>
                </a:solidFill>
                <a:ea typeface="ＭＳ Ｐゴシック" pitchFamily="34" charset="-128"/>
              </a:rPr>
            </a:br>
            <a:r>
              <a:rPr lang="en-US" sz="3200" b="1" dirty="0">
                <a:solidFill>
                  <a:srgbClr val="C00000"/>
                </a:solidFill>
                <a:ea typeface="ＭＳ Ｐゴシック" pitchFamily="34" charset="-128"/>
              </a:rPr>
              <a:t/>
            </a:r>
            <a:br>
              <a:rPr lang="en-US" sz="3200" b="1" dirty="0">
                <a:solidFill>
                  <a:srgbClr val="C00000"/>
                </a:solidFill>
                <a:ea typeface="ＭＳ Ｐゴシック" pitchFamily="34" charset="-128"/>
              </a:rPr>
            </a:br>
            <a:r>
              <a:rPr lang="en-US" sz="3200" b="1" dirty="0" smtClean="0">
                <a:solidFill>
                  <a:srgbClr val="C00000"/>
                </a:solidFill>
                <a:ea typeface="ＭＳ Ｐゴシック" pitchFamily="34" charset="-128"/>
              </a:rPr>
              <a:t/>
            </a:r>
            <a:br>
              <a:rPr lang="en-US" sz="3200" b="1" dirty="0" smtClean="0">
                <a:solidFill>
                  <a:srgbClr val="C00000"/>
                </a:solidFill>
                <a:ea typeface="ＭＳ Ｐゴシック" pitchFamily="34" charset="-128"/>
              </a:rPr>
            </a:br>
            <a:r>
              <a:rPr lang="en-US" sz="3200" b="1" dirty="0" smtClean="0">
                <a:solidFill>
                  <a:srgbClr val="C00000"/>
                </a:solidFill>
                <a:ea typeface="ＭＳ Ｐゴシック" pitchFamily="34" charset="-128"/>
              </a:rPr>
              <a:t>Increased Vertical Space </a:t>
            </a:r>
            <a:r>
              <a:rPr lang="en-US" sz="3200" dirty="0" smtClean="0">
                <a:ea typeface="ＭＳ Ｐゴシック" pitchFamily="34" charset="-128"/>
              </a:rPr>
              <a:t/>
            </a:r>
            <a:br>
              <a:rPr lang="en-US" sz="3200" dirty="0" smtClean="0">
                <a:ea typeface="ＭＳ Ｐゴシック" pitchFamily="34" charset="-128"/>
              </a:rPr>
            </a:br>
            <a:r>
              <a:rPr lang="en-US" sz="2400" dirty="0" smtClean="0">
                <a:ea typeface="ＭＳ Ｐゴシック" pitchFamily="34" charset="-128"/>
              </a:rPr>
              <a:t>F</a:t>
            </a:r>
            <a:r>
              <a:rPr lang="en-US" sz="2400" b="1" dirty="0" smtClean="0">
                <a:ea typeface="ＭＳ Ｐゴシック" pitchFamily="34" charset="-128"/>
              </a:rPr>
              <a:t>lexible, Interrupted Structure </a:t>
            </a:r>
            <a:r>
              <a:rPr lang="en-US" sz="3200" dirty="0" smtClean="0">
                <a:ea typeface="ＭＳ Ｐゴシック" pitchFamily="34" charset="-128"/>
              </a:rPr>
              <a:t/>
            </a:r>
            <a:br>
              <a:rPr lang="en-US" sz="3200" dirty="0" smtClean="0">
                <a:ea typeface="ＭＳ Ｐゴシック" pitchFamily="34" charset="-128"/>
              </a:rPr>
            </a:br>
            <a:r>
              <a:rPr lang="en-US" sz="3200" dirty="0" smtClean="0">
                <a:ea typeface="ＭＳ Ｐゴシック" pitchFamily="34" charset="-128"/>
              </a:rPr>
              <a:t/>
            </a:r>
            <a:br>
              <a:rPr lang="en-US" sz="3200" dirty="0" smtClean="0">
                <a:ea typeface="ＭＳ Ｐゴシック" pitchFamily="34" charset="-128"/>
              </a:rPr>
            </a:br>
            <a:r>
              <a:rPr lang="en-US" sz="1200" dirty="0" smtClean="0">
                <a:ea typeface="ＭＳ Ｐゴシック" pitchFamily="34" charset="-128"/>
              </a:rPr>
              <a:t>Animals living in homogeneous enclosures with large, inflexible, continuous supports exhibit different patterns of locomotion than those in more naturalistic and complex environments with smaller, interrupted, flexible supports.(USDA, 1999).</a:t>
            </a:r>
            <a:r>
              <a:rPr lang="en-US" sz="6600" dirty="0" smtClean="0">
                <a:ea typeface="ＭＳ Ｐゴシック" pitchFamily="34" charset="-128"/>
              </a:rPr>
              <a:t/>
            </a:r>
            <a:br>
              <a:rPr lang="en-US" sz="6600" dirty="0" smtClean="0">
                <a:ea typeface="ＭＳ Ｐゴシック" pitchFamily="34" charset="-128"/>
              </a:rPr>
            </a:br>
            <a:endParaRPr lang="en-US" sz="3200" dirty="0" smtClean="0">
              <a:ea typeface="ＭＳ Ｐゴシック" pitchFamily="34" charset="-128"/>
            </a:endParaRPr>
          </a:p>
        </p:txBody>
      </p:sp>
      <p:pic>
        <p:nvPicPr>
          <p:cNvPr id="13316" name="Picture 4" descr="Q:\BE pictures\CORDATA\VERTEBRATA\Aves\Passeriformes (perching birds;wrens, crows, jays, finches, oropendolas, ravens)\Jays\Browse- R&amp;Y barbets, HT\DSC0003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5456" y="2286000"/>
            <a:ext cx="5867400" cy="44005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3317" name="Rectangle 1"/>
          <p:cNvSpPr>
            <a:spLocks noChangeArrowheads="1"/>
          </p:cNvSpPr>
          <p:nvPr/>
        </p:nvSpPr>
        <p:spPr bwMode="auto">
          <a:xfrm>
            <a:off x="228600" y="2514600"/>
            <a:ext cx="1981200" cy="2924175"/>
          </a:xfrm>
          <a:prstGeom prst="rect">
            <a:avLst/>
          </a:prstGeom>
          <a:noFill/>
          <a:ln w="9525">
            <a:noFill/>
            <a:miter lim="800000"/>
            <a:headEnd/>
            <a:tailEnd/>
          </a:ln>
        </p:spPr>
        <p:txBody>
          <a:bodyPr>
            <a:spAutoFit/>
          </a:bodyPr>
          <a:lstStyle/>
          <a:p>
            <a:r>
              <a:rPr lang="en-US" altLang="en-US" sz="1000" b="1"/>
              <a:t>Items:</a:t>
            </a:r>
          </a:p>
          <a:p>
            <a:r>
              <a:rPr lang="en-US" altLang="en-US" sz="1000"/>
              <a:t>Perching</a:t>
            </a:r>
          </a:p>
          <a:p>
            <a:r>
              <a:rPr lang="en-US" altLang="en-US" sz="1000"/>
              <a:t>Ropes</a:t>
            </a:r>
          </a:p>
          <a:p>
            <a:r>
              <a:rPr lang="en-US" altLang="en-US" sz="1000"/>
              <a:t>Chains</a:t>
            </a:r>
          </a:p>
          <a:p>
            <a:r>
              <a:rPr lang="en-US" altLang="en-US" sz="1000"/>
              <a:t>Hammocks Ladders</a:t>
            </a:r>
          </a:p>
          <a:p>
            <a:r>
              <a:rPr lang="en-US" altLang="en-US" sz="1000"/>
              <a:t>Hung items</a:t>
            </a:r>
          </a:p>
          <a:p>
            <a:r>
              <a:rPr lang="en-US" altLang="en-US" sz="1000"/>
              <a:t>Live plants</a:t>
            </a:r>
          </a:p>
          <a:p>
            <a:r>
              <a:rPr lang="en-US" altLang="en-US" sz="1000"/>
              <a:t>Etc. </a:t>
            </a:r>
          </a:p>
          <a:p>
            <a:endParaRPr lang="en-US" altLang="en-US" sz="1000"/>
          </a:p>
          <a:p>
            <a:endParaRPr lang="en-US" altLang="en-US" sz="1000"/>
          </a:p>
          <a:p>
            <a:r>
              <a:rPr lang="en-US" altLang="en-US" sz="1400"/>
              <a:t>Animals need both inflexible and flexible furniture to develop proper motor skills.</a:t>
            </a:r>
          </a:p>
          <a:p>
            <a:r>
              <a:rPr lang="en-US" altLang="en-US" sz="1400">
                <a:solidFill>
                  <a:srgbClr val="FF0000"/>
                </a:solidFill>
              </a:rPr>
              <a:t>Neither is better then the other!</a:t>
            </a:r>
            <a:endParaRPr lang="en-US" altLang="en-US"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7411" name="Rectangle 2"/>
          <p:cNvSpPr>
            <a:spLocks noGrp="1" noChangeArrowheads="1"/>
          </p:cNvSpPr>
          <p:nvPr>
            <p:ph type="ctrTitle"/>
          </p:nvPr>
        </p:nvSpPr>
        <p:spPr>
          <a:xfrm>
            <a:off x="457200" y="152400"/>
            <a:ext cx="8001000" cy="762000"/>
          </a:xfrm>
        </p:spPr>
        <p:txBody>
          <a:bodyPr/>
          <a:lstStyle/>
          <a:p>
            <a:pPr eaLnBrk="1" hangingPunct="1">
              <a:defRPr/>
            </a:pPr>
            <a:r>
              <a:rPr lang="en-US" sz="3200" b="1" dirty="0" smtClean="0">
                <a:solidFill>
                  <a:srgbClr val="C00000"/>
                </a:solidFill>
                <a:latin typeface="+mn-lt"/>
                <a:ea typeface="+mj-ea"/>
              </a:rPr>
              <a:t>Magical Substrate!</a:t>
            </a:r>
          </a:p>
        </p:txBody>
      </p:sp>
      <p:sp>
        <p:nvSpPr>
          <p:cNvPr id="17412" name="Rectangle 3"/>
          <p:cNvSpPr>
            <a:spLocks noGrp="1" noChangeArrowheads="1"/>
          </p:cNvSpPr>
          <p:nvPr>
            <p:ph type="subTitle" idx="1"/>
          </p:nvPr>
        </p:nvSpPr>
        <p:spPr>
          <a:xfrm>
            <a:off x="176213" y="990600"/>
            <a:ext cx="8534400" cy="533400"/>
          </a:xfrm>
        </p:spPr>
        <p:txBody>
          <a:bodyPr/>
          <a:lstStyle/>
          <a:p>
            <a:pPr eaLnBrk="1" hangingPunct="1">
              <a:defRPr/>
            </a:pPr>
            <a:r>
              <a:rPr lang="en-US" sz="1800"/>
              <a:t>Adding materials as floor coverings can affect space utilization (McKenzie et al., 1986) by </a:t>
            </a:r>
            <a:r>
              <a:rPr lang="en-US" sz="1800" u="sng"/>
              <a:t>aiding other enrichment</a:t>
            </a:r>
            <a:r>
              <a:rPr lang="en-US" sz="1800"/>
              <a:t> categories </a:t>
            </a:r>
            <a:r>
              <a:rPr lang="en-US" sz="1800" u="sng"/>
              <a:t>while not taking up additional space.</a:t>
            </a:r>
          </a:p>
          <a:p>
            <a:pPr eaLnBrk="1" hangingPunct="1">
              <a:defRPr/>
            </a:pPr>
            <a:endParaRPr lang="en-US" sz="1800"/>
          </a:p>
          <a:p>
            <a:pPr eaLnBrk="1" hangingPunct="1">
              <a:defRPr/>
            </a:pPr>
            <a:endParaRPr lang="en-US" sz="1800"/>
          </a:p>
        </p:txBody>
      </p:sp>
      <p:pic>
        <p:nvPicPr>
          <p:cNvPr id="17413" name="Picture 4" descr="Q:\BE pictures\CORDATA\VERTEBRATA\Reptilia\Squamata (lizards and snakes)\Varanidae\Shredded paper\Gaia shredded paper, Sarah Simko\Gaia paper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5448" y="3824764"/>
            <a:ext cx="3429000" cy="2743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Picture 6" descr="DSC0924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8793" y="1752600"/>
            <a:ext cx="2563813" cy="19240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3" name="TextBox 1"/>
          <p:cNvSpPr txBox="1">
            <a:spLocks noChangeArrowheads="1"/>
          </p:cNvSpPr>
          <p:nvPr/>
        </p:nvSpPr>
        <p:spPr bwMode="auto">
          <a:xfrm>
            <a:off x="7572375" y="2052638"/>
            <a:ext cx="1020763" cy="1323975"/>
          </a:xfrm>
          <a:prstGeom prst="rect">
            <a:avLst/>
          </a:prstGeom>
          <a:noFill/>
          <a:ln w="9525">
            <a:noFill/>
            <a:miter lim="800000"/>
            <a:headEnd/>
            <a:tailEnd/>
          </a:ln>
        </p:spPr>
        <p:txBody>
          <a:bodyPr wrap="none">
            <a:spAutoFit/>
          </a:bodyPr>
          <a:lstStyle/>
          <a:p>
            <a:r>
              <a:rPr lang="en-US" altLang="en-US" sz="1000" b="1"/>
              <a:t>Providing:</a:t>
            </a:r>
          </a:p>
          <a:p>
            <a:r>
              <a:rPr lang="en-US" altLang="en-US" sz="1000"/>
              <a:t>Play behaviors</a:t>
            </a:r>
          </a:p>
          <a:p>
            <a:r>
              <a:rPr lang="en-US" altLang="en-US" sz="1000"/>
              <a:t>Nest building</a:t>
            </a:r>
          </a:p>
          <a:p>
            <a:r>
              <a:rPr lang="en-US" altLang="en-US" sz="1000"/>
              <a:t>Digging</a:t>
            </a:r>
          </a:p>
          <a:p>
            <a:r>
              <a:rPr lang="en-US" altLang="en-US" sz="1000"/>
              <a:t>Hiding</a:t>
            </a:r>
          </a:p>
          <a:p>
            <a:r>
              <a:rPr lang="en-US" altLang="en-US" sz="1000"/>
              <a:t>Breeding</a:t>
            </a:r>
          </a:p>
          <a:p>
            <a:r>
              <a:rPr lang="en-US" altLang="en-US" sz="1000"/>
              <a:t>Foraging</a:t>
            </a:r>
          </a:p>
          <a:p>
            <a:r>
              <a:rPr lang="en-US" altLang="en-US" sz="1000"/>
              <a:t>Etc.</a:t>
            </a:r>
          </a:p>
        </p:txBody>
      </p:sp>
      <p:pic>
        <p:nvPicPr>
          <p:cNvPr id="17417" name="Picture 9" descr="Q:\Hilda website stuff\AR Pics for Hilda\DCIM\114___09\IMG_1057.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19600" y="3939064"/>
            <a:ext cx="3505200" cy="26289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 name="Picture 9" descr="G:\DCIM\115___10\IMG_1242.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038600" y="1890236"/>
            <a:ext cx="2727826" cy="19345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4339" name="Rectangle 2"/>
          <p:cNvSpPr>
            <a:spLocks noGrp="1" noChangeArrowheads="1"/>
          </p:cNvSpPr>
          <p:nvPr>
            <p:ph type="ctrTitle"/>
          </p:nvPr>
        </p:nvSpPr>
        <p:spPr>
          <a:xfrm>
            <a:off x="685800" y="228600"/>
            <a:ext cx="7772400" cy="838200"/>
          </a:xfrm>
        </p:spPr>
        <p:txBody>
          <a:bodyPr/>
          <a:lstStyle/>
          <a:p>
            <a:pPr eaLnBrk="1" hangingPunct="1">
              <a:defRPr/>
            </a:pPr>
            <a:r>
              <a:rPr lang="en-US" sz="3200" b="1" dirty="0" smtClean="0">
                <a:solidFill>
                  <a:srgbClr val="C00000"/>
                </a:solidFill>
                <a:latin typeface="+mn-lt"/>
                <a:ea typeface="+mj-ea"/>
              </a:rPr>
              <a:t>Permanent Foraging </a:t>
            </a:r>
            <a:r>
              <a:rPr lang="en-US" sz="3200" b="1" dirty="0">
                <a:solidFill>
                  <a:srgbClr val="C00000"/>
                </a:solidFill>
                <a:latin typeface="+mn-lt"/>
                <a:ea typeface="+mj-ea"/>
              </a:rPr>
              <a:t>D</a:t>
            </a:r>
            <a:r>
              <a:rPr lang="en-US" sz="3200" b="1" dirty="0" smtClean="0">
                <a:solidFill>
                  <a:srgbClr val="C00000"/>
                </a:solidFill>
                <a:latin typeface="+mn-lt"/>
                <a:ea typeface="+mj-ea"/>
              </a:rPr>
              <a:t>evices </a:t>
            </a:r>
            <a:br>
              <a:rPr lang="en-US" sz="3200" b="1" dirty="0" smtClean="0">
                <a:solidFill>
                  <a:srgbClr val="C00000"/>
                </a:solidFill>
                <a:latin typeface="+mn-lt"/>
                <a:ea typeface="+mj-ea"/>
              </a:rPr>
            </a:br>
            <a:r>
              <a:rPr lang="en-US" sz="3200" b="1" dirty="0" smtClean="0">
                <a:solidFill>
                  <a:srgbClr val="C00000"/>
                </a:solidFill>
                <a:latin typeface="+mn-lt"/>
                <a:ea typeface="+mj-ea"/>
              </a:rPr>
              <a:t>Inside of Enclosure</a:t>
            </a:r>
            <a:endParaRPr lang="en-US" sz="3200" dirty="0" smtClean="0">
              <a:solidFill>
                <a:srgbClr val="C00000"/>
              </a:solidFill>
              <a:latin typeface="+mn-lt"/>
              <a:ea typeface="+mj-ea"/>
            </a:endParaRPr>
          </a:p>
        </p:txBody>
      </p:sp>
      <p:sp>
        <p:nvSpPr>
          <p:cNvPr id="14340" name="Rectangle 3"/>
          <p:cNvSpPr>
            <a:spLocks noGrp="1" noChangeArrowheads="1"/>
          </p:cNvSpPr>
          <p:nvPr>
            <p:ph type="subTitle" idx="1"/>
          </p:nvPr>
        </p:nvSpPr>
        <p:spPr>
          <a:xfrm>
            <a:off x="304800" y="914400"/>
            <a:ext cx="8978900" cy="5715000"/>
          </a:xfrm>
        </p:spPr>
        <p:txBody>
          <a:bodyPr/>
          <a:lstStyle/>
          <a:p>
            <a:pPr eaLnBrk="1" hangingPunct="1">
              <a:defRPr/>
            </a:pPr>
            <a:endParaRPr lang="en-US" sz="1400">
              <a:solidFill>
                <a:srgbClr val="FF0000"/>
              </a:solidFill>
            </a:endParaRPr>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endParaRPr lang="en-US" sz="1000"/>
          </a:p>
          <a:p>
            <a:pPr eaLnBrk="1" hangingPunct="1">
              <a:defRPr/>
            </a:pPr>
            <a:r>
              <a:rPr lang="en-US" sz="1000"/>
              <a:t> </a:t>
            </a:r>
            <a:endParaRPr lang="en-US"/>
          </a:p>
        </p:txBody>
      </p:sp>
      <p:pic>
        <p:nvPicPr>
          <p:cNvPr id="14341" name="Picture 6" descr="Q:\BE pictures\CORDATA\VERTEBRATA\Amphibia\Anura (frogs and toads)\Frogs\Terrestrial frogs\Cricket feeders\Dart Frog Cricket Feeder, S.C..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1600200"/>
            <a:ext cx="3200400" cy="2133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2" descr="Q:\BE pictures\CORDATA\VERTEBRATA\Mammalia\Rodentia\Sciurognathi (gophers, mice, rats, squirrels, and relatives\Hystricomorpha (Guinea pigs,etc.)\Caviidae (Guinea pigs)\Hay feeder, J.H\DSC0000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00600" y="1447800"/>
            <a:ext cx="2819400" cy="21145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5" descr="Q:\BE pictures\CORDATA\VERTEBRATA\Aves\Passeriformes (perching birds;wrens, crows, jays, finches, oropendolas, ravens)\Jays\Stashing pipes\DSC00054.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43000" y="4068763"/>
            <a:ext cx="3079015" cy="230926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9" name="Picture 8" descr="G:\DCIM\115___10\IMG_1194.JPG"/>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18430" y="4053522"/>
            <a:ext cx="3239770" cy="2271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363" name="Rectangle 2"/>
          <p:cNvSpPr>
            <a:spLocks noGrp="1" noChangeArrowheads="1"/>
          </p:cNvSpPr>
          <p:nvPr>
            <p:ph type="ctrTitle"/>
          </p:nvPr>
        </p:nvSpPr>
        <p:spPr>
          <a:xfrm>
            <a:off x="304800" y="304800"/>
            <a:ext cx="8153400" cy="838200"/>
          </a:xfrm>
        </p:spPr>
        <p:txBody>
          <a:bodyPr/>
          <a:lstStyle/>
          <a:p>
            <a:pPr eaLnBrk="1" hangingPunct="1">
              <a:defRPr/>
            </a:pPr>
            <a:r>
              <a:rPr lang="en-US" sz="3200" b="1" dirty="0" smtClean="0">
                <a:solidFill>
                  <a:srgbClr val="C00000"/>
                </a:solidFill>
                <a:latin typeface="+mn-lt"/>
                <a:ea typeface="+mj-ea"/>
              </a:rPr>
              <a:t>Permanent Foraging </a:t>
            </a:r>
            <a:r>
              <a:rPr lang="en-US" sz="3200" b="1" dirty="0">
                <a:solidFill>
                  <a:srgbClr val="C00000"/>
                </a:solidFill>
                <a:latin typeface="+mn-lt"/>
                <a:ea typeface="+mj-ea"/>
              </a:rPr>
              <a:t>D</a:t>
            </a:r>
            <a:r>
              <a:rPr lang="en-US" sz="3200" b="1" dirty="0" smtClean="0">
                <a:solidFill>
                  <a:srgbClr val="C00000"/>
                </a:solidFill>
                <a:latin typeface="+mn-lt"/>
                <a:ea typeface="+mj-ea"/>
              </a:rPr>
              <a:t>evices </a:t>
            </a:r>
            <a:br>
              <a:rPr lang="en-US" sz="3200" b="1" dirty="0" smtClean="0">
                <a:solidFill>
                  <a:srgbClr val="C00000"/>
                </a:solidFill>
                <a:latin typeface="+mn-lt"/>
                <a:ea typeface="+mj-ea"/>
              </a:rPr>
            </a:br>
            <a:r>
              <a:rPr lang="en-US" sz="3200" b="1" dirty="0" smtClean="0">
                <a:solidFill>
                  <a:srgbClr val="C00000"/>
                </a:solidFill>
                <a:latin typeface="+mn-lt"/>
                <a:ea typeface="+mj-ea"/>
              </a:rPr>
              <a:t>Outside Of Enclosure</a:t>
            </a:r>
            <a:endParaRPr lang="en-US" sz="3200" dirty="0" smtClean="0">
              <a:solidFill>
                <a:srgbClr val="C00000"/>
              </a:solidFill>
              <a:latin typeface="+mn-lt"/>
              <a:ea typeface="+mj-ea"/>
            </a:endParaRPr>
          </a:p>
        </p:txBody>
      </p:sp>
      <p:sp>
        <p:nvSpPr>
          <p:cNvPr id="15364" name="Rectangle 3"/>
          <p:cNvSpPr>
            <a:spLocks noGrp="1" noChangeArrowheads="1"/>
          </p:cNvSpPr>
          <p:nvPr>
            <p:ph type="subTitle" idx="1"/>
          </p:nvPr>
        </p:nvSpPr>
        <p:spPr>
          <a:xfrm>
            <a:off x="228600" y="1371600"/>
            <a:ext cx="8915400" cy="4267200"/>
          </a:xfrm>
        </p:spPr>
        <p:txBody>
          <a:bodyPr/>
          <a:lstStyle/>
          <a:p>
            <a:pPr eaLnBrk="1" hangingPunct="1">
              <a:defRPr/>
            </a:pPr>
            <a:r>
              <a:rPr lang="en-US" sz="1400" b="1" i="1" u="sng" dirty="0">
                <a:solidFill>
                  <a:schemeClr val="tx2"/>
                </a:solidFill>
              </a:rPr>
              <a:t>Further increasing space!</a:t>
            </a:r>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endParaRPr lang="en-US" sz="1000" dirty="0"/>
          </a:p>
          <a:p>
            <a:pPr eaLnBrk="1" hangingPunct="1">
              <a:defRPr/>
            </a:pPr>
            <a:r>
              <a:rPr lang="en-US" sz="1000" dirty="0"/>
              <a:t> </a:t>
            </a:r>
          </a:p>
          <a:p>
            <a:pPr algn="l" eaLnBrk="1" hangingPunct="1">
              <a:defRPr/>
            </a:pPr>
            <a:endParaRPr lang="en-US" dirty="0"/>
          </a:p>
        </p:txBody>
      </p:sp>
      <p:pic>
        <p:nvPicPr>
          <p:cNvPr id="6" name="Picture 5" descr="C:\Users\htresz\Desktop\Consultations\Egypt\Second tour\Egypt 2 Meshmesh operation\DSC_0370.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19200" y="1828800"/>
            <a:ext cx="6324600" cy="4572000"/>
          </a:xfrm>
          <a:prstGeom prst="rect">
            <a:avLst/>
          </a:prstGeom>
          <a:ln>
            <a:noFill/>
          </a:ln>
          <a:effectLst>
            <a:softEdge rad="112500"/>
          </a:effectLst>
        </p:spPr>
      </p:pic>
      <p:sp>
        <p:nvSpPr>
          <p:cNvPr id="16390" name="TextBox 1"/>
          <p:cNvSpPr txBox="1">
            <a:spLocks noChangeArrowheads="1"/>
          </p:cNvSpPr>
          <p:nvPr/>
        </p:nvSpPr>
        <p:spPr bwMode="auto">
          <a:xfrm>
            <a:off x="1219200" y="6400800"/>
            <a:ext cx="1287463" cy="276225"/>
          </a:xfrm>
          <a:prstGeom prst="rect">
            <a:avLst/>
          </a:prstGeom>
          <a:noFill/>
          <a:ln w="9525">
            <a:noFill/>
            <a:miter lim="800000"/>
            <a:headEnd/>
            <a:tailEnd/>
          </a:ln>
        </p:spPr>
        <p:txBody>
          <a:bodyPr wrap="none">
            <a:spAutoFit/>
          </a:bodyPr>
          <a:lstStyle/>
          <a:p>
            <a:r>
              <a:rPr lang="en-US" altLang="en-US" sz="1200"/>
              <a:t>Giza Zoo, Egypt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scroll_pape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6387" name="Rectangle 2"/>
          <p:cNvSpPr>
            <a:spLocks noGrp="1" noChangeArrowheads="1"/>
          </p:cNvSpPr>
          <p:nvPr>
            <p:ph type="ctrTitle"/>
          </p:nvPr>
        </p:nvSpPr>
        <p:spPr>
          <a:xfrm>
            <a:off x="304800" y="146050"/>
            <a:ext cx="8153400" cy="762000"/>
          </a:xfrm>
        </p:spPr>
        <p:txBody>
          <a:bodyPr/>
          <a:lstStyle/>
          <a:p>
            <a:pPr eaLnBrk="1" hangingPunct="1">
              <a:defRPr/>
            </a:pPr>
            <a:r>
              <a:rPr lang="en-US" sz="3200" b="1" dirty="0" smtClean="0">
                <a:solidFill>
                  <a:srgbClr val="C00000"/>
                </a:solidFill>
                <a:latin typeface="+mn-lt"/>
                <a:ea typeface="+mj-ea"/>
              </a:rPr>
              <a:t>Free-Style </a:t>
            </a:r>
            <a:r>
              <a:rPr lang="en-US" sz="3200" b="1" dirty="0">
                <a:solidFill>
                  <a:srgbClr val="C00000"/>
                </a:solidFill>
                <a:latin typeface="+mn-lt"/>
                <a:ea typeface="+mj-ea"/>
              </a:rPr>
              <a:t>F</a:t>
            </a:r>
            <a:r>
              <a:rPr lang="en-US" sz="3200" b="1" dirty="0" smtClean="0">
                <a:solidFill>
                  <a:srgbClr val="C00000"/>
                </a:solidFill>
                <a:latin typeface="+mn-lt"/>
                <a:ea typeface="+mj-ea"/>
              </a:rPr>
              <a:t>oraging </a:t>
            </a:r>
            <a:r>
              <a:rPr lang="en-US" sz="3200" b="1" dirty="0">
                <a:solidFill>
                  <a:srgbClr val="C00000"/>
                </a:solidFill>
                <a:latin typeface="+mn-lt"/>
                <a:ea typeface="+mj-ea"/>
              </a:rPr>
              <a:t>D</a:t>
            </a:r>
            <a:r>
              <a:rPr lang="en-US" sz="3200" b="1" dirty="0" smtClean="0">
                <a:solidFill>
                  <a:srgbClr val="C00000"/>
                </a:solidFill>
                <a:latin typeface="+mn-lt"/>
                <a:ea typeface="+mj-ea"/>
              </a:rPr>
              <a:t>evices</a:t>
            </a:r>
            <a:endParaRPr lang="en-US" sz="3200" dirty="0" smtClean="0">
              <a:solidFill>
                <a:srgbClr val="C00000"/>
              </a:solidFill>
              <a:latin typeface="+mn-lt"/>
              <a:ea typeface="+mj-ea"/>
            </a:endParaRPr>
          </a:p>
        </p:txBody>
      </p:sp>
      <p:sp>
        <p:nvSpPr>
          <p:cNvPr id="16388" name="Rectangle 3"/>
          <p:cNvSpPr>
            <a:spLocks noGrp="1" noChangeArrowheads="1"/>
          </p:cNvSpPr>
          <p:nvPr>
            <p:ph type="subTitle" idx="1"/>
          </p:nvPr>
        </p:nvSpPr>
        <p:spPr>
          <a:xfrm>
            <a:off x="247650" y="6400800"/>
            <a:ext cx="3562350" cy="304800"/>
          </a:xfrm>
        </p:spPr>
        <p:txBody>
          <a:bodyPr/>
          <a:lstStyle/>
          <a:p>
            <a:pPr algn="l" eaLnBrk="1" hangingPunct="1">
              <a:defRPr/>
            </a:pPr>
            <a:endParaRPr lang="en-US" sz="1200" dirty="0"/>
          </a:p>
        </p:txBody>
      </p:sp>
      <p:pic>
        <p:nvPicPr>
          <p:cNvPr id="16390" name="Picture 5" descr="Q:\BE pictures\CORDATA\VERTEBRATA\Mammalia\Insectivora  New\Forage ball, L.D\Hedgehog with puzzle feeder, LD.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72000" y="874776"/>
            <a:ext cx="2133600" cy="1600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1" name="Picture 2" descr="Q:\BE pictures\CORDATA\VERTEBRATA\Mammalia\Carnivora New\Mustelidae\Mustelinae (martens, weasels, wolverines, and relatives)\Mustela (ermines, ferrets, minks, weasel\Ferret Feeders, S.E\Ferret with tube feeder   SE.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066800" y="990600"/>
            <a:ext cx="2287588" cy="1524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2" name="Picture 2" descr="Q:\BE pictures\CORDATA\VERTEBRATA\Mammalia\Carnivora New\Mustelidae\Mustelinae (martens, weasels, wolverines, and relatives)\Mustela (ermines, ferrets, minks, weasel\Ferret Feeders, S.E\ferrets 6  SE.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324600" y="2514600"/>
            <a:ext cx="2489200" cy="16573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93" name="Picture 6" descr="Q:\BE pictures\CORDATA\VERTEBRATA\Aves\Coraciformes (hornbills, kookaburras)\Bucerotidae(Hornbills)\Bucorvus\D.B. Paper bag with mealworms\Bag2, A.E..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5867400" y="4381500"/>
            <a:ext cx="2868612" cy="215106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Komodo with boomer ball feeder, Sarah Simko.AVI">
            <a:hlinkClick r:id="" action="ppaction://media"/>
          </p:cNvPr>
          <p:cNvPicPr>
            <a:picLocks noRot="1" noChangeAspect="1"/>
          </p:cNvPicPr>
          <p:nvPr>
            <a:videoFile r:link="rId1"/>
          </p:nvPr>
        </p:nvPicPr>
        <p:blipFill>
          <a:blip r:embed="rId9" cstate="print"/>
          <a:srcRect/>
          <a:stretch>
            <a:fillRect/>
          </a:stretch>
        </p:blipFill>
        <p:spPr bwMode="auto">
          <a:xfrm>
            <a:off x="379413" y="2646363"/>
            <a:ext cx="5106987" cy="3830637"/>
          </a:xfrm>
          <a:prstGeom prst="rect">
            <a:avLst/>
          </a:prstGeom>
          <a:noFill/>
          <a:ln w="9525">
            <a:noFill/>
            <a:miter lim="800000"/>
            <a:headEnd/>
            <a:tailEnd/>
          </a:ln>
        </p:spPr>
      </p:pic>
      <p:sp>
        <p:nvSpPr>
          <p:cNvPr id="17418" name="Rectangle 1"/>
          <p:cNvSpPr>
            <a:spLocks noChangeArrowheads="1"/>
          </p:cNvSpPr>
          <p:nvPr/>
        </p:nvSpPr>
        <p:spPr bwMode="auto">
          <a:xfrm>
            <a:off x="152400" y="2152650"/>
            <a:ext cx="835025" cy="369888"/>
          </a:xfrm>
          <a:prstGeom prst="rect">
            <a:avLst/>
          </a:prstGeom>
          <a:noFill/>
          <a:ln w="9525">
            <a:noFill/>
            <a:miter lim="800000"/>
            <a:headEnd/>
            <a:tailEnd/>
          </a:ln>
        </p:spPr>
        <p:txBody>
          <a:bodyPr wrap="none">
            <a:spAutoFit/>
          </a:bodyPr>
          <a:lstStyle/>
          <a:p>
            <a:r>
              <a:rPr lang="en-US">
                <a:solidFill>
                  <a:srgbClr val="FF0000"/>
                </a:solidFill>
              </a:rPr>
              <a:t>Video: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4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5" name="Rectangle 2"/>
          <p:cNvSpPr>
            <a:spLocks noGrp="1" noChangeArrowheads="1"/>
          </p:cNvSpPr>
          <p:nvPr>
            <p:ph type="ctrTitle"/>
          </p:nvPr>
        </p:nvSpPr>
        <p:spPr>
          <a:xfrm>
            <a:off x="190500" y="381000"/>
            <a:ext cx="8305800" cy="914400"/>
          </a:xfrm>
        </p:spPr>
        <p:txBody>
          <a:bodyPr/>
          <a:lstStyle/>
          <a:p>
            <a:pPr eaLnBrk="1" hangingPunct="1">
              <a:defRPr/>
            </a:pPr>
            <a:r>
              <a:rPr lang="en-US" sz="3200" b="1" dirty="0" smtClean="0">
                <a:solidFill>
                  <a:srgbClr val="A40000"/>
                </a:solidFill>
                <a:ea typeface="ＭＳ Ｐゴシック" pitchFamily="34" charset="-128"/>
              </a:rPr>
              <a:t>Destroyable</a:t>
            </a:r>
            <a:r>
              <a:rPr lang="en-US" sz="3200" dirty="0" smtClean="0">
                <a:solidFill>
                  <a:srgbClr val="A40000"/>
                </a:solidFill>
                <a:ea typeface="ＭＳ Ｐゴシック" pitchFamily="34" charset="-128"/>
              </a:rPr>
              <a:t> </a:t>
            </a:r>
            <a:r>
              <a:rPr lang="en-US" sz="3200" b="1" dirty="0" smtClean="0">
                <a:solidFill>
                  <a:srgbClr val="A40000"/>
                </a:solidFill>
                <a:ea typeface="ＭＳ Ｐゴシック" pitchFamily="34" charset="-128"/>
              </a:rPr>
              <a:t>Manipulative Items </a:t>
            </a:r>
            <a:r>
              <a:rPr lang="en-US" sz="3200" dirty="0" smtClean="0">
                <a:ea typeface="ＭＳ Ｐゴシック" pitchFamily="34" charset="-128"/>
              </a:rPr>
              <a:t/>
            </a:r>
            <a:br>
              <a:rPr lang="en-US" sz="3200" dirty="0" smtClean="0">
                <a:ea typeface="ＭＳ Ｐゴシック" pitchFamily="34" charset="-128"/>
              </a:rPr>
            </a:br>
            <a:endParaRPr lang="en-US" sz="3200" dirty="0" smtClean="0">
              <a:ea typeface="ＭＳ Ｐゴシック" pitchFamily="34" charset="-128"/>
            </a:endParaRPr>
          </a:p>
        </p:txBody>
      </p:sp>
      <p:sp>
        <p:nvSpPr>
          <p:cNvPr id="18436" name="Rectangle 3"/>
          <p:cNvSpPr>
            <a:spLocks noGrp="1" noChangeArrowheads="1"/>
          </p:cNvSpPr>
          <p:nvPr>
            <p:ph type="subTitle" idx="1"/>
          </p:nvPr>
        </p:nvSpPr>
        <p:spPr>
          <a:xfrm>
            <a:off x="622300" y="838200"/>
            <a:ext cx="8293100" cy="2819400"/>
          </a:xfrm>
        </p:spPr>
        <p:txBody>
          <a:bodyPr/>
          <a:lstStyle/>
          <a:p>
            <a:pPr algn="l" eaLnBrk="1" hangingPunct="1">
              <a:defRPr/>
            </a:pPr>
            <a:r>
              <a:rPr lang="en-US" sz="2000" dirty="0"/>
              <a:t> </a:t>
            </a:r>
          </a:p>
          <a:p>
            <a:pPr algn="l" eaLnBrk="1" hangingPunct="1">
              <a:defRPr/>
            </a:pPr>
            <a:r>
              <a:rPr lang="en-US" sz="2000" b="1" dirty="0"/>
              <a:t>Common, recyclable  household </a:t>
            </a:r>
            <a:r>
              <a:rPr lang="en-US" sz="2000" b="1" dirty="0" smtClean="0"/>
              <a:t>products and vegetation </a:t>
            </a:r>
            <a:endParaRPr lang="en-US" sz="2000" b="1" dirty="0"/>
          </a:p>
          <a:p>
            <a:pPr algn="l" eaLnBrk="1" hangingPunct="1">
              <a:defRPr/>
            </a:pPr>
            <a:r>
              <a:rPr lang="en-US" sz="1000" dirty="0"/>
              <a:t>Logs</a:t>
            </a:r>
          </a:p>
          <a:p>
            <a:pPr algn="l" eaLnBrk="1" hangingPunct="1">
              <a:defRPr/>
            </a:pPr>
            <a:r>
              <a:rPr lang="en-US" sz="1000" dirty="0"/>
              <a:t>Phone books </a:t>
            </a:r>
          </a:p>
          <a:p>
            <a:pPr algn="l" eaLnBrk="1" hangingPunct="1">
              <a:defRPr/>
            </a:pPr>
            <a:r>
              <a:rPr lang="en-US" sz="1000" dirty="0"/>
              <a:t>Boxes</a:t>
            </a:r>
          </a:p>
          <a:p>
            <a:pPr algn="l" eaLnBrk="1" hangingPunct="1">
              <a:defRPr/>
            </a:pPr>
            <a:r>
              <a:rPr lang="en-US" sz="1000" dirty="0"/>
              <a:t>Bags</a:t>
            </a:r>
          </a:p>
          <a:p>
            <a:pPr algn="l" eaLnBrk="1" hangingPunct="1">
              <a:defRPr/>
            </a:pPr>
            <a:r>
              <a:rPr lang="en-US" sz="1000" dirty="0"/>
              <a:t>Paper tubes</a:t>
            </a:r>
          </a:p>
          <a:p>
            <a:pPr algn="l" eaLnBrk="1" hangingPunct="1">
              <a:defRPr/>
            </a:pPr>
            <a:r>
              <a:rPr lang="en-US" sz="1000" dirty="0" smtClean="0"/>
              <a:t>Clothing</a:t>
            </a:r>
            <a:endParaRPr lang="en-US" sz="1000" dirty="0"/>
          </a:p>
          <a:p>
            <a:pPr algn="l" eaLnBrk="1" hangingPunct="1">
              <a:defRPr/>
            </a:pPr>
            <a:r>
              <a:rPr lang="en-US" sz="1000" dirty="0"/>
              <a:t>Etc.</a:t>
            </a:r>
          </a:p>
        </p:txBody>
      </p:sp>
      <p:pic>
        <p:nvPicPr>
          <p:cNvPr id="18437" name="Picture 5" descr="Q:\Hilda website stuff\AR Pics for Hilda\DCIM\114___09\IMG_103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1200" y="1981200"/>
            <a:ext cx="2133600" cy="2133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6" name="Picture 5" descr="Q:\Hilda website stuff\AR Pics for Hilda\DCIM\114___09\IMG_1065.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3504" y="4343400"/>
            <a:ext cx="3239770" cy="2200910"/>
          </a:xfrm>
          <a:prstGeom prst="rect">
            <a:avLst/>
          </a:prstGeom>
          <a:ln>
            <a:noFill/>
          </a:ln>
          <a:effectLst>
            <a:softEdge rad="112500"/>
          </a:effectLst>
        </p:spPr>
      </p:pic>
      <p:pic>
        <p:nvPicPr>
          <p:cNvPr id="7" name="Picture 6" descr="G:\DCIM\115___10\IMG_1196.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43400" y="2971800"/>
            <a:ext cx="4572000" cy="3505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9459" name="Rectangle 2"/>
          <p:cNvSpPr>
            <a:spLocks noGrp="1" noChangeArrowheads="1"/>
          </p:cNvSpPr>
          <p:nvPr>
            <p:ph type="ctrTitle"/>
          </p:nvPr>
        </p:nvSpPr>
        <p:spPr>
          <a:xfrm>
            <a:off x="304800" y="228600"/>
            <a:ext cx="8153400" cy="1066800"/>
          </a:xfrm>
        </p:spPr>
        <p:txBody>
          <a:bodyPr/>
          <a:lstStyle/>
          <a:p>
            <a:pPr eaLnBrk="1" hangingPunct="1">
              <a:defRPr/>
            </a:pPr>
            <a:r>
              <a:rPr lang="en-US" sz="3200" b="1" dirty="0" smtClean="0">
                <a:solidFill>
                  <a:srgbClr val="A40000"/>
                </a:solidFill>
                <a:ea typeface="ＭＳ Ｐゴシック" pitchFamily="34" charset="-128"/>
              </a:rPr>
              <a:t/>
            </a:r>
            <a:br>
              <a:rPr lang="en-US" sz="3200" b="1" dirty="0" smtClean="0">
                <a:solidFill>
                  <a:srgbClr val="A40000"/>
                </a:solidFill>
                <a:ea typeface="ＭＳ Ｐゴシック" pitchFamily="34" charset="-128"/>
              </a:rPr>
            </a:br>
            <a:r>
              <a:rPr lang="en-US" sz="3200" b="1" dirty="0" smtClean="0">
                <a:solidFill>
                  <a:srgbClr val="A40000"/>
                </a:solidFill>
                <a:ea typeface="ＭＳ Ｐゴシック" pitchFamily="34" charset="-128"/>
              </a:rPr>
              <a:t>Non-destroyable, Small Manipulative Items </a:t>
            </a:r>
            <a:r>
              <a:rPr lang="en-US" sz="3200" dirty="0" smtClean="0">
                <a:ea typeface="ＭＳ Ｐゴシック" pitchFamily="34" charset="-128"/>
              </a:rPr>
              <a:t/>
            </a:r>
            <a:br>
              <a:rPr lang="en-US" sz="3200" dirty="0" smtClean="0">
                <a:ea typeface="ＭＳ Ｐゴシック" pitchFamily="34" charset="-128"/>
              </a:rPr>
            </a:br>
            <a:endParaRPr lang="en-US" sz="3200" dirty="0" smtClean="0">
              <a:ea typeface="ＭＳ Ｐゴシック" pitchFamily="34" charset="-128"/>
            </a:endParaRPr>
          </a:p>
        </p:txBody>
      </p:sp>
      <p:sp>
        <p:nvSpPr>
          <p:cNvPr id="19460" name="Rectangle 3"/>
          <p:cNvSpPr>
            <a:spLocks noGrp="1" noChangeArrowheads="1"/>
          </p:cNvSpPr>
          <p:nvPr>
            <p:ph type="subTitle" idx="1"/>
          </p:nvPr>
        </p:nvSpPr>
        <p:spPr>
          <a:xfrm>
            <a:off x="304800" y="1143000"/>
            <a:ext cx="2895600" cy="4495800"/>
          </a:xfrm>
        </p:spPr>
        <p:txBody>
          <a:bodyPr/>
          <a:lstStyle/>
          <a:p>
            <a:pPr eaLnBrk="1" hangingPunct="1">
              <a:defRPr/>
            </a:pPr>
            <a:r>
              <a:rPr lang="en-US" sz="2000" b="1" i="1" u="sng" smtClean="0">
                <a:solidFill>
                  <a:schemeClr val="tx2"/>
                </a:solidFill>
                <a:ea typeface="ＭＳ Ｐゴシック" pitchFamily="34" charset="-128"/>
              </a:rPr>
              <a:t>A golf ball goes a long way!</a:t>
            </a:r>
          </a:p>
          <a:p>
            <a:pPr eaLnBrk="1" hangingPunct="1">
              <a:defRPr/>
            </a:pPr>
            <a:endParaRPr lang="en-US" sz="2000" smtClean="0">
              <a:ea typeface="ＭＳ Ｐゴシック" pitchFamily="34" charset="-128"/>
            </a:endParaRPr>
          </a:p>
          <a:p>
            <a:pPr>
              <a:defRPr/>
            </a:pPr>
            <a:r>
              <a:rPr lang="en-US" sz="1800" smtClean="0">
                <a:ea typeface="ＭＳ Ｐゴシック" pitchFamily="34" charset="-128"/>
              </a:rPr>
              <a:t>Black-footed ferret exhibiting playing, imitating hunting- stalking,  catching, retrieving and chasing down into burrows behaviors via golf ball </a:t>
            </a:r>
          </a:p>
          <a:p>
            <a:pPr>
              <a:defRPr/>
            </a:pPr>
            <a:endParaRPr lang="en-US" sz="1800" smtClean="0">
              <a:ea typeface="ＭＳ Ｐゴシック" pitchFamily="34" charset="-128"/>
            </a:endParaRPr>
          </a:p>
          <a:p>
            <a:pPr>
              <a:defRPr/>
            </a:pPr>
            <a:r>
              <a:rPr lang="en-US" sz="1800" smtClean="0">
                <a:ea typeface="ＭＳ Ｐゴシック" pitchFamily="34" charset="-128"/>
              </a:rPr>
              <a:t> </a:t>
            </a:r>
          </a:p>
          <a:p>
            <a:pPr eaLnBrk="1" hangingPunct="1">
              <a:defRPr/>
            </a:pPr>
            <a:endParaRPr lang="en-US" sz="1800" smtClean="0">
              <a:ea typeface="ＭＳ Ｐゴシック" pitchFamily="34" charset="-128"/>
            </a:endParaRPr>
          </a:p>
        </p:txBody>
      </p:sp>
      <p:pic>
        <p:nvPicPr>
          <p:cNvPr id="19461" name="Picture 5" descr="C:\Users\htresz\Desktop\Consultations\Presentations and artciles\Article pictures\BFF\Fig. 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81363" y="2057400"/>
            <a:ext cx="5410200" cy="3962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2" name="Picture 6" descr="C:\Users\htresz\Desktop\Consultations\Presentations and artciles\Article pictures\BFF\Fig. 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76250" y="4448175"/>
            <a:ext cx="2363788" cy="15716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croll_pape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0483" name="Rectangle 2"/>
          <p:cNvSpPr>
            <a:spLocks noGrp="1" noChangeArrowheads="1"/>
          </p:cNvSpPr>
          <p:nvPr>
            <p:ph type="ctrTitle"/>
          </p:nvPr>
        </p:nvSpPr>
        <p:spPr>
          <a:xfrm>
            <a:off x="304800" y="304800"/>
            <a:ext cx="8077200" cy="1143000"/>
          </a:xfrm>
        </p:spPr>
        <p:txBody>
          <a:bodyPr/>
          <a:lstStyle/>
          <a:p>
            <a:pPr eaLnBrk="1" hangingPunct="1">
              <a:defRPr/>
            </a:pPr>
            <a:r>
              <a:rPr lang="en-US" sz="3200" b="1" dirty="0">
                <a:solidFill>
                  <a:srgbClr val="A40000"/>
                </a:solidFill>
              </a:rPr>
              <a:t>Olfactory and Auditory Enrichment </a:t>
            </a:r>
            <a:r>
              <a:rPr lang="en-US" sz="3200" b="1" dirty="0" smtClean="0">
                <a:solidFill>
                  <a:srgbClr val="A40000"/>
                </a:solidFill>
              </a:rPr>
              <a:t/>
            </a:r>
            <a:br>
              <a:rPr lang="en-US" sz="3200" b="1" dirty="0" smtClean="0">
                <a:solidFill>
                  <a:srgbClr val="A40000"/>
                </a:solidFill>
              </a:rPr>
            </a:br>
            <a:endParaRPr lang="en-US" sz="1800" dirty="0"/>
          </a:p>
        </p:txBody>
      </p:sp>
      <p:sp>
        <p:nvSpPr>
          <p:cNvPr id="20484" name="Rectangle 1"/>
          <p:cNvSpPr>
            <a:spLocks noChangeArrowheads="1"/>
          </p:cNvSpPr>
          <p:nvPr/>
        </p:nvSpPr>
        <p:spPr bwMode="auto">
          <a:xfrm>
            <a:off x="304800" y="1143000"/>
            <a:ext cx="8382000" cy="646113"/>
          </a:xfrm>
          <a:prstGeom prst="rect">
            <a:avLst/>
          </a:prstGeom>
          <a:noFill/>
          <a:ln w="9525">
            <a:noFill/>
            <a:miter lim="800000"/>
            <a:headEnd/>
            <a:tailEnd/>
          </a:ln>
        </p:spPr>
        <p:txBody>
          <a:bodyPr>
            <a:spAutoFit/>
          </a:bodyPr>
          <a:lstStyle/>
          <a:p>
            <a:r>
              <a:rPr lang="en-US" altLang="en-US">
                <a:solidFill>
                  <a:schemeClr val="tx2"/>
                </a:solidFill>
              </a:rPr>
              <a:t>Scents are to be administered  </a:t>
            </a:r>
            <a:r>
              <a:rPr lang="en-US" altLang="en-US" u="sng">
                <a:solidFill>
                  <a:schemeClr val="tx2"/>
                </a:solidFill>
              </a:rPr>
              <a:t>on removable items only!</a:t>
            </a:r>
          </a:p>
          <a:p>
            <a:r>
              <a:rPr lang="en-US" altLang="en-US">
                <a:solidFill>
                  <a:schemeClr val="tx2"/>
                </a:solidFill>
              </a:rPr>
              <a:t>Animals have no way of getting away! </a:t>
            </a:r>
          </a:p>
        </p:txBody>
      </p:sp>
      <p:pic>
        <p:nvPicPr>
          <p:cNvPr id="4" name="Hedgehog with perfume.MOV">
            <a:hlinkClick r:id="" action="ppaction://media"/>
          </p:cNvPr>
          <p:cNvPicPr>
            <a:picLocks noRot="1" noChangeAspect="1"/>
          </p:cNvPicPr>
          <p:nvPr>
            <a:videoFile r:link="rId1"/>
          </p:nvPr>
        </p:nvPicPr>
        <p:blipFill>
          <a:blip r:embed="rId5" cstate="print"/>
          <a:srcRect/>
          <a:stretch>
            <a:fillRect/>
          </a:stretch>
        </p:blipFill>
        <p:spPr bwMode="auto">
          <a:xfrm>
            <a:off x="685800" y="2103438"/>
            <a:ext cx="7951788" cy="4473575"/>
          </a:xfrm>
          <a:prstGeom prst="rect">
            <a:avLst/>
          </a:prstGeom>
          <a:noFill/>
          <a:ln w="9525">
            <a:noFill/>
            <a:miter lim="800000"/>
            <a:headEnd/>
            <a:tailEnd/>
          </a:ln>
        </p:spPr>
      </p:pic>
      <p:sp>
        <p:nvSpPr>
          <p:cNvPr id="20486" name="Rectangle 1"/>
          <p:cNvSpPr>
            <a:spLocks noChangeArrowheads="1"/>
          </p:cNvSpPr>
          <p:nvPr/>
        </p:nvSpPr>
        <p:spPr bwMode="auto">
          <a:xfrm>
            <a:off x="7086600" y="1604963"/>
            <a:ext cx="835025" cy="368300"/>
          </a:xfrm>
          <a:prstGeom prst="rect">
            <a:avLst/>
          </a:prstGeom>
          <a:noFill/>
          <a:ln w="9525">
            <a:noFill/>
            <a:miter lim="800000"/>
            <a:headEnd/>
            <a:tailEnd/>
          </a:ln>
        </p:spPr>
        <p:txBody>
          <a:bodyPr wrap="none">
            <a:spAutoFit/>
          </a:bodyPr>
          <a:lstStyle/>
          <a:p>
            <a:r>
              <a:rPr lang="en-US">
                <a:solidFill>
                  <a:srgbClr val="FF0000"/>
                </a:solidFill>
              </a:rPr>
              <a:t>Video:</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Rectangle 2"/>
          <p:cNvSpPr>
            <a:spLocks noGrp="1" noChangeArrowheads="1"/>
          </p:cNvSpPr>
          <p:nvPr>
            <p:ph type="ctrTitle"/>
          </p:nvPr>
        </p:nvSpPr>
        <p:spPr>
          <a:xfrm>
            <a:off x="304800" y="152400"/>
            <a:ext cx="7010400" cy="762000"/>
          </a:xfrm>
        </p:spPr>
        <p:txBody>
          <a:bodyPr/>
          <a:lstStyle/>
          <a:p>
            <a:pPr eaLnBrk="1" hangingPunct="1">
              <a:defRPr/>
            </a:pPr>
            <a:r>
              <a:rPr lang="en-US" sz="3200" b="1" dirty="0">
                <a:solidFill>
                  <a:srgbClr val="C00000"/>
                </a:solidFill>
              </a:rPr>
              <a:t>Why Talk About It?</a:t>
            </a:r>
          </a:p>
        </p:txBody>
      </p:sp>
      <p:sp>
        <p:nvSpPr>
          <p:cNvPr id="3076" name="Rectangle 3"/>
          <p:cNvSpPr>
            <a:spLocks noGrp="1" noChangeArrowheads="1"/>
          </p:cNvSpPr>
          <p:nvPr>
            <p:ph type="subTitle" idx="1"/>
          </p:nvPr>
        </p:nvSpPr>
        <p:spPr>
          <a:xfrm>
            <a:off x="304800" y="990600"/>
            <a:ext cx="8610600" cy="5780088"/>
          </a:xfrm>
        </p:spPr>
        <p:txBody>
          <a:bodyPr/>
          <a:lstStyle/>
          <a:p>
            <a:pPr eaLnBrk="1" hangingPunct="1">
              <a:defRPr/>
            </a:pPr>
            <a:r>
              <a:rPr lang="en-US" sz="1800" b="1" dirty="0" smtClean="0">
                <a:solidFill>
                  <a:srgbClr val="C00000"/>
                </a:solidFill>
                <a:ea typeface="ＭＳ Ｐゴシック" pitchFamily="34" charset="-128"/>
              </a:rPr>
              <a:t>It is the 21</a:t>
            </a:r>
            <a:r>
              <a:rPr lang="en-US" sz="1800" b="1" baseline="30000" dirty="0" smtClean="0">
                <a:solidFill>
                  <a:srgbClr val="C00000"/>
                </a:solidFill>
                <a:ea typeface="ＭＳ Ｐゴシック" pitchFamily="34" charset="-128"/>
              </a:rPr>
              <a:t>st</a:t>
            </a:r>
            <a:r>
              <a:rPr lang="en-US" sz="1800" b="1" dirty="0" smtClean="0">
                <a:solidFill>
                  <a:srgbClr val="C00000"/>
                </a:solidFill>
                <a:ea typeface="ＭＳ Ｐゴシック" pitchFamily="34" charset="-128"/>
              </a:rPr>
              <a:t> century- </a:t>
            </a:r>
            <a:r>
              <a:rPr lang="en-US" sz="1800" dirty="0" smtClean="0">
                <a:ea typeface="ＭＳ Ｐゴシック" pitchFamily="34" charset="-128"/>
              </a:rPr>
              <a:t>animal management should be on higher level! </a:t>
            </a:r>
          </a:p>
          <a:p>
            <a:pPr algn="l" eaLnBrk="1" hangingPunct="1">
              <a:defRPr/>
            </a:pPr>
            <a:endParaRPr lang="en-US" sz="1600" dirty="0" smtClean="0">
              <a:ea typeface="ＭＳ Ｐゴシック" pitchFamily="34" charset="-128"/>
            </a:endParaRPr>
          </a:p>
          <a:p>
            <a:pPr algn="l" eaLnBrk="1" hangingPunct="1">
              <a:defRPr/>
            </a:pPr>
            <a:r>
              <a:rPr lang="en-US" sz="1600" dirty="0" smtClean="0">
                <a:ea typeface="ＭＳ Ｐゴシック" pitchFamily="34" charset="-128"/>
              </a:rPr>
              <a:t>Basic information is </a:t>
            </a:r>
            <a:r>
              <a:rPr lang="en-US" sz="1600" u="sng" dirty="0" smtClean="0">
                <a:ea typeface="ＭＳ Ｐゴシック" pitchFamily="34" charset="-128"/>
              </a:rPr>
              <a:t>not</a:t>
            </a:r>
            <a:r>
              <a:rPr lang="en-US" sz="1600" dirty="0" smtClean="0">
                <a:ea typeface="ＭＳ Ｐゴシック" pitchFamily="34" charset="-128"/>
              </a:rPr>
              <a:t> utilized</a:t>
            </a:r>
          </a:p>
          <a:p>
            <a:pPr algn="l" eaLnBrk="1" hangingPunct="1">
              <a:defRPr/>
            </a:pPr>
            <a:r>
              <a:rPr lang="en-US" sz="1600" dirty="0" smtClean="0">
                <a:ea typeface="ＭＳ Ｐゴシック" pitchFamily="34" charset="-128"/>
              </a:rPr>
              <a:t>Inanimate, basic cages composed of a </a:t>
            </a:r>
            <a:r>
              <a:rPr lang="en-US" sz="1600" u="sng" dirty="0" smtClean="0">
                <a:ea typeface="ＭＳ Ｐゴシック" pitchFamily="34" charset="-128"/>
              </a:rPr>
              <a:t>concrete floor with mesh or bars</a:t>
            </a:r>
            <a:r>
              <a:rPr lang="en-US" sz="1600" dirty="0" smtClean="0">
                <a:ea typeface="ＭＳ Ｐゴシック" pitchFamily="34" charset="-128"/>
              </a:rPr>
              <a:t>, a </a:t>
            </a:r>
            <a:r>
              <a:rPr lang="en-US" sz="1600" u="sng" dirty="0" smtClean="0">
                <a:ea typeface="ＭＳ Ｐゴシック" pitchFamily="34" charset="-128"/>
              </a:rPr>
              <a:t>food and water dish</a:t>
            </a:r>
            <a:r>
              <a:rPr lang="en-US" sz="1600" dirty="0" smtClean="0">
                <a:ea typeface="ＭＳ Ｐゴシック" pitchFamily="34" charset="-128"/>
              </a:rPr>
              <a:t> and </a:t>
            </a:r>
            <a:r>
              <a:rPr lang="en-US" sz="1600" u="sng" dirty="0" smtClean="0">
                <a:ea typeface="ＭＳ Ｐゴシック" pitchFamily="34" charset="-128"/>
              </a:rPr>
              <a:t>some room on the floor </a:t>
            </a:r>
            <a:r>
              <a:rPr lang="en-US" sz="1600" dirty="0" smtClean="0">
                <a:ea typeface="ＭＳ Ｐゴシック" pitchFamily="34" charset="-128"/>
              </a:rPr>
              <a:t>for the animal to move around.</a:t>
            </a:r>
          </a:p>
          <a:p>
            <a:pPr algn="l" eaLnBrk="1" hangingPunct="1">
              <a:defRPr/>
            </a:pPr>
            <a:r>
              <a:rPr lang="en-US" sz="1600" dirty="0" smtClean="0">
                <a:ea typeface="ＭＳ Ｐゴシック" pitchFamily="34" charset="-128"/>
              </a:rPr>
              <a:t>Situation is </a:t>
            </a:r>
            <a:r>
              <a:rPr lang="en-US" sz="1600" b="1" dirty="0" smtClean="0">
                <a:ea typeface="ＭＳ Ｐゴシック" pitchFamily="34" charset="-128"/>
              </a:rPr>
              <a:t>amplified when only limited space is available </a:t>
            </a:r>
            <a:r>
              <a:rPr lang="en-US" sz="1600" dirty="0" smtClean="0">
                <a:ea typeface="ＭＳ Ｐゴシック" pitchFamily="34" charset="-128"/>
              </a:rPr>
              <a:t>(roadside zoos, </a:t>
            </a:r>
            <a:r>
              <a:rPr lang="ja-JP" altLang="en-US" sz="1600" dirty="0" smtClean="0">
                <a:ea typeface="ＭＳ Ｐゴシック" pitchFamily="34" charset="-128"/>
              </a:rPr>
              <a:t>“</a:t>
            </a:r>
            <a:r>
              <a:rPr lang="en-US" altLang="ja-JP" sz="1600" dirty="0" smtClean="0">
                <a:ea typeface="ＭＳ Ｐゴシック" pitchFamily="34" charset="-128"/>
              </a:rPr>
              <a:t>old fashioned</a:t>
            </a:r>
            <a:r>
              <a:rPr lang="ja-JP" altLang="en-US" sz="1600" dirty="0" smtClean="0">
                <a:ea typeface="ＭＳ Ｐゴシック" pitchFamily="34" charset="-128"/>
              </a:rPr>
              <a:t>”</a:t>
            </a:r>
            <a:r>
              <a:rPr lang="en-US" altLang="ja-JP" sz="1600" dirty="0" smtClean="0">
                <a:ea typeface="ＭＳ Ｐゴシック" pitchFamily="34" charset="-128"/>
              </a:rPr>
              <a:t> zoos, off exhibit areas, hospital cages, etc.) </a:t>
            </a:r>
            <a:endParaRPr lang="en-US" sz="1600" dirty="0" smtClean="0">
              <a:ea typeface="ＭＳ Ｐゴシック" pitchFamily="34" charset="-128"/>
            </a:endParaRPr>
          </a:p>
        </p:txBody>
      </p:sp>
      <p:pic>
        <p:nvPicPr>
          <p:cNvPr id="3077" name="Picture 5" descr="3403091050_159577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47701" y="3336509"/>
            <a:ext cx="2057400" cy="149327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Picture 6" descr="rare animal lion in giza zoo 500x374 Giza Zoo, Home For Rare Animal Species in Egypt"/>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48000" y="4833026"/>
            <a:ext cx="2454275" cy="18351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9" name="Picture 8" descr="http://www.peta2.com/wp-content/uploads/2013/04/pcases_sema_1_chimps_023-522x370.jpg">
            <a:hlinkClick r:id="rId6"/>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21468" y="3429000"/>
            <a:ext cx="2057400" cy="145870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C:\Users\htresz\Desktop\Consultations\Argentina\Lujan\zoo Luján\IMG_4461.JPG"/>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09600" y="5039995"/>
            <a:ext cx="1977957" cy="1513205"/>
          </a:xfrm>
          <a:prstGeom prst="rect">
            <a:avLst/>
          </a:prstGeom>
          <a:ln>
            <a:noFill/>
          </a:ln>
          <a:effectLst>
            <a:softEdge rad="112500"/>
          </a:effectLst>
        </p:spPr>
      </p:pic>
      <p:pic>
        <p:nvPicPr>
          <p:cNvPr id="3080" name="Picture 8" descr="C:\Users\htresz\Desktop\Consultations\Cote d'Ivoire\Pictures\2009 pictures\Balazs kepei\Abidjan Buzas Balazs (21).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684024" y="4115753"/>
            <a:ext cx="3249930" cy="243744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croll_paper"/>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21507" name="Title 1"/>
          <p:cNvSpPr>
            <a:spLocks noGrp="1"/>
          </p:cNvSpPr>
          <p:nvPr>
            <p:ph type="title"/>
          </p:nvPr>
        </p:nvSpPr>
        <p:spPr>
          <a:xfrm>
            <a:off x="381000" y="34925"/>
            <a:ext cx="8229600" cy="1143000"/>
          </a:xfrm>
        </p:spPr>
        <p:txBody>
          <a:bodyPr/>
          <a:lstStyle/>
          <a:p>
            <a:pPr>
              <a:defRPr/>
            </a:pPr>
            <a:r>
              <a:rPr lang="en-US" sz="3200" b="1">
                <a:solidFill>
                  <a:srgbClr val="A40000"/>
                </a:solidFill>
              </a:rPr>
              <a:t>Exercising in small space</a:t>
            </a:r>
          </a:p>
        </p:txBody>
      </p:sp>
      <p:sp>
        <p:nvSpPr>
          <p:cNvPr id="21508" name="TextBox 2"/>
          <p:cNvSpPr txBox="1">
            <a:spLocks noChangeArrowheads="1"/>
          </p:cNvSpPr>
          <p:nvPr/>
        </p:nvSpPr>
        <p:spPr bwMode="auto">
          <a:xfrm>
            <a:off x="838200" y="3562350"/>
            <a:ext cx="885825" cy="646113"/>
          </a:xfrm>
          <a:prstGeom prst="rect">
            <a:avLst/>
          </a:prstGeom>
          <a:noFill/>
          <a:ln w="9525">
            <a:noFill/>
            <a:miter lim="800000"/>
            <a:headEnd/>
            <a:tailEnd/>
          </a:ln>
        </p:spPr>
        <p:txBody>
          <a:bodyPr wrap="none">
            <a:spAutoFit/>
          </a:bodyPr>
          <a:lstStyle/>
          <a:p>
            <a:r>
              <a:rPr lang="en-US" altLang="en-US">
                <a:solidFill>
                  <a:srgbClr val="FF0000"/>
                </a:solidFill>
              </a:rPr>
              <a:t>Videos</a:t>
            </a:r>
          </a:p>
          <a:p>
            <a:endParaRPr lang="en-US" altLang="en-US"/>
          </a:p>
        </p:txBody>
      </p:sp>
      <p:pic>
        <p:nvPicPr>
          <p:cNvPr id="2" name="Excercise wheel -hedgehog.MOV">
            <a:hlinkClick r:id="" action="ppaction://media"/>
          </p:cNvPr>
          <p:cNvPicPr>
            <a:picLocks noRot="1" noChangeAspect="1"/>
          </p:cNvPicPr>
          <p:nvPr>
            <a:videoFile r:link="rId1"/>
          </p:nvPr>
        </p:nvPicPr>
        <p:blipFill>
          <a:blip r:embed="rId6" cstate="print"/>
          <a:srcRect/>
          <a:stretch>
            <a:fillRect/>
          </a:stretch>
        </p:blipFill>
        <p:spPr bwMode="auto">
          <a:xfrm>
            <a:off x="574675" y="1143000"/>
            <a:ext cx="3962400" cy="2228850"/>
          </a:xfrm>
          <a:prstGeom prst="rect">
            <a:avLst/>
          </a:prstGeom>
          <a:noFill/>
          <a:ln w="9525">
            <a:noFill/>
            <a:miter lim="800000"/>
            <a:headEnd/>
            <a:tailEnd/>
          </a:ln>
        </p:spPr>
      </p:pic>
      <p:pic>
        <p:nvPicPr>
          <p:cNvPr id="3" name="Excercise wheel-Opossum.MOV">
            <a:hlinkClick r:id="" action="ppaction://media"/>
          </p:cNvPr>
          <p:cNvPicPr>
            <a:picLocks noRot="1" noChangeAspect="1"/>
          </p:cNvPicPr>
          <p:nvPr>
            <a:videoFile r:link="rId2"/>
          </p:nvPr>
        </p:nvPicPr>
        <p:blipFill>
          <a:blip r:embed="rId7" cstate="print"/>
          <a:srcRect/>
          <a:stretch>
            <a:fillRect/>
          </a:stretch>
        </p:blipFill>
        <p:spPr bwMode="auto">
          <a:xfrm>
            <a:off x="4876800" y="2314575"/>
            <a:ext cx="4148138" cy="2333625"/>
          </a:xfrm>
          <a:prstGeom prst="rect">
            <a:avLst/>
          </a:prstGeom>
          <a:noFill/>
          <a:ln w="9525">
            <a:noFill/>
            <a:miter lim="800000"/>
            <a:headEnd/>
            <a:tailEnd/>
          </a:ln>
        </p:spPr>
      </p:pic>
      <p:pic>
        <p:nvPicPr>
          <p:cNvPr id="7" name="Excercise pan -armadillo.MOV">
            <a:hlinkClick r:id="" action="ppaction://media"/>
          </p:cNvPr>
          <p:cNvPicPr>
            <a:picLocks noRot="1" noChangeAspect="1"/>
          </p:cNvPicPr>
          <p:nvPr>
            <a:videoFile r:link="rId3"/>
          </p:nvPr>
        </p:nvPicPr>
        <p:blipFill>
          <a:blip r:embed="rId8" cstate="print"/>
          <a:srcRect/>
          <a:stretch>
            <a:fillRect/>
          </a:stretch>
        </p:blipFill>
        <p:spPr bwMode="auto">
          <a:xfrm>
            <a:off x="304800" y="4038600"/>
            <a:ext cx="4267200" cy="240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799" fill="hold"/>
                                        <p:tgtEl>
                                          <p:spTgt spid="2"/>
                                        </p:tgtEl>
                                      </p:cBhvr>
                                    </p:cmd>
                                  </p:childTnLst>
                                </p:cTn>
                              </p:par>
                            </p:childTnLst>
                          </p:cTn>
                        </p:par>
                        <p:par>
                          <p:cTn id="7" fill="hold" nodeType="afterGroup">
                            <p:stCondLst>
                              <p:cond delay="6799"/>
                            </p:stCondLst>
                            <p:childTnLst>
                              <p:par>
                                <p:cTn id="8" presetID="1" presetClass="mediacall" presetSubtype="0" fill="hold" nodeType="afterEffect">
                                  <p:stCondLst>
                                    <p:cond delay="0"/>
                                  </p:stCondLst>
                                  <p:childTnLst>
                                    <p:cmd type="call" cmd="playFrom(0.0)">
                                      <p:cBhvr>
                                        <p:cTn id="9" dur="8134" fill="hold"/>
                                        <p:tgtEl>
                                          <p:spTgt spid="3"/>
                                        </p:tgtEl>
                                      </p:cBhvr>
                                    </p:cmd>
                                  </p:childTnLst>
                                </p:cTn>
                              </p:par>
                            </p:childTnLst>
                          </p:cTn>
                        </p:par>
                        <p:par>
                          <p:cTn id="10" fill="hold" nodeType="afterGroup">
                            <p:stCondLst>
                              <p:cond delay="14933"/>
                            </p:stCondLst>
                            <p:childTnLst>
                              <p:par>
                                <p:cTn id="11" presetID="1" presetClass="mediacall" presetSubtype="0" fill="hold" nodeType="afterEffect">
                                  <p:stCondLst>
                                    <p:cond delay="0"/>
                                  </p:stCondLst>
                                  <p:childTnLst>
                                    <p:cmd type="call" cmd="playFrom(0.0)">
                                      <p:cBhvr>
                                        <p:cTn id="12" dur="1284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Title 2"/>
          <p:cNvSpPr>
            <a:spLocks noGrp="1"/>
          </p:cNvSpPr>
          <p:nvPr>
            <p:ph type="title"/>
          </p:nvPr>
        </p:nvSpPr>
        <p:spPr>
          <a:xfrm>
            <a:off x="457200" y="30163"/>
            <a:ext cx="8229600" cy="1143000"/>
          </a:xfrm>
        </p:spPr>
        <p:txBody>
          <a:bodyPr/>
          <a:lstStyle/>
          <a:p>
            <a:pPr>
              <a:defRPr/>
            </a:pPr>
            <a:r>
              <a:rPr lang="en-US" dirty="0" smtClean="0"/>
              <a:t>Perfect example of 3D use</a:t>
            </a:r>
            <a:endParaRPr lang="en-US" dirty="0"/>
          </a:p>
        </p:txBody>
      </p:sp>
      <p:pic>
        <p:nvPicPr>
          <p:cNvPr id="4" name="Multiple levels with ladders.MOV">
            <a:hlinkClick r:id="" action="ppaction://media"/>
          </p:cNvPr>
          <p:cNvPicPr>
            <a:picLocks noRot="1" noChangeAspect="1"/>
          </p:cNvPicPr>
          <p:nvPr>
            <a:videoFile r:link="rId1"/>
          </p:nvPr>
        </p:nvPicPr>
        <p:blipFill>
          <a:blip r:embed="rId4" cstate="print"/>
          <a:srcRect/>
          <a:stretch>
            <a:fillRect/>
          </a:stretch>
        </p:blipFill>
        <p:spPr bwMode="auto">
          <a:xfrm>
            <a:off x="169863" y="1447800"/>
            <a:ext cx="8804275" cy="4953000"/>
          </a:xfrm>
          <a:prstGeom prst="rect">
            <a:avLst/>
          </a:prstGeom>
          <a:noFill/>
          <a:ln w="9525">
            <a:noFill/>
            <a:miter lim="800000"/>
            <a:headEnd/>
            <a:tailEnd/>
          </a:ln>
        </p:spPr>
      </p:pic>
    </p:spTree>
  </p:cSld>
  <p:clrMapOvr>
    <a:masterClrMapping/>
  </p:clrMapOvr>
  <p:transition spd="slow" advTm="30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Rectangle 2"/>
          <p:cNvSpPr>
            <a:spLocks noGrp="1" noChangeArrowheads="1"/>
          </p:cNvSpPr>
          <p:nvPr>
            <p:ph type="ctrTitle"/>
          </p:nvPr>
        </p:nvSpPr>
        <p:spPr>
          <a:xfrm>
            <a:off x="685800" y="685800"/>
            <a:ext cx="7772400" cy="5562600"/>
          </a:xfrm>
        </p:spPr>
        <p:txBody>
          <a:bodyPr/>
          <a:lstStyle/>
          <a:p>
            <a:pPr eaLnBrk="1" hangingPunct="1">
              <a:defRPr/>
            </a:pPr>
            <a:r>
              <a:rPr lang="en-US" b="1" dirty="0">
                <a:solidFill>
                  <a:srgbClr val="A40000"/>
                </a:solidFill>
              </a:rPr>
              <a:t>The following slides illustrate some of our animals using enrichment in minimal space at the Phoenix Zoo</a:t>
            </a:r>
            <a:br>
              <a:rPr lang="en-US" b="1" dirty="0">
                <a:solidFill>
                  <a:srgbClr val="A40000"/>
                </a:solidFill>
              </a:rPr>
            </a:br>
            <a:endParaRPr lang="en-US" dirty="0">
              <a:solidFill>
                <a:srgbClr val="A40000"/>
              </a:solidFill>
            </a:endParaRPr>
          </a:p>
        </p:txBody>
      </p:sp>
      <p:pic>
        <p:nvPicPr>
          <p:cNvPr id="2" name="05 Carnival Of The Animals (Le Carnaval des Animaux), Finale.m4a">
            <a:hlinkClick r:id="" action="ppaction://media"/>
          </p:cNvPr>
          <p:cNvPicPr>
            <a:picLocks noRot="1" noChangeAspect="1"/>
          </p:cNvPicPr>
          <p:nvPr>
            <a:audioFile r:link="rId1"/>
          </p:nvPr>
        </p:nvPicPr>
        <p:blipFill>
          <a:blip r:embed="rId4" cstate="print"/>
          <a:srcRect/>
          <a:stretch>
            <a:fillRect/>
          </a:stretch>
        </p:blipFill>
        <p:spPr bwMode="auto">
          <a:xfrm>
            <a:off x="8382000" y="6019800"/>
            <a:ext cx="609600" cy="609600"/>
          </a:xfrm>
          <a:prstGeom prst="rect">
            <a:avLst/>
          </a:prstGeom>
          <a:noFill/>
          <a:ln w="9525">
            <a:noFill/>
            <a:miter lim="800000"/>
            <a:headEnd/>
            <a:tailEnd/>
          </a:ln>
        </p:spPr>
      </p:pic>
    </p:spTree>
  </p:cSld>
  <p:clrMapOvr>
    <a:masterClrMapping/>
  </p:clrMapOvr>
  <p:transition spd="slow" advTm="304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Title 1"/>
          <p:cNvSpPr>
            <a:spLocks noGrp="1"/>
          </p:cNvSpPr>
          <p:nvPr>
            <p:ph type="title"/>
          </p:nvPr>
        </p:nvSpPr>
        <p:spPr>
          <a:xfrm>
            <a:off x="457200" y="76200"/>
            <a:ext cx="8229600" cy="1143000"/>
          </a:xfrm>
        </p:spPr>
        <p:txBody>
          <a:bodyPr/>
          <a:lstStyle/>
          <a:p>
            <a:pPr>
              <a:defRPr/>
            </a:pPr>
            <a:r>
              <a:rPr lang="en-US" sz="3200" b="1" dirty="0"/>
              <a:t>Artificial plants</a:t>
            </a:r>
          </a:p>
        </p:txBody>
      </p:sp>
      <p:pic>
        <p:nvPicPr>
          <p:cNvPr id="82946" name="Picture 2" descr="Q:\Hilda website stuff\AR Pics for Hilda\DCIM\114___09\IMG_108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396691" y="1143000"/>
            <a:ext cx="4114800" cy="5486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E3781843.wav">
            <a:hlinkClick r:id="" action="ppaction://media"/>
          </p:cNvPr>
          <p:cNvPicPr>
            <a:picLocks noRot="1" noChangeAspect="1"/>
          </p:cNvPicPr>
          <p:nvPr>
            <a:wavAudioFile r:embed="rId1" name="E3789903.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43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76200"/>
            <a:ext cx="9144000" cy="1143000"/>
          </a:xfrm>
        </p:spPr>
        <p:txBody>
          <a:bodyPr/>
          <a:lstStyle/>
          <a:p>
            <a:pPr>
              <a:defRPr/>
            </a:pPr>
            <a:r>
              <a:rPr lang="en-US" sz="3200" b="1" dirty="0" smtClean="0">
                <a:latin typeface="+mn-lt"/>
                <a:ea typeface="+mj-ea"/>
              </a:rPr>
              <a:t>Paper Boxes</a:t>
            </a:r>
            <a:endParaRPr lang="en-US" sz="3200" b="1" dirty="0">
              <a:latin typeface="+mn-lt"/>
              <a:ea typeface="+mj-ea"/>
            </a:endParaRPr>
          </a:p>
        </p:txBody>
      </p:sp>
      <p:pic>
        <p:nvPicPr>
          <p:cNvPr id="21509" name="Picture 5" descr="C:\Users\htresz\Desktop\Paper box.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1066800"/>
            <a:ext cx="7520988" cy="564074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 name="954C1859.wav">
            <a:hlinkClick r:id="" action="ppaction://media"/>
          </p:cNvPr>
          <p:cNvPicPr>
            <a:picLocks noRot="1" noChangeAspect="1"/>
          </p:cNvPicPr>
          <p:nvPr>
            <a:wavAudioFile r:embed="rId1" name="954CC8B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0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Rectangle 2"/>
          <p:cNvSpPr>
            <a:spLocks noGrp="1" noChangeArrowheads="1"/>
          </p:cNvSpPr>
          <p:nvPr>
            <p:ph type="ctrTitle"/>
          </p:nvPr>
        </p:nvSpPr>
        <p:spPr>
          <a:xfrm>
            <a:off x="609600" y="76200"/>
            <a:ext cx="7848600" cy="990600"/>
          </a:xfrm>
        </p:spPr>
        <p:txBody>
          <a:bodyPr/>
          <a:lstStyle/>
          <a:p>
            <a:pPr eaLnBrk="1" hangingPunct="1">
              <a:defRPr/>
            </a:pPr>
            <a:r>
              <a:rPr lang="en-US" sz="3600" b="1"/>
              <a:t>Feed Bags                 </a:t>
            </a:r>
          </a:p>
        </p:txBody>
      </p:sp>
      <p:pic>
        <p:nvPicPr>
          <p:cNvPr id="25604" name="Picture 4" descr="Q:\BE pictures\CORDATA\VERTEBRATA\Mammalia\Rodentia\Sciurognathi (gophers, mice, rats, squirrels, and relatives\Sciuridae (squirrels, prairie dogs,etc.)\Cynomys\Prairie dogs\paper bag\DSC0004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7400" y="990600"/>
            <a:ext cx="7569200" cy="56769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95BD1859.wav">
            <a:hlinkClick r:id="" action="ppaction://media"/>
          </p:cNvPr>
          <p:cNvPicPr>
            <a:picLocks noRot="1" noChangeAspect="1"/>
          </p:cNvPicPr>
          <p:nvPr>
            <a:wavAudioFile r:embed="rId1" name="95BDE8A8.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4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subTitle" idx="1"/>
          </p:nvPr>
        </p:nvSpPr>
        <p:spPr/>
        <p:txBody>
          <a:bodyPr/>
          <a:lstStyle/>
          <a:p>
            <a:pPr eaLnBrk="1" hangingPunct="1">
              <a:defRPr/>
            </a:pPr>
            <a:endParaRPr lang="en-US"/>
          </a:p>
        </p:txBody>
      </p:sp>
      <p:pic>
        <p:nvPicPr>
          <p:cNvPr id="26629" name="Picture 2" descr="Q:\BE pictures\CORDATA\VERTEBRATA\Mammalia\Insectivora  New\Dry, leaves, J.H\Figure 7.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7400" y="990600"/>
            <a:ext cx="7543800" cy="56578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Rectangle 1"/>
          <p:cNvSpPr>
            <a:spLocks noChangeArrowheads="1"/>
          </p:cNvSpPr>
          <p:nvPr/>
        </p:nvSpPr>
        <p:spPr bwMode="auto">
          <a:xfrm>
            <a:off x="838200" y="228600"/>
            <a:ext cx="7239000" cy="584200"/>
          </a:xfrm>
          <a:prstGeom prst="rect">
            <a:avLst/>
          </a:prstGeom>
          <a:noFill/>
          <a:ln w="9525">
            <a:noFill/>
            <a:miter lim="800000"/>
            <a:headEnd/>
            <a:tailEnd/>
          </a:ln>
        </p:spPr>
        <p:txBody>
          <a:bodyPr>
            <a:spAutoFit/>
          </a:bodyPr>
          <a:lstStyle/>
          <a:p>
            <a:pPr algn="ctr"/>
            <a:r>
              <a:rPr lang="en-US" altLang="en-US" sz="3200" b="1"/>
              <a:t>Dry Leaves</a:t>
            </a:r>
            <a:endParaRPr lang="en-US" altLang="en-US" b="1"/>
          </a:p>
        </p:txBody>
      </p:sp>
      <p:pic>
        <p:nvPicPr>
          <p:cNvPr id="5" name="2E201874.wav">
            <a:hlinkClick r:id="" action="ppaction://media"/>
          </p:cNvPr>
          <p:cNvPicPr>
            <a:picLocks noRot="1" noChangeAspect="1"/>
          </p:cNvPicPr>
          <p:nvPr>
            <a:wavAudioFile r:embed="rId1" name="2E205CD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croll_paper"/>
          <p:cNvPicPr>
            <a:picLocks noChangeAspect="1" noChangeArrowheads="1"/>
          </p:cNvPicPr>
          <p:nvPr/>
        </p:nvPicPr>
        <p:blipFill>
          <a:blip r:embed="rId3" cstate="print"/>
          <a:srcRect/>
          <a:stretch>
            <a:fillRect/>
          </a:stretch>
        </p:blipFill>
        <p:spPr bwMode="auto">
          <a:xfrm>
            <a:off x="0" y="-17463"/>
            <a:ext cx="9144000" cy="6858001"/>
          </a:xfrm>
          <a:prstGeom prst="rect">
            <a:avLst/>
          </a:prstGeom>
          <a:noFill/>
          <a:ln w="9525">
            <a:noFill/>
            <a:miter lim="800000"/>
            <a:headEnd/>
            <a:tailEnd/>
          </a:ln>
        </p:spPr>
      </p:pic>
      <p:sp>
        <p:nvSpPr>
          <p:cNvPr id="27651" name="Rectangle 3"/>
          <p:cNvSpPr>
            <a:spLocks noGrp="1" noChangeArrowheads="1"/>
          </p:cNvSpPr>
          <p:nvPr>
            <p:ph type="subTitle" idx="1"/>
          </p:nvPr>
        </p:nvSpPr>
        <p:spPr/>
        <p:txBody>
          <a:bodyPr/>
          <a:lstStyle/>
          <a:p>
            <a:pPr eaLnBrk="1" hangingPunct="1">
              <a:defRPr/>
            </a:pPr>
            <a:endParaRPr lang="en-US"/>
          </a:p>
        </p:txBody>
      </p:sp>
      <p:pic>
        <p:nvPicPr>
          <p:cNvPr id="28676" name="Picture 2" descr="Q:\BE pictures\CORDATA\VERTEBRATA\Mammalia\Rodentia\Sciurognathi (gophers, mice, rats, squirrels, and relatives\Hystricomorpha (Guinea pigs,etc.)\Caviidae (Guinea pigs)\Ball feeder, J.H\Guinea pig ball feeder, HT.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3401" y="978920"/>
            <a:ext cx="7848600" cy="58864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7" name="Rectangle 1"/>
          <p:cNvSpPr>
            <a:spLocks noChangeArrowheads="1"/>
          </p:cNvSpPr>
          <p:nvPr/>
        </p:nvSpPr>
        <p:spPr bwMode="auto">
          <a:xfrm>
            <a:off x="3973513" y="2362200"/>
            <a:ext cx="284162" cy="523875"/>
          </a:xfrm>
          <a:prstGeom prst="rect">
            <a:avLst/>
          </a:prstGeom>
          <a:noFill/>
          <a:ln w="9525">
            <a:noFill/>
            <a:miter lim="800000"/>
            <a:headEnd/>
            <a:tailEnd/>
          </a:ln>
        </p:spPr>
        <p:txBody>
          <a:bodyPr wrap="none">
            <a:spAutoFit/>
          </a:bodyPr>
          <a:lstStyle/>
          <a:p>
            <a:pPr algn="ctr"/>
            <a:r>
              <a:rPr lang="en-US" altLang="en-US" sz="2800">
                <a:solidFill>
                  <a:srgbClr val="A40000"/>
                </a:solidFill>
              </a:rPr>
              <a:t> </a:t>
            </a:r>
          </a:p>
        </p:txBody>
      </p:sp>
      <p:sp>
        <p:nvSpPr>
          <p:cNvPr id="28678" name="TextBox 2"/>
          <p:cNvSpPr txBox="1">
            <a:spLocks noChangeArrowheads="1"/>
          </p:cNvSpPr>
          <p:nvPr/>
        </p:nvSpPr>
        <p:spPr bwMode="auto">
          <a:xfrm>
            <a:off x="-76200" y="239713"/>
            <a:ext cx="9067800" cy="585787"/>
          </a:xfrm>
          <a:prstGeom prst="rect">
            <a:avLst/>
          </a:prstGeom>
          <a:noFill/>
          <a:ln w="9525">
            <a:noFill/>
            <a:miter lim="800000"/>
            <a:headEnd/>
            <a:tailEnd/>
          </a:ln>
        </p:spPr>
        <p:txBody>
          <a:bodyPr>
            <a:spAutoFit/>
          </a:bodyPr>
          <a:lstStyle/>
          <a:p>
            <a:pPr algn="ctr"/>
            <a:r>
              <a:rPr lang="en-US" altLang="en-US" sz="3200" b="1">
                <a:solidFill>
                  <a:schemeClr val="tx2"/>
                </a:solidFill>
              </a:rPr>
              <a:t>Boomer Ball Feeders</a:t>
            </a:r>
          </a:p>
        </p:txBody>
      </p:sp>
      <p:pic>
        <p:nvPicPr>
          <p:cNvPr id="4" name="A1141874.wav">
            <a:hlinkClick r:id="" action="ppaction://media"/>
          </p:cNvPr>
          <p:cNvPicPr>
            <a:picLocks noRot="1" noChangeAspect="1"/>
          </p:cNvPicPr>
          <p:nvPr>
            <a:wavAudioFile r:embed="rId1" name="A1146086.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8675" name="Title 1"/>
          <p:cNvSpPr>
            <a:spLocks noGrp="1"/>
          </p:cNvSpPr>
          <p:nvPr>
            <p:ph type="title"/>
          </p:nvPr>
        </p:nvSpPr>
        <p:spPr>
          <a:xfrm>
            <a:off x="457200" y="0"/>
            <a:ext cx="8229600" cy="1143000"/>
          </a:xfrm>
        </p:spPr>
        <p:txBody>
          <a:bodyPr/>
          <a:lstStyle/>
          <a:p>
            <a:pPr>
              <a:defRPr/>
            </a:pPr>
            <a:r>
              <a:rPr lang="en-US" sz="3200" b="1"/>
              <a:t>Moss</a:t>
            </a:r>
          </a:p>
        </p:txBody>
      </p:sp>
      <p:pic>
        <p:nvPicPr>
          <p:cNvPr id="31749" name="Picture 5" descr="Q:\Hilda website stuff\AR Pics for Hilda\DCIM\114___09\IMG_109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047750"/>
            <a:ext cx="7340600" cy="55054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66701874.wav">
            <a:hlinkClick r:id="" action="ppaction://media"/>
          </p:cNvPr>
          <p:cNvPicPr>
            <a:picLocks noRot="1" noChangeAspect="1"/>
          </p:cNvPicPr>
          <p:nvPr>
            <a:wavAudioFile r:embed="rId1" name="66708641.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0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Rectangle 2"/>
          <p:cNvSpPr>
            <a:spLocks noGrp="1" noChangeArrowheads="1"/>
          </p:cNvSpPr>
          <p:nvPr>
            <p:ph type="ctrTitle"/>
          </p:nvPr>
        </p:nvSpPr>
        <p:spPr>
          <a:xfrm>
            <a:off x="774700" y="228600"/>
            <a:ext cx="7696200" cy="609600"/>
          </a:xfrm>
        </p:spPr>
        <p:txBody>
          <a:bodyPr/>
          <a:lstStyle/>
          <a:p>
            <a:pPr eaLnBrk="1" hangingPunct="1">
              <a:defRPr/>
            </a:pPr>
            <a:r>
              <a:rPr lang="en-US" sz="3200" b="1"/>
              <a:t>Paper Roll Feeders</a:t>
            </a:r>
            <a:endParaRPr lang="en-US" sz="1800" b="1"/>
          </a:p>
        </p:txBody>
      </p:sp>
      <p:sp>
        <p:nvSpPr>
          <p:cNvPr id="29700" name="Rectangle 3"/>
          <p:cNvSpPr>
            <a:spLocks noGrp="1" noChangeArrowheads="1"/>
          </p:cNvSpPr>
          <p:nvPr>
            <p:ph type="subTitle" idx="1"/>
          </p:nvPr>
        </p:nvSpPr>
        <p:spPr/>
        <p:txBody>
          <a:bodyPr/>
          <a:lstStyle/>
          <a:p>
            <a:pPr eaLnBrk="1" hangingPunct="1">
              <a:defRPr/>
            </a:pPr>
            <a:endParaRPr lang="en-US"/>
          </a:p>
        </p:txBody>
      </p:sp>
      <p:pic>
        <p:nvPicPr>
          <p:cNvPr id="29701" name="Picture 2" descr="Q:\BE pictures\CORDATA\VERTEBRATA\Mammalia\Rodentia\Sciurognathi (gophers, mice, rats, squirrels, and relatives\Hystricomorpha (Guinea pigs,etc.)\Caviidae (Guinea pigs)\Tubes\Guinea p. paper tube feeder\Tubes, 3. C.C..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1123950"/>
            <a:ext cx="7264400" cy="54483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7FF1890.wav">
            <a:hlinkClick r:id="" action="ppaction://media"/>
          </p:cNvPr>
          <p:cNvPicPr>
            <a:picLocks noRot="1" noChangeAspect="1"/>
          </p:cNvPicPr>
          <p:nvPr>
            <a:wavAudioFile r:embed="rId1" name="C7FF3F8B.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8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9" name="Title 1"/>
          <p:cNvSpPr>
            <a:spLocks noGrp="1"/>
          </p:cNvSpPr>
          <p:nvPr>
            <p:ph type="title"/>
          </p:nvPr>
        </p:nvSpPr>
        <p:spPr>
          <a:xfrm>
            <a:off x="304800" y="28575"/>
            <a:ext cx="8534400" cy="1066800"/>
          </a:xfrm>
        </p:spPr>
        <p:txBody>
          <a:bodyPr/>
          <a:lstStyle/>
          <a:p>
            <a:pPr>
              <a:defRPr/>
            </a:pPr>
            <a:r>
              <a:rPr lang="en-US" sz="3200" b="1" dirty="0" smtClean="0">
                <a:solidFill>
                  <a:srgbClr val="C00000"/>
                </a:solidFill>
              </a:rPr>
              <a:t>Enrichment </a:t>
            </a:r>
            <a:r>
              <a:rPr lang="en-US" sz="3200" b="1" dirty="0">
                <a:solidFill>
                  <a:srgbClr val="C00000"/>
                </a:solidFill>
              </a:rPr>
              <a:t>Is A Must In Captivity!</a:t>
            </a:r>
          </a:p>
        </p:txBody>
      </p:sp>
      <p:sp>
        <p:nvSpPr>
          <p:cNvPr id="3" name="Content Placeholder 2"/>
          <p:cNvSpPr>
            <a:spLocks noGrp="1"/>
          </p:cNvSpPr>
          <p:nvPr>
            <p:ph idx="1"/>
          </p:nvPr>
        </p:nvSpPr>
        <p:spPr>
          <a:xfrm>
            <a:off x="457200" y="1066800"/>
            <a:ext cx="8229600" cy="5410200"/>
          </a:xfrm>
        </p:spPr>
        <p:txBody>
          <a:bodyPr/>
          <a:lstStyle/>
          <a:p>
            <a:pPr marL="0" indent="0">
              <a:buFontTx/>
              <a:buNone/>
              <a:defRPr/>
            </a:pPr>
            <a:r>
              <a:rPr lang="en-US" sz="2000" dirty="0" smtClean="0">
                <a:ea typeface="ＭＳ Ｐゴシック" pitchFamily="34" charset="-128"/>
              </a:rPr>
              <a:t>Enrichment can be required on several levels: </a:t>
            </a:r>
          </a:p>
          <a:p>
            <a:pPr marL="0" indent="0">
              <a:buFontTx/>
              <a:buNone/>
              <a:defRPr/>
            </a:pPr>
            <a:endParaRPr lang="en-US" sz="2000" dirty="0" smtClean="0">
              <a:ea typeface="ＭＳ Ｐゴシック" pitchFamily="34" charset="-128"/>
            </a:endParaRPr>
          </a:p>
          <a:p>
            <a:pPr marL="0" indent="0">
              <a:defRPr/>
            </a:pPr>
            <a:r>
              <a:rPr lang="en-US" sz="2000" b="1" dirty="0" smtClean="0">
                <a:ea typeface="ＭＳ Ｐゴシック" pitchFamily="34" charset="-128"/>
              </a:rPr>
              <a:t>By law U.S. Department of Agriculture (USDA). </a:t>
            </a:r>
            <a:r>
              <a:rPr lang="en-US" sz="1200" i="1" dirty="0" smtClean="0">
                <a:ea typeface="ＭＳ Ｐゴシック" pitchFamily="34" charset="-128"/>
              </a:rPr>
              <a:t>1985-First U.S. federal regulation in the Animal Welfare Act </a:t>
            </a:r>
            <a:r>
              <a:rPr lang="en-US" sz="1200" b="1" i="1" dirty="0" smtClean="0">
                <a:ea typeface="ＭＳ Ｐゴシック" pitchFamily="34" charset="-128"/>
              </a:rPr>
              <a:t>requiring</a:t>
            </a:r>
            <a:r>
              <a:rPr lang="en-US" sz="1200" i="1" dirty="0" smtClean="0">
                <a:ea typeface="ＭＳ Ｐゴシック" pitchFamily="34" charset="-128"/>
              </a:rPr>
              <a:t> </a:t>
            </a:r>
            <a:r>
              <a:rPr lang="ja-JP" altLang="en-US" sz="1200" i="1" dirty="0" smtClean="0">
                <a:ea typeface="ＭＳ Ｐゴシック" pitchFamily="34" charset="-128"/>
              </a:rPr>
              <a:t>‘</a:t>
            </a:r>
            <a:r>
              <a:rPr lang="en-US" altLang="ja-JP" sz="1200" b="1" i="1" dirty="0" smtClean="0">
                <a:ea typeface="ＭＳ Ｐゴシック" pitchFamily="34" charset="-128"/>
              </a:rPr>
              <a:t>exercise for dogs, and environmental enhancement to promote the psychological well-being of nonhuman primates</a:t>
            </a:r>
            <a:r>
              <a:rPr lang="en-US" altLang="ja-JP" sz="1200" i="1" dirty="0" smtClean="0">
                <a:ea typeface="ＭＳ Ｐゴシック" pitchFamily="34" charset="-128"/>
              </a:rPr>
              <a:t>. Since 1985, these mandates have become associated with the term </a:t>
            </a:r>
            <a:r>
              <a:rPr lang="ja-JP" altLang="en-US" sz="1200" i="1" dirty="0" smtClean="0">
                <a:ea typeface="ＭＳ Ｐゴシック" pitchFamily="34" charset="-128"/>
              </a:rPr>
              <a:t>‘‘</a:t>
            </a:r>
            <a:r>
              <a:rPr lang="en-US" altLang="ja-JP" sz="1200" i="1" dirty="0" smtClean="0">
                <a:ea typeface="ＭＳ Ｐゴシック" pitchFamily="34" charset="-128"/>
              </a:rPr>
              <a:t>environmental enrichment</a:t>
            </a:r>
            <a:r>
              <a:rPr lang="ja-JP" altLang="en-US" sz="1200" i="1" dirty="0" smtClean="0">
                <a:ea typeface="ＭＳ Ｐゴシック" pitchFamily="34" charset="-128"/>
              </a:rPr>
              <a:t>’’</a:t>
            </a:r>
            <a:r>
              <a:rPr lang="en-US" altLang="ja-JP" sz="1200" i="1" dirty="0" smtClean="0">
                <a:ea typeface="ＭＳ Ｐゴシック" pitchFamily="34" charset="-128"/>
              </a:rPr>
              <a:t>(</a:t>
            </a:r>
            <a:r>
              <a:rPr lang="en-US" altLang="ja-JP" sz="1200" i="1" dirty="0" err="1" smtClean="0">
                <a:ea typeface="ＭＳ Ｐゴシック" pitchFamily="34" charset="-128"/>
              </a:rPr>
              <a:t>Kulpa</a:t>
            </a:r>
            <a:r>
              <a:rPr lang="en-US" altLang="ja-JP" sz="1200" i="1" dirty="0" smtClean="0">
                <a:ea typeface="ＭＳ Ｐゴシック" pitchFamily="34" charset="-128"/>
              </a:rPr>
              <a:t>-Eddy et al., 2005). </a:t>
            </a:r>
            <a:endParaRPr lang="en-US" altLang="ja-JP" sz="1200" b="1" i="1" dirty="0" smtClean="0">
              <a:ea typeface="ＭＳ Ｐゴシック" pitchFamily="34" charset="-128"/>
            </a:endParaRPr>
          </a:p>
          <a:p>
            <a:pPr marL="0" indent="0" eaLnBrk="1" hangingPunct="1">
              <a:lnSpc>
                <a:spcPct val="80000"/>
              </a:lnSpc>
              <a:defRPr/>
            </a:pPr>
            <a:r>
              <a:rPr lang="en-US" sz="2000" b="1" dirty="0" smtClean="0">
                <a:ea typeface="ＭＳ Ｐゴシック" pitchFamily="34" charset="-128"/>
              </a:rPr>
              <a:t>By regulations and guidelines Association of Zoos and Aquariums (AZA, founded in 1924). </a:t>
            </a:r>
            <a:r>
              <a:rPr lang="en-US" sz="1200" i="1" dirty="0" smtClean="0">
                <a:ea typeface="ＭＳ Ｐゴシック" pitchFamily="34" charset="-128"/>
              </a:rPr>
              <a:t>In order to be AZA accredited: it is now a requirement that </a:t>
            </a:r>
            <a:r>
              <a:rPr lang="ja-JP" altLang="en-US" sz="1200" i="1" dirty="0" smtClean="0">
                <a:ea typeface="ＭＳ Ｐゴシック" pitchFamily="34" charset="-128"/>
              </a:rPr>
              <a:t>‘</a:t>
            </a:r>
            <a:r>
              <a:rPr lang="en-US" altLang="ja-JP" sz="1200" i="1" dirty="0" smtClean="0">
                <a:ea typeface="ＭＳ Ｐゴシック" pitchFamily="34" charset="-128"/>
              </a:rPr>
              <a:t>institutions must have a formal </a:t>
            </a:r>
            <a:r>
              <a:rPr lang="en-US" altLang="ja-JP" sz="1200" b="1" i="1" dirty="0" smtClean="0">
                <a:ea typeface="ＭＳ Ｐゴシック" pitchFamily="34" charset="-128"/>
              </a:rPr>
              <a:t>written enrichment program</a:t>
            </a:r>
            <a:r>
              <a:rPr lang="en-US" altLang="ja-JP" sz="1200" i="1" dirty="0" smtClean="0">
                <a:ea typeface="ＭＳ Ｐゴシック" pitchFamily="34" charset="-128"/>
              </a:rPr>
              <a:t> that promotes species appropriate behavioral opportunities</a:t>
            </a:r>
            <a:r>
              <a:rPr lang="ja-JP" altLang="en-US" sz="1200" i="1" dirty="0" smtClean="0">
                <a:ea typeface="ＭＳ Ｐゴシック" pitchFamily="34" charset="-128"/>
              </a:rPr>
              <a:t>’</a:t>
            </a:r>
            <a:r>
              <a:rPr lang="en-US" altLang="ja-JP" sz="1200" i="1" dirty="0" smtClean="0">
                <a:ea typeface="ＭＳ Ｐゴシック" pitchFamily="34" charset="-128"/>
              </a:rPr>
              <a:t> and </a:t>
            </a:r>
            <a:r>
              <a:rPr lang="ja-JP" altLang="en-US" sz="1200" i="1" dirty="0" smtClean="0">
                <a:ea typeface="ＭＳ Ｐゴシック" pitchFamily="34" charset="-128"/>
              </a:rPr>
              <a:t>‘</a:t>
            </a:r>
            <a:r>
              <a:rPr lang="en-US" altLang="ja-JP" sz="1200" i="1" dirty="0" smtClean="0">
                <a:ea typeface="ＭＳ Ｐゴシック" pitchFamily="34" charset="-128"/>
              </a:rPr>
              <a:t>have a </a:t>
            </a:r>
            <a:r>
              <a:rPr lang="en-US" altLang="ja-JP" sz="1200" b="1" i="1" dirty="0" smtClean="0">
                <a:ea typeface="ＭＳ Ｐゴシック" pitchFamily="34" charset="-128"/>
              </a:rPr>
              <a:t>specific staff member(s) or committee assigned for enrichment program oversight</a:t>
            </a:r>
            <a:r>
              <a:rPr lang="en-US" altLang="ja-JP" sz="1200" i="1" dirty="0" smtClean="0">
                <a:ea typeface="ＭＳ Ｐゴシック" pitchFamily="34" charset="-128"/>
              </a:rPr>
              <a:t>, implementation, training, and interdepartmental coordination of enrichment efforts</a:t>
            </a:r>
            <a:r>
              <a:rPr lang="ja-JP" altLang="en-US" sz="1200" i="1" dirty="0" smtClean="0">
                <a:ea typeface="ＭＳ Ｐゴシック" pitchFamily="34" charset="-128"/>
              </a:rPr>
              <a:t>’</a:t>
            </a:r>
            <a:r>
              <a:rPr lang="en-US" altLang="ja-JP" sz="1200" i="1" dirty="0" smtClean="0">
                <a:ea typeface="ＭＳ Ｐゴシック" pitchFamily="34" charset="-128"/>
              </a:rPr>
              <a:t> (AZA, 2010). </a:t>
            </a:r>
          </a:p>
          <a:p>
            <a:pPr marL="0" indent="0" eaLnBrk="1" hangingPunct="1">
              <a:lnSpc>
                <a:spcPct val="80000"/>
              </a:lnSpc>
              <a:defRPr/>
            </a:pPr>
            <a:r>
              <a:rPr lang="en-US" sz="2000" b="1" dirty="0" smtClean="0">
                <a:ea typeface="ＭＳ Ｐゴシック" pitchFamily="34" charset="-128"/>
              </a:rPr>
              <a:t>By institutional policies (Phoenix Zoo). </a:t>
            </a:r>
            <a:r>
              <a:rPr lang="ja-JP" altLang="en-US" sz="1200" i="1" dirty="0" smtClean="0">
                <a:ea typeface="ＭＳ Ｐゴシック" pitchFamily="34" charset="-128"/>
              </a:rPr>
              <a:t>“</a:t>
            </a:r>
            <a:r>
              <a:rPr lang="en-US" altLang="ja-JP" sz="1200" i="1" dirty="0" smtClean="0">
                <a:ea typeface="ＭＳ Ｐゴシック" pitchFamily="34" charset="-128"/>
              </a:rPr>
              <a:t>The Phoenix Zoo considers as its priority to create stimulating, quality captive environments built around the behaviors and biological needs of the species in its care</a:t>
            </a:r>
            <a:r>
              <a:rPr lang="ja-JP" altLang="en-US" sz="1200" i="1" dirty="0" smtClean="0">
                <a:ea typeface="ＭＳ Ｐゴシック" pitchFamily="34" charset="-128"/>
              </a:rPr>
              <a:t>”</a:t>
            </a:r>
            <a:r>
              <a:rPr lang="en-US" altLang="ja-JP" sz="1200" i="1" dirty="0" smtClean="0">
                <a:ea typeface="ＭＳ Ｐゴシック" pitchFamily="34" charset="-128"/>
              </a:rPr>
              <a:t> (Tresz, 2003). </a:t>
            </a:r>
          </a:p>
          <a:p>
            <a:pPr marL="0" indent="0">
              <a:buFontTx/>
              <a:buNone/>
              <a:defRPr/>
            </a:pPr>
            <a:endParaRPr lang="en-US" sz="2000" i="1" dirty="0" smtClean="0">
              <a:ea typeface="ＭＳ Ｐゴシック" pitchFamily="34" charset="-128"/>
            </a:endParaRPr>
          </a:p>
          <a:p>
            <a:pPr marL="0" indent="0" algn="ctr">
              <a:buFontTx/>
              <a:buNone/>
              <a:defRPr/>
            </a:pPr>
            <a:r>
              <a:rPr lang="en-US" sz="2000" dirty="0" smtClean="0">
                <a:ea typeface="ＭＳ Ｐゴシック" pitchFamily="34" charset="-128"/>
              </a:rPr>
              <a:t>Zoo enrichment programs are no longer novelty. They are becoming an </a:t>
            </a:r>
            <a:r>
              <a:rPr lang="en-US" sz="2000" b="1" dirty="0" smtClean="0">
                <a:ea typeface="ＭＳ Ｐゴシック" pitchFamily="34" charset="-128"/>
              </a:rPr>
              <a:t>accepted enforced practice. </a:t>
            </a:r>
          </a:p>
          <a:p>
            <a:pPr marL="0" indent="0" algn="ctr">
              <a:buFontTx/>
              <a:buNone/>
              <a:defRPr/>
            </a:pPr>
            <a:r>
              <a:rPr lang="en-US" sz="2000" dirty="0" smtClean="0">
                <a:solidFill>
                  <a:srgbClr val="A40000"/>
                </a:solidFill>
                <a:ea typeface="ＭＳ Ｐゴシック" pitchFamily="34" charset="-128"/>
              </a:rPr>
              <a:t>Phoenix Zoo staff makes it a priority to provide the highest level of enrichment possible.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croll_pape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0723" name="Rectangle 2"/>
          <p:cNvSpPr>
            <a:spLocks noGrp="1" noChangeArrowheads="1"/>
          </p:cNvSpPr>
          <p:nvPr>
            <p:ph type="ctrTitle"/>
          </p:nvPr>
        </p:nvSpPr>
        <p:spPr>
          <a:xfrm>
            <a:off x="609600" y="76200"/>
            <a:ext cx="7848600" cy="1143000"/>
          </a:xfrm>
        </p:spPr>
        <p:txBody>
          <a:bodyPr/>
          <a:lstStyle/>
          <a:p>
            <a:pPr eaLnBrk="1" hangingPunct="1">
              <a:defRPr/>
            </a:pPr>
            <a:r>
              <a:rPr lang="en-US" sz="3200" b="1"/>
              <a:t>Chew Sticks </a:t>
            </a:r>
            <a:endParaRPr lang="en-US" sz="1800" b="1"/>
          </a:p>
        </p:txBody>
      </p:sp>
      <p:sp>
        <p:nvSpPr>
          <p:cNvPr id="30724" name="Rectangle 3"/>
          <p:cNvSpPr>
            <a:spLocks noGrp="1" noChangeArrowheads="1"/>
          </p:cNvSpPr>
          <p:nvPr>
            <p:ph type="subTitle" idx="1"/>
          </p:nvPr>
        </p:nvSpPr>
        <p:spPr/>
        <p:txBody>
          <a:bodyPr/>
          <a:lstStyle/>
          <a:p>
            <a:pPr eaLnBrk="1" hangingPunct="1">
              <a:defRPr/>
            </a:pPr>
            <a:endParaRPr lang="en-US"/>
          </a:p>
        </p:txBody>
      </p:sp>
      <p:pic>
        <p:nvPicPr>
          <p:cNvPr id="32773" name="Picture 5" descr="Q:\BE pictures\CORDATA\VERTEBRATA\Mammalia\Lagomorpha New\Leporidae (hares and rabbits)\Plastic balls\Ball3, C.C..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939800" y="1160646"/>
            <a:ext cx="7264400" cy="54483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961F1906.wav">
            <a:hlinkClick r:id="" action="ppaction://media"/>
          </p:cNvPr>
          <p:cNvPicPr>
            <a:picLocks noRot="1" noChangeAspect="1"/>
          </p:cNvPicPr>
          <p:nvPr>
            <a:wavAudioFile r:embed="rId1" name="961F81D8.wav"/>
          </p:nvPr>
        </p:nvPicPr>
        <p:blipFill>
          <a:blip r:embed="rId6"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77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3795" name="Picture 5" descr="C:\Users\htresz\Desktop\Consultations\Presentations and artciles\Article pictures\BFF\Fig. 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4050" y="1066800"/>
            <a:ext cx="7429500" cy="55721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2" name="Rectangle 1"/>
          <p:cNvSpPr>
            <a:spLocks noChangeArrowheads="1"/>
          </p:cNvSpPr>
          <p:nvPr/>
        </p:nvSpPr>
        <p:spPr bwMode="auto">
          <a:xfrm>
            <a:off x="762000" y="304800"/>
            <a:ext cx="6096000" cy="584200"/>
          </a:xfrm>
          <a:prstGeom prst="rect">
            <a:avLst/>
          </a:prstGeom>
          <a:noFill/>
          <a:ln w="9525">
            <a:noFill/>
            <a:miter lim="800000"/>
            <a:headEnd/>
            <a:tailEnd/>
          </a:ln>
        </p:spPr>
        <p:txBody>
          <a:bodyPr>
            <a:spAutoFit/>
          </a:bodyPr>
          <a:lstStyle/>
          <a:p>
            <a:pPr algn="ctr"/>
            <a:r>
              <a:rPr lang="en-US" altLang="en-US" sz="3200" b="1"/>
              <a:t>Paper Boxes</a:t>
            </a:r>
            <a:endParaRPr lang="en-US" altLang="en-US" b="1"/>
          </a:p>
        </p:txBody>
      </p:sp>
      <p:pic>
        <p:nvPicPr>
          <p:cNvPr id="4" name="30911906.wav">
            <a:hlinkClick r:id="" action="ppaction://media"/>
          </p:cNvPr>
          <p:cNvPicPr>
            <a:picLocks noRot="1" noChangeAspect="1"/>
          </p:cNvPicPr>
          <p:nvPr>
            <a:wavAudioFile r:embed="rId1" name="3091F3A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7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Title 1"/>
          <p:cNvSpPr>
            <a:spLocks noGrp="1"/>
          </p:cNvSpPr>
          <p:nvPr>
            <p:ph type="title"/>
          </p:nvPr>
        </p:nvSpPr>
        <p:spPr>
          <a:xfrm>
            <a:off x="457200" y="0"/>
            <a:ext cx="8229600" cy="1143000"/>
          </a:xfrm>
        </p:spPr>
        <p:txBody>
          <a:bodyPr/>
          <a:lstStyle/>
          <a:p>
            <a:pPr>
              <a:defRPr/>
            </a:pPr>
            <a:r>
              <a:rPr lang="en-US" sz="3200" b="1"/>
              <a:t>Plastic balls</a:t>
            </a:r>
          </a:p>
        </p:txBody>
      </p:sp>
      <p:pic>
        <p:nvPicPr>
          <p:cNvPr id="34820" name="Picture 4" descr="Q:\Hilda website stuff\AR Pics for Hilda\DCIM\114___09\IMG_108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143000"/>
            <a:ext cx="7391400" cy="55435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C7241921.wav">
            <a:hlinkClick r:id="" action="ppaction://media"/>
          </p:cNvPr>
          <p:cNvPicPr>
            <a:picLocks noRot="1" noChangeAspect="1"/>
          </p:cNvPicPr>
          <p:nvPr>
            <a:wavAudioFile r:embed="rId1" name="C724F8EB.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02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Rectangle 2"/>
          <p:cNvSpPr>
            <a:spLocks noGrp="1" noChangeArrowheads="1"/>
          </p:cNvSpPr>
          <p:nvPr>
            <p:ph type="ctrTitle"/>
          </p:nvPr>
        </p:nvSpPr>
        <p:spPr/>
        <p:txBody>
          <a:bodyPr/>
          <a:lstStyle/>
          <a:p>
            <a:pPr eaLnBrk="1" hangingPunct="1">
              <a:defRPr/>
            </a:pPr>
            <a:r>
              <a:rPr lang="en-US"/>
              <a:t>Paper bags</a:t>
            </a:r>
          </a:p>
        </p:txBody>
      </p:sp>
      <p:sp>
        <p:nvSpPr>
          <p:cNvPr id="33796" name="Rectangle 3"/>
          <p:cNvSpPr>
            <a:spLocks noGrp="1" noChangeArrowheads="1"/>
          </p:cNvSpPr>
          <p:nvPr>
            <p:ph type="subTitle" idx="1"/>
          </p:nvPr>
        </p:nvSpPr>
        <p:spPr>
          <a:xfrm>
            <a:off x="304800" y="152400"/>
            <a:ext cx="8305800" cy="762000"/>
          </a:xfrm>
        </p:spPr>
        <p:txBody>
          <a:bodyPr/>
          <a:lstStyle/>
          <a:p>
            <a:pPr eaLnBrk="1" hangingPunct="1">
              <a:defRPr/>
            </a:pPr>
            <a:r>
              <a:rPr lang="en-US" b="1">
                <a:solidFill>
                  <a:schemeClr val="tx2"/>
                </a:solidFill>
              </a:rPr>
              <a:t>  Brown Lunch Bags</a:t>
            </a:r>
            <a:endParaRPr lang="en-US" sz="1800" b="1">
              <a:solidFill>
                <a:schemeClr val="tx2"/>
              </a:solidFill>
            </a:endParaRPr>
          </a:p>
        </p:txBody>
      </p:sp>
      <p:pic>
        <p:nvPicPr>
          <p:cNvPr id="36869" name="Picture 5" descr="Q:\BE pictures\CORDATA\VERTEBRATA\Mammalia\Carnivora New\Mustelidae\Mustelinae (martens, weasels, wolverines, and relatives)\Mustela (ermines, ferrets, minks, weasel\Paper bag\DSCF00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5695" y="885525"/>
            <a:ext cx="7647517" cy="57356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63C61937.wav">
            <a:hlinkClick r:id="" action="ppaction://media"/>
          </p:cNvPr>
          <p:cNvPicPr>
            <a:picLocks noRot="1" noChangeAspect="1"/>
          </p:cNvPicPr>
          <p:nvPr>
            <a:wavAudioFile r:embed="rId1" name="63C69125.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02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5843" name="Rectangle 2"/>
          <p:cNvSpPr>
            <a:spLocks noGrp="1" noChangeArrowheads="1"/>
          </p:cNvSpPr>
          <p:nvPr>
            <p:ph type="ctrTitle"/>
          </p:nvPr>
        </p:nvSpPr>
        <p:spPr>
          <a:xfrm>
            <a:off x="647700" y="152400"/>
            <a:ext cx="7848600" cy="838200"/>
          </a:xfrm>
        </p:spPr>
        <p:txBody>
          <a:bodyPr/>
          <a:lstStyle/>
          <a:p>
            <a:pPr eaLnBrk="1" hangingPunct="1">
              <a:defRPr/>
            </a:pPr>
            <a:r>
              <a:rPr lang="en-US" sz="3200" b="1"/>
              <a:t>Plastic Balls</a:t>
            </a:r>
            <a:endParaRPr lang="en-US" sz="1800" b="1"/>
          </a:p>
        </p:txBody>
      </p:sp>
      <p:sp>
        <p:nvSpPr>
          <p:cNvPr id="35844" name="Rectangle 3"/>
          <p:cNvSpPr>
            <a:spLocks noGrp="1" noChangeArrowheads="1"/>
          </p:cNvSpPr>
          <p:nvPr>
            <p:ph type="subTitle" idx="1"/>
          </p:nvPr>
        </p:nvSpPr>
        <p:spPr/>
        <p:txBody>
          <a:bodyPr/>
          <a:lstStyle/>
          <a:p>
            <a:pPr eaLnBrk="1" hangingPunct="1">
              <a:defRPr/>
            </a:pPr>
            <a:endParaRPr lang="en-US"/>
          </a:p>
        </p:txBody>
      </p:sp>
      <p:pic>
        <p:nvPicPr>
          <p:cNvPr id="35845" name="Picture 5" descr="Q:\BE pictures\CORDATA\VERTEBRATA\Mammalia\Lagomorpha New\Leporidae (hares and rabbits)\Plastic balls\Ball, C.C..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87400" y="990600"/>
            <a:ext cx="7569200" cy="56769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5E451937.wav">
            <a:hlinkClick r:id="" action="ppaction://media"/>
          </p:cNvPr>
          <p:cNvPicPr>
            <a:picLocks noRot="1" noChangeAspect="1"/>
          </p:cNvPicPr>
          <p:nvPr>
            <a:wavAudioFile r:embed="rId1" name="5E45960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56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itle 1"/>
          <p:cNvSpPr>
            <a:spLocks noGrp="1"/>
          </p:cNvSpPr>
          <p:nvPr>
            <p:ph type="title"/>
          </p:nvPr>
        </p:nvSpPr>
        <p:spPr>
          <a:xfrm>
            <a:off x="457200" y="0"/>
            <a:ext cx="8229600" cy="1143000"/>
          </a:xfrm>
        </p:spPr>
        <p:txBody>
          <a:bodyPr/>
          <a:lstStyle/>
          <a:p>
            <a:pPr>
              <a:defRPr/>
            </a:pPr>
            <a:r>
              <a:rPr lang="en-US" sz="3200" b="1"/>
              <a:t>Wooden Branches</a:t>
            </a:r>
          </a:p>
        </p:txBody>
      </p:sp>
      <p:pic>
        <p:nvPicPr>
          <p:cNvPr id="47110" name="Picture 6" descr="Q:\Hilda website stuff\AR Pics for Hilda\DCIM\114___09\IMG_104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12800" y="990600"/>
            <a:ext cx="7416800" cy="5562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1D271952.wav">
            <a:hlinkClick r:id="" action="ppaction://media"/>
          </p:cNvPr>
          <p:cNvPicPr>
            <a:picLocks noRot="1" noChangeAspect="1"/>
          </p:cNvPicPr>
          <p:nvPr>
            <a:wavAudioFile r:embed="rId1" name="1D271C83.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8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Rectangle 2"/>
          <p:cNvSpPr>
            <a:spLocks noGrp="1" noChangeArrowheads="1"/>
          </p:cNvSpPr>
          <p:nvPr>
            <p:ph type="ctrTitle"/>
          </p:nvPr>
        </p:nvSpPr>
        <p:spPr>
          <a:xfrm>
            <a:off x="304800" y="0"/>
            <a:ext cx="8153400" cy="1219200"/>
          </a:xfrm>
        </p:spPr>
        <p:txBody>
          <a:bodyPr/>
          <a:lstStyle/>
          <a:p>
            <a:pPr eaLnBrk="1" hangingPunct="1">
              <a:defRPr/>
            </a:pPr>
            <a:r>
              <a:rPr lang="en-US" sz="3200" b="1"/>
              <a:t>Plastic Tunnels </a:t>
            </a:r>
            <a:r>
              <a:rPr lang="en-US" sz="1800" b="1"/>
              <a:t> </a:t>
            </a:r>
          </a:p>
        </p:txBody>
      </p:sp>
      <p:sp>
        <p:nvSpPr>
          <p:cNvPr id="37892" name="Rectangle 3"/>
          <p:cNvSpPr>
            <a:spLocks noGrp="1" noChangeArrowheads="1"/>
          </p:cNvSpPr>
          <p:nvPr>
            <p:ph type="subTitle" idx="1"/>
          </p:nvPr>
        </p:nvSpPr>
        <p:spPr/>
        <p:txBody>
          <a:bodyPr/>
          <a:lstStyle/>
          <a:p>
            <a:pPr eaLnBrk="1" hangingPunct="1">
              <a:defRPr/>
            </a:pPr>
            <a:endParaRPr lang="en-US"/>
          </a:p>
        </p:txBody>
      </p:sp>
      <p:pic>
        <p:nvPicPr>
          <p:cNvPr id="36869" name="Picture 5" descr="Q:\BE pictures\CORDATA\VERTEBRATA\Mammalia\Carnivora New\Mustelidae\Mustelinae (martens, weasels, wolverines, and relatives)\Mustela (ermines, ferrets, minks, weasel\Tubes\Tube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01700" y="1125354"/>
            <a:ext cx="7340600" cy="55054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5B3D1968.wav">
            <a:hlinkClick r:id="" action="ppaction://media"/>
          </p:cNvPr>
          <p:cNvPicPr>
            <a:picLocks noRot="1" noChangeAspect="1"/>
          </p:cNvPicPr>
          <p:nvPr>
            <a:wavAudioFile r:embed="rId1" name="5B3D7C3D.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Rectangle 2"/>
          <p:cNvSpPr>
            <a:spLocks noGrp="1" noChangeArrowheads="1"/>
          </p:cNvSpPr>
          <p:nvPr>
            <p:ph type="ctrTitle"/>
          </p:nvPr>
        </p:nvSpPr>
        <p:spPr>
          <a:xfrm>
            <a:off x="533400" y="527050"/>
            <a:ext cx="7848600" cy="457200"/>
          </a:xfrm>
        </p:spPr>
        <p:txBody>
          <a:bodyPr/>
          <a:lstStyle/>
          <a:p>
            <a:pPr eaLnBrk="1" hangingPunct="1">
              <a:defRPr/>
            </a:pPr>
            <a:r>
              <a:rPr lang="en-US" sz="3200" smtClean="0">
                <a:ea typeface="ＭＳ Ｐゴシック" pitchFamily="34" charset="-128"/>
              </a:rPr>
              <a:t>      </a:t>
            </a:r>
            <a:r>
              <a:rPr lang="en-US" sz="3200" b="1" smtClean="0">
                <a:ea typeface="ＭＳ Ｐゴシック" pitchFamily="34" charset="-128"/>
              </a:rPr>
              <a:t>PVC Pipes</a:t>
            </a:r>
            <a:r>
              <a:rPr lang="en-US" smtClean="0">
                <a:ea typeface="ＭＳ Ｐゴシック" pitchFamily="34" charset="-128"/>
              </a:rPr>
              <a:t/>
            </a:r>
            <a:br>
              <a:rPr lang="en-US" smtClean="0">
                <a:ea typeface="ＭＳ Ｐゴシック" pitchFamily="34" charset="-128"/>
              </a:rPr>
            </a:br>
            <a:endParaRPr lang="en-US" smtClean="0">
              <a:ea typeface="ＭＳ Ｐゴシック" pitchFamily="34" charset="-128"/>
            </a:endParaRPr>
          </a:p>
        </p:txBody>
      </p:sp>
      <p:sp>
        <p:nvSpPr>
          <p:cNvPr id="38916" name="Rectangle 3"/>
          <p:cNvSpPr>
            <a:spLocks noGrp="1" noChangeArrowheads="1"/>
          </p:cNvSpPr>
          <p:nvPr>
            <p:ph type="subTitle" idx="1"/>
          </p:nvPr>
        </p:nvSpPr>
        <p:spPr/>
        <p:txBody>
          <a:bodyPr/>
          <a:lstStyle/>
          <a:p>
            <a:pPr eaLnBrk="1" hangingPunct="1">
              <a:defRPr/>
            </a:pPr>
            <a:endParaRPr lang="en-US"/>
          </a:p>
        </p:txBody>
      </p:sp>
      <p:pic>
        <p:nvPicPr>
          <p:cNvPr id="37893" name="Picture 5" descr="Q:\BE pictures\CORDATA\VERTEBRATA\Mammalia\Carnivora New\Mustelidae\Mustelinae (martens, weasels, wolverines, and relatives)\Mustela (ermines, ferrets, minks, weasel\Tubes\Ferret hiding tube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47800" y="990600"/>
            <a:ext cx="6462713" cy="572293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32161968.wav">
            <a:hlinkClick r:id="" action="ppaction://media"/>
          </p:cNvPr>
          <p:cNvPicPr>
            <a:picLocks noRot="1" noChangeAspect="1"/>
          </p:cNvPicPr>
          <p:nvPr>
            <a:wavAudioFile r:embed="rId1" name="32162057.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Rectangle 2"/>
          <p:cNvSpPr>
            <a:spLocks noGrp="1" noChangeArrowheads="1"/>
          </p:cNvSpPr>
          <p:nvPr>
            <p:ph type="title"/>
          </p:nvPr>
        </p:nvSpPr>
        <p:spPr>
          <a:xfrm>
            <a:off x="457200" y="76200"/>
            <a:ext cx="8229600" cy="1143000"/>
          </a:xfrm>
        </p:spPr>
        <p:txBody>
          <a:bodyPr/>
          <a:lstStyle/>
          <a:p>
            <a:pPr eaLnBrk="1" hangingPunct="1">
              <a:defRPr/>
            </a:pPr>
            <a:r>
              <a:rPr lang="en-US" sz="3200" b="1"/>
              <a:t>Giant PVC Pipes</a:t>
            </a:r>
          </a:p>
        </p:txBody>
      </p:sp>
      <p:pic>
        <p:nvPicPr>
          <p:cNvPr id="38918" name="Picture 6" descr="Q:\Hilda website stuff\AR Pics for Hilda\DCIM\114___09\IMG_103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337109" y="1143000"/>
            <a:ext cx="6469781" cy="553439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D8851968.wav">
            <a:hlinkClick r:id="" action="ppaction://media"/>
          </p:cNvPr>
          <p:cNvPicPr>
            <a:picLocks noRot="1" noChangeAspect="1"/>
          </p:cNvPicPr>
          <p:nvPr>
            <a:wavAudioFile r:embed="rId1" name="D8851475.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14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7" name="Rectangle 2"/>
          <p:cNvSpPr>
            <a:spLocks noGrp="1" noChangeArrowheads="1"/>
          </p:cNvSpPr>
          <p:nvPr>
            <p:ph type="ctrTitle"/>
          </p:nvPr>
        </p:nvSpPr>
        <p:spPr>
          <a:xfrm>
            <a:off x="381000" y="0"/>
            <a:ext cx="8077200" cy="914400"/>
          </a:xfrm>
        </p:spPr>
        <p:txBody>
          <a:bodyPr/>
          <a:lstStyle/>
          <a:p>
            <a:pPr eaLnBrk="1" hangingPunct="1">
              <a:defRPr/>
            </a:pPr>
            <a:r>
              <a:rPr lang="en-US" sz="3200" b="1"/>
              <a:t>Paper Boxes</a:t>
            </a:r>
          </a:p>
        </p:txBody>
      </p:sp>
      <p:sp>
        <p:nvSpPr>
          <p:cNvPr id="41988" name="Rectangle 3"/>
          <p:cNvSpPr>
            <a:spLocks noGrp="1" noChangeArrowheads="1"/>
          </p:cNvSpPr>
          <p:nvPr>
            <p:ph type="subTitle" idx="1"/>
          </p:nvPr>
        </p:nvSpPr>
        <p:spPr/>
        <p:txBody>
          <a:bodyPr/>
          <a:lstStyle/>
          <a:p>
            <a:pPr eaLnBrk="1" hangingPunct="1">
              <a:defRPr/>
            </a:pPr>
            <a:endParaRPr lang="en-US"/>
          </a:p>
        </p:txBody>
      </p:sp>
      <p:pic>
        <p:nvPicPr>
          <p:cNvPr id="5" name="Picture 4" descr="Q:\BE pictures\CORDATA\VERTEBRATA\Mammalia\Rodentia\Sciurognathi (gophers, mice, rats, squirrels, and relatives\Sciuridae (squirrels, prairie dogs,etc.)\Cynomys\Prairie dogs\Paper box\Box, J.H\DSC0000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7615" y="1066800"/>
            <a:ext cx="7391400" cy="55435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C6EF1984.wav">
            <a:hlinkClick r:id="" action="ppaction://media"/>
          </p:cNvPr>
          <p:cNvPicPr>
            <a:picLocks noRot="1" noChangeAspect="1"/>
          </p:cNvPicPr>
          <p:nvPr>
            <a:wavAudioFile r:embed="rId1" name="C6EFFCD7.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78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Title 1"/>
          <p:cNvSpPr>
            <a:spLocks noGrp="1"/>
          </p:cNvSpPr>
          <p:nvPr>
            <p:ph type="title"/>
          </p:nvPr>
        </p:nvSpPr>
        <p:spPr>
          <a:xfrm>
            <a:off x="114300" y="4763"/>
            <a:ext cx="8915400" cy="1173162"/>
          </a:xfrm>
        </p:spPr>
        <p:txBody>
          <a:bodyPr/>
          <a:lstStyle/>
          <a:p>
            <a:pPr eaLnBrk="1" hangingPunct="1">
              <a:defRPr/>
            </a:pPr>
            <a:r>
              <a:rPr lang="en-US" sz="3200" b="1" dirty="0">
                <a:solidFill>
                  <a:srgbClr val="C00000"/>
                </a:solidFill>
              </a:rPr>
              <a:t>Not An Easy Task!</a:t>
            </a:r>
          </a:p>
        </p:txBody>
      </p:sp>
      <p:sp>
        <p:nvSpPr>
          <p:cNvPr id="3" name="Content Placeholder 2"/>
          <p:cNvSpPr>
            <a:spLocks noGrp="1"/>
          </p:cNvSpPr>
          <p:nvPr>
            <p:ph idx="1"/>
          </p:nvPr>
        </p:nvSpPr>
        <p:spPr>
          <a:xfrm>
            <a:off x="304800" y="1828800"/>
            <a:ext cx="2740025" cy="3810000"/>
          </a:xfrm>
        </p:spPr>
        <p:txBody>
          <a:bodyPr/>
          <a:lstStyle/>
          <a:p>
            <a:pPr eaLnBrk="1" hangingPunct="1">
              <a:defRPr/>
            </a:pPr>
            <a:r>
              <a:rPr lang="en-US" sz="1400" dirty="0" smtClean="0">
                <a:ea typeface="+mn-ea"/>
              </a:rPr>
              <a:t>Overly </a:t>
            </a:r>
            <a:r>
              <a:rPr lang="en-US" sz="1400" dirty="0">
                <a:ea typeface="+mn-ea"/>
              </a:rPr>
              <a:t>aggressive animals</a:t>
            </a:r>
          </a:p>
          <a:p>
            <a:pPr eaLnBrk="1" hangingPunct="1">
              <a:defRPr/>
            </a:pPr>
            <a:r>
              <a:rPr lang="en-US" sz="1400" dirty="0">
                <a:ea typeface="+mn-ea"/>
              </a:rPr>
              <a:t>Sick animals </a:t>
            </a:r>
          </a:p>
          <a:p>
            <a:pPr eaLnBrk="1" hangingPunct="1">
              <a:defRPr/>
            </a:pPr>
            <a:r>
              <a:rPr lang="en-US" sz="1400" dirty="0" smtClean="0">
                <a:ea typeface="+mn-ea"/>
              </a:rPr>
              <a:t>Show animals</a:t>
            </a:r>
            <a:endParaRPr lang="en-US" sz="1400" dirty="0">
              <a:ea typeface="+mn-ea"/>
            </a:endParaRPr>
          </a:p>
          <a:p>
            <a:pPr eaLnBrk="1" hangingPunct="1">
              <a:defRPr/>
            </a:pPr>
            <a:r>
              <a:rPr lang="en-US" sz="1400" dirty="0" smtClean="0">
                <a:ea typeface="+mn-ea"/>
              </a:rPr>
              <a:t>Education program animals</a:t>
            </a:r>
          </a:p>
          <a:p>
            <a:pPr eaLnBrk="1" hangingPunct="1">
              <a:defRPr/>
            </a:pPr>
            <a:r>
              <a:rPr lang="en-US" sz="1400" dirty="0" smtClean="0">
                <a:ea typeface="+mn-ea"/>
              </a:rPr>
              <a:t>Etc. </a:t>
            </a:r>
          </a:p>
          <a:p>
            <a:pPr marL="0" indent="0" eaLnBrk="1" hangingPunct="1">
              <a:buFontTx/>
              <a:buNone/>
              <a:defRPr/>
            </a:pPr>
            <a:endParaRPr lang="en-US" sz="1400" dirty="0" smtClean="0">
              <a:ea typeface="+mn-ea"/>
            </a:endParaRPr>
          </a:p>
          <a:p>
            <a:pPr marL="0" indent="0" eaLnBrk="1" hangingPunct="1">
              <a:buFontTx/>
              <a:buNone/>
              <a:defRPr/>
            </a:pPr>
            <a:endParaRPr lang="en-US" sz="1400" dirty="0">
              <a:ea typeface="+mn-ea"/>
            </a:endParaRPr>
          </a:p>
          <a:p>
            <a:pPr marL="0" indent="0" eaLnBrk="1" hangingPunct="1">
              <a:buFontTx/>
              <a:buNone/>
              <a:defRPr/>
            </a:pPr>
            <a:r>
              <a:rPr lang="en-US" sz="1400" dirty="0" smtClean="0">
                <a:ea typeface="+mn-ea"/>
              </a:rPr>
              <a:t>Animals are housed </a:t>
            </a:r>
            <a:r>
              <a:rPr lang="en-US" sz="1400" dirty="0">
                <a:ea typeface="+mn-ea"/>
              </a:rPr>
              <a:t>solitarily and/or in small areas. </a:t>
            </a:r>
            <a:endParaRPr lang="en-US" sz="1400" dirty="0" smtClean="0">
              <a:ea typeface="+mn-ea"/>
            </a:endParaRPr>
          </a:p>
          <a:p>
            <a:pPr marL="0" indent="0" eaLnBrk="1" hangingPunct="1">
              <a:buFontTx/>
              <a:buNone/>
              <a:defRPr/>
            </a:pPr>
            <a:endParaRPr lang="en-US" sz="1400" dirty="0">
              <a:ea typeface="+mn-ea"/>
            </a:endParaRPr>
          </a:p>
          <a:p>
            <a:pPr marL="0" indent="0" eaLnBrk="1" hangingPunct="1">
              <a:buFontTx/>
              <a:buNone/>
              <a:defRPr/>
            </a:pPr>
            <a:r>
              <a:rPr lang="en-US" sz="1400" b="1" dirty="0" smtClean="0">
                <a:solidFill>
                  <a:srgbClr val="C00000"/>
                </a:solidFill>
                <a:ea typeface="+mn-ea"/>
              </a:rPr>
              <a:t>Their </a:t>
            </a:r>
            <a:r>
              <a:rPr lang="en-US" sz="1400" b="1" dirty="0">
                <a:solidFill>
                  <a:srgbClr val="C00000"/>
                </a:solidFill>
                <a:ea typeface="+mn-ea"/>
              </a:rPr>
              <a:t>need for </a:t>
            </a:r>
            <a:r>
              <a:rPr lang="en-US" sz="1400" b="1" dirty="0" smtClean="0">
                <a:solidFill>
                  <a:srgbClr val="C00000"/>
                </a:solidFill>
                <a:ea typeface="+mn-ea"/>
              </a:rPr>
              <a:t>enrichment </a:t>
            </a:r>
            <a:r>
              <a:rPr lang="en-US" sz="1400" b="1" dirty="0">
                <a:solidFill>
                  <a:srgbClr val="C00000"/>
                </a:solidFill>
                <a:ea typeface="+mn-ea"/>
              </a:rPr>
              <a:t>is </a:t>
            </a:r>
            <a:r>
              <a:rPr lang="en-US" sz="1400" b="1" dirty="0" smtClean="0">
                <a:solidFill>
                  <a:srgbClr val="C00000"/>
                </a:solidFill>
                <a:ea typeface="+mn-ea"/>
              </a:rPr>
              <a:t>magnified!</a:t>
            </a:r>
            <a:endParaRPr lang="en-US" sz="1400" b="1" dirty="0">
              <a:solidFill>
                <a:srgbClr val="C00000"/>
              </a:solidFill>
              <a:ea typeface="+mn-ea"/>
            </a:endParaRPr>
          </a:p>
          <a:p>
            <a:pPr marL="0" indent="0" algn="ctr" eaLnBrk="1" hangingPunct="1">
              <a:buFontTx/>
              <a:buNone/>
              <a:defRPr/>
            </a:pPr>
            <a:endParaRPr lang="en-US" sz="2000" dirty="0" smtClean="0">
              <a:ea typeface="+mn-ea"/>
            </a:endParaRPr>
          </a:p>
        </p:txBody>
      </p:sp>
      <p:pic>
        <p:nvPicPr>
          <p:cNvPr id="5127" name="Picture 7" descr="Q:\Hilda website stuff\AR Pics for Hilda\DCIM\114___09\IMG_1074.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4200" y="1905000"/>
            <a:ext cx="5689600" cy="4267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126" name="Rectangle 1"/>
          <p:cNvSpPr>
            <a:spLocks noChangeArrowheads="1"/>
          </p:cNvSpPr>
          <p:nvPr/>
        </p:nvSpPr>
        <p:spPr bwMode="auto">
          <a:xfrm>
            <a:off x="304800" y="1066800"/>
            <a:ext cx="8432800" cy="369888"/>
          </a:xfrm>
          <a:prstGeom prst="rect">
            <a:avLst/>
          </a:prstGeom>
          <a:noFill/>
          <a:ln w="9525">
            <a:noFill/>
            <a:miter lim="800000"/>
            <a:headEnd/>
            <a:tailEnd/>
          </a:ln>
        </p:spPr>
        <p:txBody>
          <a:bodyPr>
            <a:spAutoFit/>
          </a:bodyPr>
          <a:lstStyle/>
          <a:p>
            <a:r>
              <a:rPr lang="en-US" altLang="en-US"/>
              <a:t>Animals kept in limited space due special circumstances: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3011" name="Rectangle 2"/>
          <p:cNvSpPr>
            <a:spLocks noGrp="1" noChangeArrowheads="1"/>
          </p:cNvSpPr>
          <p:nvPr>
            <p:ph type="ctrTitle"/>
          </p:nvPr>
        </p:nvSpPr>
        <p:spPr>
          <a:xfrm>
            <a:off x="304800" y="76200"/>
            <a:ext cx="8153400" cy="838200"/>
          </a:xfrm>
        </p:spPr>
        <p:txBody>
          <a:bodyPr/>
          <a:lstStyle/>
          <a:p>
            <a:pPr eaLnBrk="1" hangingPunct="1">
              <a:defRPr/>
            </a:pPr>
            <a:r>
              <a:rPr lang="en-US" sz="3200" b="1"/>
              <a:t>Paper Boxes</a:t>
            </a:r>
          </a:p>
        </p:txBody>
      </p:sp>
      <p:pic>
        <p:nvPicPr>
          <p:cNvPr id="4" name="Picture 5" descr="Q:\BE pictures\CORDATA\VERTEBRATA\Mammalia\Rodentia\Sciurognathi (gophers, mice, rats, squirrels, and relatives\Sciuridae (squirrels, prairie dogs,etc.)\Cynomys\Prairie dogs\Paper box\Cardboard box, C.C..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05648" y="934753"/>
            <a:ext cx="7532704" cy="56495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76B91999.wav">
            <a:hlinkClick r:id="" action="ppaction://media"/>
          </p:cNvPr>
          <p:cNvPicPr>
            <a:picLocks noRot="1" noChangeAspect="1"/>
          </p:cNvPicPr>
          <p:nvPr>
            <a:wavAudioFile r:embed="rId1" name="76B938E8.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05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Rectangle 2"/>
          <p:cNvSpPr>
            <a:spLocks noGrp="1" noChangeArrowheads="1"/>
          </p:cNvSpPr>
          <p:nvPr>
            <p:ph type="ctrTitle"/>
          </p:nvPr>
        </p:nvSpPr>
        <p:spPr>
          <a:xfrm>
            <a:off x="304800" y="36513"/>
            <a:ext cx="8153400" cy="1066800"/>
          </a:xfrm>
        </p:spPr>
        <p:txBody>
          <a:bodyPr/>
          <a:lstStyle/>
          <a:p>
            <a:pPr eaLnBrk="1" hangingPunct="1">
              <a:defRPr/>
            </a:pPr>
            <a:r>
              <a:rPr lang="en-US" sz="3200" b="1"/>
              <a:t>Ball Feeders </a:t>
            </a:r>
            <a:endParaRPr lang="en-US" sz="1800" b="1"/>
          </a:p>
        </p:txBody>
      </p:sp>
      <p:sp>
        <p:nvSpPr>
          <p:cNvPr id="44036" name="Rectangle 3"/>
          <p:cNvSpPr>
            <a:spLocks noGrp="1" noChangeArrowheads="1"/>
          </p:cNvSpPr>
          <p:nvPr>
            <p:ph type="subTitle" idx="1"/>
          </p:nvPr>
        </p:nvSpPr>
        <p:spPr/>
        <p:txBody>
          <a:bodyPr/>
          <a:lstStyle/>
          <a:p>
            <a:pPr eaLnBrk="1" hangingPunct="1">
              <a:defRPr/>
            </a:pPr>
            <a:endParaRPr lang="en-US"/>
          </a:p>
        </p:txBody>
      </p:sp>
      <p:pic>
        <p:nvPicPr>
          <p:cNvPr id="43013" name="Picture 2" descr="Q:\BE pictures\CORDATA\VERTEBRATA\Mammalia\Carnivora New\Mustelidae\Mustelinae (martens, weasels, wolverines, and relatives)\Mustela (ermines, ferrets, minks, weasel\Ferret Feeders, S.E\Figure 5. ferrets 4  S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990600"/>
            <a:ext cx="8437900" cy="56197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66D91999.wav">
            <a:hlinkClick r:id="" action="ppaction://media"/>
          </p:cNvPr>
          <p:cNvPicPr>
            <a:picLocks noRot="1" noChangeAspect="1"/>
          </p:cNvPicPr>
          <p:nvPr>
            <a:wavAudioFile r:embed="rId1" name="66D91371.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8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5059" name="Rectangle 2"/>
          <p:cNvSpPr>
            <a:spLocks noGrp="1" noChangeArrowheads="1"/>
          </p:cNvSpPr>
          <p:nvPr>
            <p:ph type="ctrTitle"/>
          </p:nvPr>
        </p:nvSpPr>
        <p:spPr>
          <a:xfrm>
            <a:off x="381000" y="0"/>
            <a:ext cx="8077200" cy="1066800"/>
          </a:xfrm>
        </p:spPr>
        <p:txBody>
          <a:bodyPr/>
          <a:lstStyle/>
          <a:p>
            <a:pPr eaLnBrk="1" hangingPunct="1">
              <a:defRPr/>
            </a:pPr>
            <a:r>
              <a:rPr lang="en-US" sz="3200" b="1"/>
              <a:t>Paper Boxes</a:t>
            </a:r>
            <a:endParaRPr lang="en-US" sz="1800" b="1"/>
          </a:p>
        </p:txBody>
      </p:sp>
      <p:sp>
        <p:nvSpPr>
          <p:cNvPr id="45060" name="Rectangle 3"/>
          <p:cNvSpPr>
            <a:spLocks noGrp="1" noChangeArrowheads="1"/>
          </p:cNvSpPr>
          <p:nvPr>
            <p:ph type="subTitle" idx="1"/>
          </p:nvPr>
        </p:nvSpPr>
        <p:spPr/>
        <p:txBody>
          <a:bodyPr/>
          <a:lstStyle/>
          <a:p>
            <a:pPr eaLnBrk="1" hangingPunct="1">
              <a:defRPr/>
            </a:pPr>
            <a:endParaRPr lang="en-US"/>
          </a:p>
        </p:txBody>
      </p:sp>
      <p:pic>
        <p:nvPicPr>
          <p:cNvPr id="45061" name="Picture 2" descr="Q:\BE pictures\CORDATA\VERTEBRATA\Reptilia\Squamata (lizards and snakes)\Varanidae\Komodo BE Pics by Sarah Simko\Gaia box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6812" y="958917"/>
            <a:ext cx="7615187" cy="571139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06202015.wav">
            <a:hlinkClick r:id="" action="ppaction://media"/>
          </p:cNvPr>
          <p:cNvPicPr>
            <a:picLocks noRot="1" noChangeAspect="1"/>
          </p:cNvPicPr>
          <p:nvPr>
            <a:wavAudioFile r:embed="rId1" name="0620A3E2.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98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6083" name="Title 1"/>
          <p:cNvSpPr>
            <a:spLocks noGrp="1"/>
          </p:cNvSpPr>
          <p:nvPr>
            <p:ph type="title"/>
          </p:nvPr>
        </p:nvSpPr>
        <p:spPr>
          <a:xfrm>
            <a:off x="457200" y="0"/>
            <a:ext cx="8229600" cy="1143000"/>
          </a:xfrm>
        </p:spPr>
        <p:txBody>
          <a:bodyPr/>
          <a:lstStyle/>
          <a:p>
            <a:pPr>
              <a:defRPr/>
            </a:pPr>
            <a:r>
              <a:rPr lang="en-US" sz="3200" b="1"/>
              <a:t>Ropes</a:t>
            </a:r>
          </a:p>
        </p:txBody>
      </p:sp>
      <p:pic>
        <p:nvPicPr>
          <p:cNvPr id="51205" name="Picture 5" descr="Q:\Hilda website stuff\AR Pics for Hilda\Kira Goettsch\Norway Rat On a Rope.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63600" y="994611"/>
            <a:ext cx="7416800" cy="5562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168B2015.wav">
            <a:hlinkClick r:id="" action="ppaction://media"/>
          </p:cNvPr>
          <p:cNvPicPr>
            <a:picLocks noRot="1" noChangeAspect="1"/>
          </p:cNvPicPr>
          <p:nvPr>
            <a:wavAudioFile r:embed="rId1" name="168BAF24.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0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7107" name="Rectangle 2"/>
          <p:cNvSpPr>
            <a:spLocks noGrp="1" noChangeArrowheads="1"/>
          </p:cNvSpPr>
          <p:nvPr>
            <p:ph type="ctrTitle"/>
          </p:nvPr>
        </p:nvSpPr>
        <p:spPr>
          <a:xfrm>
            <a:off x="762000" y="0"/>
            <a:ext cx="7696200" cy="800100"/>
          </a:xfrm>
        </p:spPr>
        <p:txBody>
          <a:bodyPr/>
          <a:lstStyle/>
          <a:p>
            <a:pPr eaLnBrk="1" hangingPunct="1">
              <a:defRPr/>
            </a:pPr>
            <a:r>
              <a:rPr lang="en-US" sz="3200" b="1"/>
              <a:t>Paper Boxes</a:t>
            </a:r>
            <a:endParaRPr lang="en-US" sz="1800" b="1"/>
          </a:p>
        </p:txBody>
      </p:sp>
      <p:sp>
        <p:nvSpPr>
          <p:cNvPr id="47108" name="Rectangle 3"/>
          <p:cNvSpPr>
            <a:spLocks noGrp="1" noChangeArrowheads="1"/>
          </p:cNvSpPr>
          <p:nvPr>
            <p:ph type="subTitle" idx="1"/>
          </p:nvPr>
        </p:nvSpPr>
        <p:spPr/>
        <p:txBody>
          <a:bodyPr/>
          <a:lstStyle/>
          <a:p>
            <a:pPr eaLnBrk="1" hangingPunct="1">
              <a:defRPr/>
            </a:pPr>
            <a:endParaRPr lang="en-US"/>
          </a:p>
        </p:txBody>
      </p:sp>
      <p:pic>
        <p:nvPicPr>
          <p:cNvPr id="44037" name="Picture 5" descr="Q:\BE pictures\CORDATA\VERTEBRATA\Reptilia\Squamata (lizards and snakes)\Serpentes (snakes)\Paper box, T.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7700" y="914400"/>
            <a:ext cx="7848600" cy="58864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4F122030.wav">
            <a:hlinkClick r:id="" action="ppaction://media"/>
          </p:cNvPr>
          <p:cNvPicPr>
            <a:picLocks noRot="1" noChangeAspect="1"/>
          </p:cNvPicPr>
          <p:nvPr>
            <a:wavAudioFile r:embed="rId1" name="4F120E26.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9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8131" name="Rectangle 2"/>
          <p:cNvSpPr>
            <a:spLocks noGrp="1" noChangeArrowheads="1"/>
          </p:cNvSpPr>
          <p:nvPr>
            <p:ph type="ctrTitle"/>
          </p:nvPr>
        </p:nvSpPr>
        <p:spPr>
          <a:xfrm>
            <a:off x="395288" y="152400"/>
            <a:ext cx="8001000" cy="838200"/>
          </a:xfrm>
        </p:spPr>
        <p:txBody>
          <a:bodyPr/>
          <a:lstStyle/>
          <a:p>
            <a:pPr eaLnBrk="1" hangingPunct="1">
              <a:defRPr/>
            </a:pPr>
            <a:r>
              <a:rPr lang="en-US" sz="3200" b="1"/>
              <a:t>Shredded Paper</a:t>
            </a:r>
            <a:endParaRPr lang="en-US" sz="1800" b="1"/>
          </a:p>
        </p:txBody>
      </p:sp>
      <p:sp>
        <p:nvSpPr>
          <p:cNvPr id="48132" name="Rectangle 3"/>
          <p:cNvSpPr>
            <a:spLocks noGrp="1" noChangeArrowheads="1"/>
          </p:cNvSpPr>
          <p:nvPr>
            <p:ph type="subTitle" idx="1"/>
          </p:nvPr>
        </p:nvSpPr>
        <p:spPr/>
        <p:txBody>
          <a:bodyPr/>
          <a:lstStyle/>
          <a:p>
            <a:pPr eaLnBrk="1" hangingPunct="1">
              <a:defRPr/>
            </a:pPr>
            <a:endParaRPr lang="en-US"/>
          </a:p>
        </p:txBody>
      </p:sp>
      <p:pic>
        <p:nvPicPr>
          <p:cNvPr id="46085" name="Picture 2" descr="Q:\BE pictures\CORDATA\VERTEBRATA\Reptilia\Squamata (lizards and snakes)\Varanidae\Komodo BE Pics by Sarah Simko\Gaia paper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990600"/>
            <a:ext cx="7620000" cy="5715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60072046.wav">
            <a:hlinkClick r:id="" action="ppaction://media"/>
          </p:cNvPr>
          <p:cNvPicPr>
            <a:picLocks noRot="1" noChangeAspect="1"/>
          </p:cNvPicPr>
          <p:nvPr>
            <a:wavAudioFile r:embed="rId1" name="6007CE91.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8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9155" name="Title 1"/>
          <p:cNvSpPr>
            <a:spLocks noGrp="1"/>
          </p:cNvSpPr>
          <p:nvPr>
            <p:ph type="title"/>
          </p:nvPr>
        </p:nvSpPr>
        <p:spPr>
          <a:xfrm>
            <a:off x="457200" y="0"/>
            <a:ext cx="8229600" cy="1143000"/>
          </a:xfrm>
        </p:spPr>
        <p:txBody>
          <a:bodyPr/>
          <a:lstStyle/>
          <a:p>
            <a:pPr>
              <a:defRPr/>
            </a:pPr>
            <a:r>
              <a:rPr lang="en-US" sz="3200" b="1"/>
              <a:t>Edible Igloos</a:t>
            </a:r>
          </a:p>
        </p:txBody>
      </p:sp>
      <p:pic>
        <p:nvPicPr>
          <p:cNvPr id="48133" name="Picture 5" descr="Q:\Hilda website stuff\AR Pics for Hilda\DCIM\114___09\IMG_105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990600"/>
            <a:ext cx="7416800" cy="5562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7DE72046.wav">
            <a:hlinkClick r:id="" action="ppaction://media"/>
          </p:cNvPr>
          <p:cNvPicPr>
            <a:picLocks noRot="1" noChangeAspect="1"/>
          </p:cNvPicPr>
          <p:nvPr>
            <a:wavAudioFile r:embed="rId1" name="7DE73303.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61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0179" name="Title 1"/>
          <p:cNvSpPr>
            <a:spLocks noGrp="1"/>
          </p:cNvSpPr>
          <p:nvPr>
            <p:ph type="title"/>
          </p:nvPr>
        </p:nvSpPr>
        <p:spPr>
          <a:xfrm>
            <a:off x="304800" y="0"/>
            <a:ext cx="8229600" cy="1143000"/>
          </a:xfrm>
        </p:spPr>
        <p:txBody>
          <a:bodyPr/>
          <a:lstStyle/>
          <a:p>
            <a:pPr>
              <a:defRPr/>
            </a:pPr>
            <a:r>
              <a:rPr lang="en-US" sz="3200" b="1"/>
              <a:t>Hollow Logs</a:t>
            </a:r>
          </a:p>
        </p:txBody>
      </p:sp>
      <p:pic>
        <p:nvPicPr>
          <p:cNvPr id="49157" name="Picture 5" descr="Q:\Hilda website stuff\AR Pics for Hilda\DCIM\114___09\IMG_1090.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38200" y="1143000"/>
            <a:ext cx="7264400" cy="54483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AEF92062.wav">
            <a:hlinkClick r:id="" action="ppaction://media"/>
          </p:cNvPr>
          <p:cNvPicPr>
            <a:picLocks noRot="1" noChangeAspect="1"/>
          </p:cNvPicPr>
          <p:nvPr>
            <a:wavAudioFile r:embed="rId1" name="AEF9FC07.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93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Title 1"/>
          <p:cNvSpPr>
            <a:spLocks noGrp="1"/>
          </p:cNvSpPr>
          <p:nvPr>
            <p:ph type="title"/>
          </p:nvPr>
        </p:nvSpPr>
        <p:spPr>
          <a:xfrm>
            <a:off x="457200" y="-17463"/>
            <a:ext cx="8229600" cy="1143001"/>
          </a:xfrm>
        </p:spPr>
        <p:txBody>
          <a:bodyPr/>
          <a:lstStyle/>
          <a:p>
            <a:pPr>
              <a:defRPr/>
            </a:pPr>
            <a:r>
              <a:rPr lang="en-US" sz="3200" b="1"/>
              <a:t>Wooden Branches</a:t>
            </a:r>
          </a:p>
        </p:txBody>
      </p:sp>
      <p:pic>
        <p:nvPicPr>
          <p:cNvPr id="50181" name="Picture 5" descr="Q:\Hilda website stuff\AR Pics for Hilda\Gwendolyn Walls\STO Climbing 3.jpe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118135"/>
            <a:ext cx="4114800" cy="5486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50182" name="Picture 6" descr="Q:\Hilda website stuff\AR Pics for Hilda\Gwendolyn Walls\STO Climbing 4.jpe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81600" y="1524000"/>
            <a:ext cx="3429000" cy="4572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E93F2077.wav">
            <a:hlinkClick r:id="" action="ppaction://media"/>
          </p:cNvPr>
          <p:cNvPicPr>
            <a:picLocks noRot="1" noChangeAspect="1"/>
          </p:cNvPicPr>
          <p:nvPr>
            <a:wavAudioFile r:embed="rId1" name="E93F6263.wav"/>
          </p:nvPr>
        </p:nvPicPr>
        <p:blipFill>
          <a:blip r:embed="rId6"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9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2227" name="Title 1"/>
          <p:cNvSpPr>
            <a:spLocks noGrp="1"/>
          </p:cNvSpPr>
          <p:nvPr>
            <p:ph type="title"/>
          </p:nvPr>
        </p:nvSpPr>
        <p:spPr>
          <a:xfrm>
            <a:off x="457200" y="34925"/>
            <a:ext cx="8229600" cy="1143000"/>
          </a:xfrm>
        </p:spPr>
        <p:txBody>
          <a:bodyPr/>
          <a:lstStyle/>
          <a:p>
            <a:pPr>
              <a:defRPr/>
            </a:pPr>
            <a:r>
              <a:rPr lang="en-US" sz="3200" b="1"/>
              <a:t>Newspaper</a:t>
            </a:r>
          </a:p>
        </p:txBody>
      </p:sp>
      <p:pic>
        <p:nvPicPr>
          <p:cNvPr id="52229" name="Picture 5" descr="Q:\Hilda website stuff\AR Pics for Hilda\Unknown\Norway Rat Newspape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90600" y="1066800"/>
            <a:ext cx="7213600" cy="5410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262C2077.wav">
            <a:hlinkClick r:id="" action="ppaction://media"/>
          </p:cNvPr>
          <p:cNvPicPr>
            <a:picLocks noRot="1" noChangeAspect="1"/>
          </p:cNvPicPr>
          <p:nvPr>
            <a:wavAudioFile r:embed="rId1" name="262CF136.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29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147" name="Rectangle 2"/>
          <p:cNvSpPr>
            <a:spLocks noGrp="1" noChangeArrowheads="1"/>
          </p:cNvSpPr>
          <p:nvPr>
            <p:ph type="ctrTitle"/>
          </p:nvPr>
        </p:nvSpPr>
        <p:spPr>
          <a:xfrm>
            <a:off x="0" y="152400"/>
            <a:ext cx="9144000" cy="1676400"/>
          </a:xfrm>
        </p:spPr>
        <p:txBody>
          <a:bodyPr/>
          <a:lstStyle/>
          <a:p>
            <a:pPr eaLnBrk="1" hangingPunct="1">
              <a:defRPr/>
            </a:pPr>
            <a:r>
              <a:rPr lang="en-US" sz="3600" b="1" dirty="0" smtClean="0">
                <a:solidFill>
                  <a:srgbClr val="C00000"/>
                </a:solidFill>
                <a:ea typeface="ＭＳ Ｐゴシック" pitchFamily="34" charset="-128"/>
              </a:rPr>
              <a:t>Same Principles – Different Challenges </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p:txBody>
      </p:sp>
      <p:sp>
        <p:nvSpPr>
          <p:cNvPr id="6148" name="Rectangle 3"/>
          <p:cNvSpPr>
            <a:spLocks noGrp="1" noChangeArrowheads="1"/>
          </p:cNvSpPr>
          <p:nvPr>
            <p:ph type="subTitle" idx="1"/>
          </p:nvPr>
        </p:nvSpPr>
        <p:spPr>
          <a:xfrm>
            <a:off x="419100" y="860425"/>
            <a:ext cx="8610600" cy="5638800"/>
          </a:xfrm>
        </p:spPr>
        <p:txBody>
          <a:bodyPr/>
          <a:lstStyle/>
          <a:p>
            <a:pPr eaLnBrk="1" hangingPunct="1">
              <a:defRPr/>
            </a:pPr>
            <a:r>
              <a:rPr lang="en-US" sz="1800" b="1" dirty="0"/>
              <a:t>Same </a:t>
            </a:r>
            <a:r>
              <a:rPr lang="en-US" sz="1800" b="1" dirty="0" smtClean="0"/>
              <a:t>6 </a:t>
            </a:r>
            <a:r>
              <a:rPr lang="en-US" sz="1800" b="1" dirty="0"/>
              <a:t>enrichment </a:t>
            </a:r>
            <a:r>
              <a:rPr lang="en-US" sz="1800" b="1" dirty="0" smtClean="0"/>
              <a:t>categories (Phoenix </a:t>
            </a:r>
            <a:r>
              <a:rPr lang="en-US" sz="1800" b="1" dirty="0"/>
              <a:t>Zoo</a:t>
            </a:r>
            <a:r>
              <a:rPr lang="en-US" sz="1800" b="1" dirty="0" smtClean="0"/>
              <a:t>)</a:t>
            </a:r>
          </a:p>
          <a:p>
            <a:pPr eaLnBrk="1" hangingPunct="1">
              <a:defRPr/>
            </a:pPr>
            <a:r>
              <a:rPr lang="en-US" sz="1800" b="1" dirty="0" smtClean="0"/>
              <a:t>Under different circumstances</a:t>
            </a:r>
            <a:endParaRPr lang="en-US" sz="1800" b="1" dirty="0"/>
          </a:p>
          <a:p>
            <a:pPr eaLnBrk="1" hangingPunct="1">
              <a:defRPr/>
            </a:pPr>
            <a:endParaRPr lang="en-US" sz="1800" b="1" dirty="0"/>
          </a:p>
          <a:p>
            <a:pPr algn="l" eaLnBrk="1" hangingPunct="1">
              <a:buFontTx/>
              <a:buAutoNum type="arabicPeriod"/>
              <a:defRPr/>
            </a:pPr>
            <a:r>
              <a:rPr lang="en-US" sz="1200" b="1" dirty="0"/>
              <a:t>Social </a:t>
            </a:r>
          </a:p>
          <a:p>
            <a:pPr algn="l" eaLnBrk="1" hangingPunct="1">
              <a:buFontTx/>
              <a:buAutoNum type="arabicPeriod"/>
              <a:defRPr/>
            </a:pPr>
            <a:r>
              <a:rPr lang="en-US" sz="1200" b="1" dirty="0">
                <a:solidFill>
                  <a:srgbClr val="A40000"/>
                </a:solidFill>
              </a:rPr>
              <a:t>Structure/Substrate. Most useful </a:t>
            </a:r>
            <a:r>
              <a:rPr lang="en-US" sz="1200" b="1" dirty="0" smtClean="0">
                <a:solidFill>
                  <a:srgbClr val="A40000"/>
                </a:solidFill>
              </a:rPr>
              <a:t>in limited space scenario.  </a:t>
            </a:r>
            <a:r>
              <a:rPr lang="en-US" sz="1200" dirty="0"/>
              <a:t>The basic component of the inanimate environment is the structure (its size, shape, and design) and the substrate within it. </a:t>
            </a:r>
            <a:endParaRPr lang="en-US" sz="1200" b="1" dirty="0"/>
          </a:p>
          <a:p>
            <a:pPr algn="l" eaLnBrk="1" hangingPunct="1">
              <a:defRPr/>
            </a:pPr>
            <a:r>
              <a:rPr lang="en-US" sz="1200" b="1" dirty="0"/>
              <a:t>3. Foraging </a:t>
            </a:r>
          </a:p>
          <a:p>
            <a:pPr algn="l" eaLnBrk="1" hangingPunct="1">
              <a:defRPr/>
            </a:pPr>
            <a:r>
              <a:rPr lang="en-US" sz="1200" b="1" dirty="0"/>
              <a:t>4. </a:t>
            </a:r>
            <a:r>
              <a:rPr lang="en-US" sz="1200" b="1" dirty="0" err="1"/>
              <a:t>Manipulanda</a:t>
            </a:r>
            <a:endParaRPr lang="en-US" sz="1200" dirty="0"/>
          </a:p>
          <a:p>
            <a:pPr algn="l" eaLnBrk="1" hangingPunct="1">
              <a:defRPr/>
            </a:pPr>
            <a:r>
              <a:rPr lang="en-US" sz="1200" b="1" dirty="0"/>
              <a:t>5. Sensory</a:t>
            </a:r>
            <a:r>
              <a:rPr lang="en-US" sz="1200" dirty="0"/>
              <a:t> </a:t>
            </a:r>
          </a:p>
          <a:p>
            <a:pPr algn="l" eaLnBrk="1" hangingPunct="1">
              <a:defRPr/>
            </a:pPr>
            <a:r>
              <a:rPr lang="en-US" sz="1200" b="1" dirty="0"/>
              <a:t>6. Training</a:t>
            </a:r>
            <a:endParaRPr lang="en-US" sz="1200" dirty="0"/>
          </a:p>
        </p:txBody>
      </p:sp>
      <p:pic>
        <p:nvPicPr>
          <p:cNvPr id="5" name="Picture 4" descr="Q:\BE pictures\CORDATA\VERTEBRATA\Reptilia\Testudines (tortoises, turtles)\Testudinidae (tortoises)\Pumpkin\Pumpkin, T.S..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05200" y="4800600"/>
            <a:ext cx="2362200" cy="1752601"/>
          </a:xfrm>
          <a:prstGeom prst="rect">
            <a:avLst/>
          </a:prstGeom>
          <a:ln>
            <a:noFill/>
          </a:ln>
          <a:effectLst>
            <a:softEdge rad="112500"/>
          </a:effectLst>
        </p:spPr>
      </p:pic>
      <p:pic>
        <p:nvPicPr>
          <p:cNvPr id="7" name="Picture 6" descr="Q:\BE pictures\CORDATA\VERTEBRATA\Mammalia\Insectivora  New\Dry, leaves, J.H\DSC00006.JPG"/>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29184" y="4419600"/>
            <a:ext cx="2743200" cy="2057400"/>
          </a:xfrm>
          <a:prstGeom prst="rect">
            <a:avLst/>
          </a:prstGeom>
          <a:ln>
            <a:noFill/>
          </a:ln>
          <a:effectLst>
            <a:softEdge rad="112500"/>
          </a:effectLst>
        </p:spPr>
      </p:pic>
      <p:pic>
        <p:nvPicPr>
          <p:cNvPr id="8" name="Picture 7" descr="Q:\BE pictures\CORDATA\VERTEBRATA\Mammalia\Proboscidea\Elephantidae (elephants)\Elephas\Puzzle feeders\Carrot feeder\Elephant puzzle feeder.JPG"/>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24600" y="4572000"/>
            <a:ext cx="2514600" cy="1905000"/>
          </a:xfrm>
          <a:prstGeom prst="rect">
            <a:avLst/>
          </a:prstGeom>
          <a:ln>
            <a:noFill/>
          </a:ln>
          <a:effectLst>
            <a:softEdge rad="112500"/>
          </a:effectLst>
        </p:spPr>
      </p:pic>
      <p:pic>
        <p:nvPicPr>
          <p:cNvPr id="9" name="Picture 8" descr="C:\Documents and Settings\UHamblin\Local Settings\Temporary Internet Files\OLK6\Norman and barrel.jpg"/>
          <p:cNvPicPr/>
          <p:nvPr/>
        </p:nvPicPr>
        <p:blipFill>
          <a:blip r:embed="rId7" r:link="rId8" cstate="print">
            <a:extLst>
              <a:ext uri="{28A0092B-C50C-407E-A947-70E740481C1C}">
                <a14:useLocalDpi xmlns="" xmlns:a14="http://schemas.microsoft.com/office/drawing/2010/main" val="0"/>
              </a:ext>
            </a:extLst>
          </a:blip>
          <a:srcRect/>
          <a:stretch>
            <a:fillRect/>
          </a:stretch>
        </p:blipFill>
        <p:spPr bwMode="auto">
          <a:xfrm>
            <a:off x="6705600" y="2561187"/>
            <a:ext cx="2260662" cy="1752600"/>
          </a:xfrm>
          <a:prstGeom prst="rect">
            <a:avLst/>
          </a:prstGeom>
          <a:ln>
            <a:noFill/>
          </a:ln>
          <a:effectLst>
            <a:softEdge rad="112500"/>
          </a:effectLst>
        </p:spPr>
      </p:pic>
      <p:pic>
        <p:nvPicPr>
          <p:cNvPr id="10" name="Picture 9" descr="Q:\Farm and Equine BE videos\Brian DVD\Equine\equine social enrichment\Social play horse HT.png"/>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849900" y="2561187"/>
            <a:ext cx="2468095" cy="1735625"/>
          </a:xfrm>
          <a:prstGeom prst="rect">
            <a:avLst/>
          </a:prstGeom>
          <a:ln>
            <a:noFill/>
          </a:ln>
          <a:effectLst>
            <a:softEdge rad="112500"/>
          </a:effectLst>
        </p:spPr>
      </p:pic>
      <p:pic>
        <p:nvPicPr>
          <p:cNvPr id="11" name="Picture 10" descr="Q:\Training pictures\Scale training\Turaco scale, HT\Turaco- scale, HT\Turaco scale, HT.JPG"/>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4707590" y="2683975"/>
            <a:ext cx="1617010" cy="198212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63" name="Rectangle 2"/>
          <p:cNvSpPr>
            <a:spLocks noGrp="1" noChangeArrowheads="1"/>
          </p:cNvSpPr>
          <p:nvPr>
            <p:ph type="ctrTitle"/>
          </p:nvPr>
        </p:nvSpPr>
        <p:spPr>
          <a:xfrm>
            <a:off x="304800" y="0"/>
            <a:ext cx="8153400" cy="838200"/>
          </a:xfrm>
        </p:spPr>
        <p:txBody>
          <a:bodyPr/>
          <a:lstStyle/>
          <a:p>
            <a:pPr eaLnBrk="1" hangingPunct="1">
              <a:defRPr/>
            </a:pPr>
            <a:r>
              <a:rPr lang="en-US" sz="3200" b="1"/>
              <a:t>Package Peanuts   </a:t>
            </a:r>
          </a:p>
        </p:txBody>
      </p:sp>
      <p:sp>
        <p:nvSpPr>
          <p:cNvPr id="40964" name="Rectangle 3"/>
          <p:cNvSpPr>
            <a:spLocks noGrp="1" noChangeArrowheads="1"/>
          </p:cNvSpPr>
          <p:nvPr>
            <p:ph type="subTitle" idx="1"/>
          </p:nvPr>
        </p:nvSpPr>
        <p:spPr/>
        <p:txBody>
          <a:bodyPr/>
          <a:lstStyle/>
          <a:p>
            <a:pPr eaLnBrk="1" hangingPunct="1">
              <a:defRPr/>
            </a:pPr>
            <a:endParaRPr lang="en-US"/>
          </a:p>
        </p:txBody>
      </p:sp>
      <p:pic>
        <p:nvPicPr>
          <p:cNvPr id="39941" name="Picture 2" descr="Q:\BE pictures\CORDATA\VERTEBRATA\Mammalia\Carnivora New\Mustelidae\Mustelinae (martens, weasels, wolverines, and relatives)\Mustela (ermines, ferrets, minks, weasel\Ferret box, H.T\DSC0000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1200" y="917608"/>
            <a:ext cx="7721600" cy="5791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AAB72093.wav">
            <a:hlinkClick r:id="" action="ppaction://media"/>
          </p:cNvPr>
          <p:cNvPicPr>
            <a:picLocks noRot="1" noChangeAspect="1"/>
          </p:cNvPicPr>
          <p:nvPr>
            <a:wavAudioFile r:embed="rId1" name="AAB773E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707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en-US" dirty="0" smtClean="0"/>
              <a:t>Acknowledgement</a:t>
            </a:r>
            <a:endParaRPr lang="en-US" dirty="0"/>
          </a:p>
        </p:txBody>
      </p:sp>
      <p:sp>
        <p:nvSpPr>
          <p:cNvPr id="3" name="Content Placeholder 2"/>
          <p:cNvSpPr>
            <a:spLocks noGrp="1"/>
          </p:cNvSpPr>
          <p:nvPr>
            <p:ph idx="1"/>
          </p:nvPr>
        </p:nvSpPr>
        <p:spPr/>
        <p:txBody>
          <a:bodyPr/>
          <a:lstStyle/>
          <a:p>
            <a:pPr marL="0" indent="0">
              <a:buFontTx/>
              <a:buNone/>
              <a:defRPr/>
            </a:pPr>
            <a:r>
              <a:rPr lang="en-US" dirty="0" smtClean="0"/>
              <a:t>Special thanks for all Phoenix </a:t>
            </a:r>
            <a:r>
              <a:rPr lang="en-US" dirty="0"/>
              <a:t>Z</a:t>
            </a:r>
            <a:r>
              <a:rPr lang="en-US" dirty="0" smtClean="0"/>
              <a:t>oo staff who pays so much attention on an every day basis to enrich our animals. It is quite a task!</a:t>
            </a:r>
          </a:p>
          <a:p>
            <a:pPr marL="0" indent="0">
              <a:buFontTx/>
              <a:buNone/>
              <a:defRPr/>
            </a:pPr>
            <a:endParaRPr lang="en-US" dirty="0" smtClean="0"/>
          </a:p>
          <a:p>
            <a:pPr marL="0" indent="0">
              <a:buFontTx/>
              <a:buNone/>
              <a:defRPr/>
            </a:pPr>
            <a:r>
              <a:rPr lang="en-US" sz="2800" b="1" dirty="0" smtClean="0"/>
              <a:t>Music by Mitchel Browse</a:t>
            </a:r>
          </a:p>
          <a:p>
            <a:pPr marL="0" indent="0">
              <a:buFontTx/>
              <a:buNone/>
              <a:defRPr/>
            </a:pPr>
            <a:r>
              <a:rPr lang="en-US" sz="2800" dirty="0" smtClean="0"/>
              <a:t>Saint-Saëns </a:t>
            </a:r>
            <a:r>
              <a:rPr lang="en-US" sz="2800" i="1" dirty="0" smtClean="0"/>
              <a:t>Carnival </a:t>
            </a:r>
            <a:r>
              <a:rPr lang="en-US" sz="2800" i="1" dirty="0"/>
              <a:t>of the Animals</a:t>
            </a:r>
            <a:r>
              <a:rPr lang="en-US" sz="2800" dirty="0"/>
              <a:t> (Le </a:t>
            </a:r>
            <a:r>
              <a:rPr lang="en-US" sz="2800" dirty="0" err="1"/>
              <a:t>carnaval</a:t>
            </a:r>
            <a:r>
              <a:rPr lang="en-US" sz="2800" dirty="0"/>
              <a:t> des </a:t>
            </a:r>
            <a:r>
              <a:rPr lang="en-US" sz="2800" dirty="0" err="1" smtClean="0"/>
              <a:t>animaux</a:t>
            </a:r>
            <a:r>
              <a:rPr lang="en-US" sz="2800" dirty="0" smtClean="0"/>
              <a:t>)</a:t>
            </a:r>
            <a:endParaRPr lang="en-US" sz="2800" dirty="0"/>
          </a:p>
          <a:p>
            <a:pPr marL="0" indent="0">
              <a:buFontTx/>
              <a:buNone/>
              <a:defRPr/>
            </a:pPr>
            <a:endParaRPr lang="en-US" sz="2800" dirty="0" smtClean="0"/>
          </a:p>
          <a:p>
            <a:pPr marL="0" indent="0">
              <a:buFontTx/>
              <a:buNone/>
              <a:defRPr/>
            </a:pPr>
            <a:r>
              <a:rPr lang="en-US" sz="2000" dirty="0" smtClean="0"/>
              <a:t>All pictures are credited to the Phoenix Zoo unless otherwise stated</a:t>
            </a:r>
            <a:endParaRPr lang="en-US" sz="2000" dirty="0"/>
          </a:p>
        </p:txBody>
      </p:sp>
      <p:pic>
        <p:nvPicPr>
          <p:cNvPr id="6" name="24B12093.wav">
            <a:hlinkClick r:id="" action="ppaction://media"/>
          </p:cNvPr>
          <p:cNvPicPr>
            <a:picLocks noRot="1" noChangeAspect="1"/>
          </p:cNvPicPr>
          <p:nvPr>
            <a:wavAudioFile r:embed="rId1" name="24B1C51A.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449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4275" name="Title 1"/>
          <p:cNvSpPr>
            <a:spLocks noGrp="1"/>
          </p:cNvSpPr>
          <p:nvPr>
            <p:ph type="title"/>
          </p:nvPr>
        </p:nvSpPr>
        <p:spPr/>
        <p:txBody>
          <a:bodyPr/>
          <a:lstStyle/>
          <a:p>
            <a:pPr>
              <a:defRPr/>
            </a:pPr>
            <a:r>
              <a:rPr lang="en-US"/>
              <a:t>References</a:t>
            </a:r>
          </a:p>
        </p:txBody>
      </p:sp>
      <p:sp>
        <p:nvSpPr>
          <p:cNvPr id="35844" name="Content Placeholder 2"/>
          <p:cNvSpPr>
            <a:spLocks noGrp="1"/>
          </p:cNvSpPr>
          <p:nvPr>
            <p:ph idx="1"/>
          </p:nvPr>
        </p:nvSpPr>
        <p:spPr/>
        <p:txBody>
          <a:bodyPr/>
          <a:lstStyle/>
          <a:p>
            <a:pPr marL="0" indent="0">
              <a:buFontTx/>
              <a:buNone/>
              <a:defRPr/>
            </a:pPr>
            <a:endParaRPr lang="en-US" sz="1200" smtClean="0">
              <a:ea typeface="ＭＳ Ｐゴシック" pitchFamily="34" charset="-128"/>
            </a:endParaRPr>
          </a:p>
          <a:p>
            <a:pPr marL="0" indent="0">
              <a:defRPr/>
            </a:pPr>
            <a:r>
              <a:rPr lang="en-US" sz="1200" smtClean="0">
                <a:ea typeface="ＭＳ Ｐゴシック" pitchFamily="34" charset="-128"/>
              </a:rPr>
              <a:t>Association of Zoos and Aquariums (2010): Accreditation Standards and Related Policies (2010 </a:t>
            </a:r>
          </a:p>
          <a:p>
            <a:pPr marL="0" indent="0">
              <a:defRPr/>
            </a:pPr>
            <a:r>
              <a:rPr lang="en-US" sz="1200" smtClean="0">
                <a:ea typeface="ＭＳ Ｐゴシック" pitchFamily="34" charset="-128"/>
              </a:rPr>
              <a:t>edition), pp. 7–8. </a:t>
            </a:r>
          </a:p>
          <a:p>
            <a:pPr marL="0" indent="0">
              <a:defRPr/>
            </a:pPr>
            <a:r>
              <a:rPr lang="en-US" sz="1200" smtClean="0">
                <a:ea typeface="ＭＳ Ｐゴシック" pitchFamily="34" charset="-128"/>
              </a:rPr>
              <a:t>Bennettt, C.L., and Davis, R.T. (1989): Long term animal studies. In </a:t>
            </a:r>
            <a:r>
              <a:rPr lang="en-US" sz="1200" i="1" smtClean="0">
                <a:ea typeface="ＭＳ Ｐゴシック" pitchFamily="34" charset="-128"/>
              </a:rPr>
              <a:t>Housing, Care and Psychological Well-being of Captive and Laboratory Primates </a:t>
            </a:r>
            <a:r>
              <a:rPr lang="en-US" sz="1200" smtClean="0">
                <a:ea typeface="ＭＳ Ｐゴシック" pitchFamily="34" charset="-128"/>
              </a:rPr>
              <a:t>(ed. E.F. Segal), pp. 213–234. Noyes Publications, Park Ridge, New Jersey. </a:t>
            </a:r>
          </a:p>
          <a:p>
            <a:pPr marL="0" indent="0">
              <a:defRPr/>
            </a:pPr>
            <a:r>
              <a:rPr lang="en-US" sz="1200" smtClean="0">
                <a:ea typeface="ＭＳ Ｐゴシック" pitchFamily="34" charset="-128"/>
              </a:rPr>
              <a:t>Dunbar, D. (1989): Locomotor behavior of rhesus macaques on Cayo Santiago. Puerto Rican Health Science Journal 8 (1): 79–85. </a:t>
            </a:r>
          </a:p>
          <a:p>
            <a:pPr marL="0" indent="0">
              <a:defRPr/>
            </a:pPr>
            <a:r>
              <a:rPr lang="en-US" sz="1200" smtClean="0">
                <a:ea typeface="ＭＳ Ｐゴシック" pitchFamily="34" charset="-128"/>
              </a:rPr>
              <a:t>Good-fish-tank-decoration-ideas- </a:t>
            </a:r>
            <a:r>
              <a:rPr lang="en-US" sz="1200" smtClean="0">
                <a:ea typeface="ＭＳ Ｐゴシック" pitchFamily="34" charset="-128"/>
                <a:hlinkClick r:id="rId4"/>
              </a:rPr>
              <a:t>http://www.designarthouse.com/interior-and-designs/good-fish-tank-decoration-ideas</a:t>
            </a:r>
            <a:endParaRPr lang="en-US" sz="1200" smtClean="0">
              <a:ea typeface="ＭＳ Ｐゴシック" pitchFamily="34" charset="-128"/>
            </a:endParaRPr>
          </a:p>
          <a:p>
            <a:pPr marL="0" indent="0">
              <a:defRPr/>
            </a:pPr>
            <a:r>
              <a:rPr lang="en-US" sz="1200" smtClean="0">
                <a:ea typeface="ＭＳ Ｐゴシック" pitchFamily="34" charset="-128"/>
              </a:rPr>
              <a:t>Kreger, M.D. (1999): </a:t>
            </a:r>
            <a:r>
              <a:rPr lang="en-US" sz="1200" i="1" smtClean="0">
                <a:ea typeface="ＭＳ Ｐゴシック" pitchFamily="34" charset="-128"/>
              </a:rPr>
              <a:t>Environmental Enrichment for Nonhuman Primates Resource Guide</a:t>
            </a:r>
            <a:r>
              <a:rPr lang="en-US" sz="1200" smtClean="0">
                <a:ea typeface="ＭＳ Ｐゴシック" pitchFamily="34" charset="-128"/>
              </a:rPr>
              <a:t>. Animal Welfare Information Center, Beltsville, Maryland. </a:t>
            </a:r>
          </a:p>
          <a:p>
            <a:pPr marL="0" indent="0">
              <a:defRPr/>
            </a:pPr>
            <a:r>
              <a:rPr lang="en-US" sz="1200" smtClean="0">
                <a:ea typeface="ＭＳ Ｐゴシック" pitchFamily="34" charset="-128"/>
              </a:rPr>
              <a:t>Kulpa-Eddy, J.A., Taylor, S., and Adams, K.M. (2005): USDA perspective on environmental enrichment for animals. ILAR Journal (Institute for Laboratory Animal Research) 46 (2), 83–94. </a:t>
            </a:r>
          </a:p>
          <a:p>
            <a:pPr marL="0" indent="0">
              <a:defRPr/>
            </a:pPr>
            <a:r>
              <a:rPr lang="en-US" sz="1200" smtClean="0">
                <a:ea typeface="ＭＳ Ｐゴシック" pitchFamily="34" charset="-128"/>
              </a:rPr>
              <a:t>McKenzie, S.M., Chamove, A.S., and Feistner, A.T.C. (1986): Floor-coverings and hanging screens alter arboreal monkey behavior. Zoo Biology 5 (4): 339–348. </a:t>
            </a:r>
          </a:p>
          <a:p>
            <a:pPr marL="0" indent="0">
              <a:defRPr/>
            </a:pPr>
            <a:r>
              <a:rPr lang="en-US" sz="1200" smtClean="0">
                <a:ea typeface="ＭＳ Ｐゴシック" pitchFamily="34" charset="-128"/>
              </a:rPr>
              <a:t>NRC/ILAR (1998): </a:t>
            </a:r>
            <a:r>
              <a:rPr lang="en-US" sz="1200" i="1" smtClean="0">
                <a:ea typeface="ＭＳ Ｐゴシック" pitchFamily="34" charset="-128"/>
              </a:rPr>
              <a:t>Nonhuman Primates: Standards and Guidelines for the Breeding, Care and Management of Laboratory Animals, a Report</a:t>
            </a:r>
            <a:r>
              <a:rPr lang="en-US" sz="1200" smtClean="0">
                <a:ea typeface="ＭＳ Ｐゴシック" pitchFamily="34" charset="-128"/>
              </a:rPr>
              <a:t>. (National Research Council Institute for Laboratory Animal Research.) National Academy Press, Washington, D.C. </a:t>
            </a:r>
          </a:p>
          <a:p>
            <a:pPr marL="0" indent="0">
              <a:defRPr/>
            </a:pPr>
            <a:r>
              <a:rPr lang="en-US" sz="1200" smtClean="0">
                <a:ea typeface="ＭＳ Ｐゴシック" pitchFamily="34" charset="-128"/>
              </a:rPr>
              <a:t>USDA (1999): </a:t>
            </a:r>
            <a:r>
              <a:rPr lang="en-US" sz="1200" i="1" smtClean="0">
                <a:ea typeface="ＭＳ Ｐゴシック" pitchFamily="34" charset="-128"/>
              </a:rPr>
              <a:t>Final Report on Environmental Enhancement to Promote the Psychological Well­being of Nonhuman Primates. U.S. Department of Agriculture, Animal and Plant Health Inspection Service, Riverdale, Maryland. </a:t>
            </a:r>
          </a:p>
          <a:p>
            <a:pPr marL="0" indent="0">
              <a:buFontTx/>
              <a:buNone/>
              <a:defRPr/>
            </a:pPr>
            <a:endParaRPr lang="en-US" sz="1200" smtClean="0">
              <a:ea typeface="ＭＳ Ｐゴシック" pitchFamily="34" charset="-128"/>
            </a:endParaRPr>
          </a:p>
        </p:txBody>
      </p:sp>
      <p:pic>
        <p:nvPicPr>
          <p:cNvPr id="3" name="79402108.wav">
            <a:hlinkClick r:id="" action="ppaction://media"/>
          </p:cNvPr>
          <p:cNvPicPr>
            <a:picLocks noRot="1" noChangeAspect="1"/>
          </p:cNvPicPr>
          <p:nvPr>
            <a:wavAudioFile r:embed="rId1" name="7940EECD.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Sld>
  <p:clrMapOvr>
    <a:masterClrMapping/>
  </p:clrMapOvr>
  <p:transition spd="slow" advTm="34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171" name="Rectangle 2"/>
          <p:cNvSpPr>
            <a:spLocks noGrp="1" noChangeArrowheads="1"/>
          </p:cNvSpPr>
          <p:nvPr>
            <p:ph type="ctrTitle"/>
          </p:nvPr>
        </p:nvSpPr>
        <p:spPr>
          <a:xfrm>
            <a:off x="457200" y="228600"/>
            <a:ext cx="8305800" cy="914400"/>
          </a:xfrm>
        </p:spPr>
        <p:txBody>
          <a:bodyPr/>
          <a:lstStyle/>
          <a:p>
            <a:pPr eaLnBrk="1" hangingPunct="1">
              <a:defRPr/>
            </a:pPr>
            <a:r>
              <a:rPr lang="en-US" sz="3200" b="1">
                <a:solidFill>
                  <a:srgbClr val="A40000"/>
                </a:solidFill>
              </a:rPr>
              <a:t>Legal Cage Size ≠ Adequate Space</a:t>
            </a:r>
            <a:endParaRPr lang="en-US" sz="3200">
              <a:solidFill>
                <a:srgbClr val="A40000"/>
              </a:solidFill>
            </a:endParaRPr>
          </a:p>
        </p:txBody>
      </p:sp>
      <p:sp>
        <p:nvSpPr>
          <p:cNvPr id="15364" name="Rectangle 3"/>
          <p:cNvSpPr>
            <a:spLocks noGrp="1" noChangeArrowheads="1"/>
          </p:cNvSpPr>
          <p:nvPr>
            <p:ph type="subTitle" idx="1"/>
          </p:nvPr>
        </p:nvSpPr>
        <p:spPr>
          <a:xfrm>
            <a:off x="228600" y="1219200"/>
            <a:ext cx="8839200" cy="5486400"/>
          </a:xfrm>
        </p:spPr>
        <p:txBody>
          <a:bodyPr/>
          <a:lstStyle/>
          <a:p>
            <a:pPr algn="l" eaLnBrk="1" hangingPunct="1">
              <a:defRPr/>
            </a:pPr>
            <a:r>
              <a:rPr lang="ja-JP" altLang="en-US" sz="1600" i="1" smtClean="0">
                <a:ea typeface="ＭＳ Ｐゴシック" pitchFamily="34" charset="-128"/>
              </a:rPr>
              <a:t>‘</a:t>
            </a:r>
            <a:r>
              <a:rPr lang="en-US" altLang="ja-JP" sz="1600" i="1" smtClean="0">
                <a:ea typeface="ＭＳ Ｐゴシック" pitchFamily="34" charset="-128"/>
              </a:rPr>
              <a:t>In order to accommodate species-appropriate behavior, the enclosure must have adequate space. Use of legal cage size will not always meet an animal</a:t>
            </a:r>
            <a:r>
              <a:rPr lang="ja-JP" altLang="en-US" sz="1600" i="1" smtClean="0">
                <a:ea typeface="ＭＳ Ｐゴシック" pitchFamily="34" charset="-128"/>
              </a:rPr>
              <a:t>’</a:t>
            </a:r>
            <a:r>
              <a:rPr lang="en-US" altLang="ja-JP" sz="1600" i="1" smtClean="0">
                <a:ea typeface="ＭＳ Ｐゴシック" pitchFamily="34" charset="-128"/>
              </a:rPr>
              <a:t>s behavioral requirements</a:t>
            </a:r>
            <a:r>
              <a:rPr lang="ja-JP" altLang="en-US" sz="1600" i="1" smtClean="0">
                <a:ea typeface="ＭＳ Ｐゴシック" pitchFamily="34" charset="-128"/>
              </a:rPr>
              <a:t>’</a:t>
            </a:r>
            <a:r>
              <a:rPr lang="en-US" altLang="ja-JP" sz="1600" i="1" smtClean="0">
                <a:ea typeface="ＭＳ Ｐゴシック" pitchFamily="34" charset="-128"/>
              </a:rPr>
              <a:t> (National Research Council Institute for Laboratory Animal Research, 1998). </a:t>
            </a:r>
          </a:p>
          <a:p>
            <a:pPr algn="l" eaLnBrk="1" hangingPunct="1">
              <a:defRPr/>
            </a:pPr>
            <a:endParaRPr lang="en-US" sz="1600" i="1" smtClean="0">
              <a:ea typeface="ＭＳ Ｐゴシック" pitchFamily="34" charset="-128"/>
            </a:endParaRPr>
          </a:p>
          <a:p>
            <a:pPr algn="l" eaLnBrk="1" hangingPunct="1">
              <a:defRPr/>
            </a:pPr>
            <a:r>
              <a:rPr lang="en-US" sz="2000" smtClean="0">
                <a:ea typeface="ＭＳ Ｐゴシック" pitchFamily="34" charset="-128"/>
              </a:rPr>
              <a:t>Adequate space is not just a question of numeric dimensions or total volume, but also one of shape and design. </a:t>
            </a:r>
          </a:p>
          <a:p>
            <a:pPr algn="l" eaLnBrk="1" hangingPunct="1">
              <a:defRPr/>
            </a:pPr>
            <a:endParaRPr lang="en-US" sz="2000" smtClean="0">
              <a:ea typeface="ＭＳ Ｐゴシック" pitchFamily="34" charset="-128"/>
            </a:endParaRPr>
          </a:p>
          <a:p>
            <a:pPr algn="l" eaLnBrk="1" hangingPunct="1">
              <a:defRPr/>
            </a:pPr>
            <a:endParaRPr lang="en-US" sz="2000" smtClean="0">
              <a:ea typeface="ＭＳ Ｐゴシック" pitchFamily="34" charset="-128"/>
            </a:endParaRPr>
          </a:p>
          <a:p>
            <a:pPr algn="l" eaLnBrk="1" hangingPunct="1">
              <a:defRPr/>
            </a:pPr>
            <a:endParaRPr lang="en-US" sz="2000" smtClean="0">
              <a:ea typeface="ＭＳ Ｐゴシック" pitchFamily="34" charset="-128"/>
            </a:endParaRPr>
          </a:p>
          <a:p>
            <a:pPr algn="l" eaLnBrk="1" hangingPunct="1">
              <a:defRPr/>
            </a:pPr>
            <a:endParaRPr lang="en-US" sz="2000" smtClean="0">
              <a:ea typeface="ＭＳ Ｐゴシック" pitchFamily="34" charset="-128"/>
            </a:endParaRPr>
          </a:p>
          <a:p>
            <a:pPr algn="l" eaLnBrk="1" hangingPunct="1">
              <a:defRPr/>
            </a:pPr>
            <a:endParaRPr lang="en-US" sz="2000" smtClean="0">
              <a:ea typeface="ＭＳ Ｐゴシック" pitchFamily="34" charset="-128"/>
            </a:endParaRPr>
          </a:p>
          <a:p>
            <a:pPr algn="l" eaLnBrk="1" hangingPunct="1">
              <a:defRPr/>
            </a:pPr>
            <a:endParaRPr lang="en-US" sz="2000" smtClean="0">
              <a:ea typeface="ＭＳ Ｐゴシック" pitchFamily="34" charset="-128"/>
            </a:endParaRPr>
          </a:p>
          <a:p>
            <a:pPr algn="l" eaLnBrk="1" hangingPunct="1">
              <a:defRPr/>
            </a:pPr>
            <a:r>
              <a:rPr lang="en-US" sz="1400" smtClean="0">
                <a:ea typeface="ＭＳ Ｐゴシック" pitchFamily="34" charset="-128"/>
              </a:rPr>
              <a:t>Structured space means:</a:t>
            </a:r>
          </a:p>
          <a:p>
            <a:pPr algn="l" eaLnBrk="1" hangingPunct="1">
              <a:buFontTx/>
              <a:buChar char="•"/>
              <a:defRPr/>
            </a:pPr>
            <a:r>
              <a:rPr lang="en-US" sz="1400" smtClean="0">
                <a:ea typeface="ＭＳ Ｐゴシック" pitchFamily="34" charset="-128"/>
              </a:rPr>
              <a:t>Usable             </a:t>
            </a:r>
          </a:p>
          <a:p>
            <a:pPr algn="l" eaLnBrk="1" hangingPunct="1">
              <a:buFontTx/>
              <a:buChar char="•"/>
              <a:defRPr/>
            </a:pPr>
            <a:r>
              <a:rPr lang="en-US" sz="1400" smtClean="0">
                <a:ea typeface="ＭＳ Ｐゴシック" pitchFamily="34" charset="-128"/>
              </a:rPr>
              <a:t>Species-appropriate</a:t>
            </a:r>
          </a:p>
          <a:p>
            <a:pPr algn="l" eaLnBrk="1" hangingPunct="1">
              <a:buFontTx/>
              <a:buChar char="•"/>
              <a:defRPr/>
            </a:pPr>
            <a:r>
              <a:rPr lang="en-US" sz="1400" smtClean="0">
                <a:ea typeface="ＭＳ Ｐゴシック" pitchFamily="34" charset="-128"/>
              </a:rPr>
              <a:t>Has increased floor space</a:t>
            </a:r>
          </a:p>
          <a:p>
            <a:pPr algn="l" eaLnBrk="1" hangingPunct="1">
              <a:buFontTx/>
              <a:buChar char="•"/>
              <a:defRPr/>
            </a:pPr>
            <a:r>
              <a:rPr lang="en-US" sz="1400" smtClean="0">
                <a:ea typeface="ＭＳ Ｐゴシック" pitchFamily="34" charset="-128"/>
              </a:rPr>
              <a:t>Has increased vertical space  </a:t>
            </a:r>
          </a:p>
          <a:p>
            <a:pPr algn="l" eaLnBrk="1" hangingPunct="1">
              <a:buFontTx/>
              <a:buChar char="•"/>
              <a:defRPr/>
            </a:pPr>
            <a:endParaRPr lang="en-US" sz="2400" smtClean="0">
              <a:ea typeface="ＭＳ Ｐゴシック" pitchFamily="34" charset="-128"/>
            </a:endParaRPr>
          </a:p>
          <a:p>
            <a:pPr algn="l" eaLnBrk="1" hangingPunct="1">
              <a:defRPr/>
            </a:pPr>
            <a:endParaRPr lang="en-US" sz="2400" smtClean="0">
              <a:ea typeface="ＭＳ Ｐゴシック" pitchFamily="34" charset="-128"/>
            </a:endParaRPr>
          </a:p>
          <a:p>
            <a:pPr algn="l" eaLnBrk="1" hangingPunct="1">
              <a:defRPr/>
            </a:pPr>
            <a:endParaRPr lang="en-US" sz="2400" smtClean="0">
              <a:ea typeface="ＭＳ Ｐゴシック" pitchFamily="34" charset="-128"/>
            </a:endParaRPr>
          </a:p>
          <a:p>
            <a:pPr algn="l" eaLnBrk="1" hangingPunct="1">
              <a:defRPr/>
            </a:pPr>
            <a:endParaRPr lang="en-US" sz="2400" smtClean="0">
              <a:ea typeface="ＭＳ Ｐゴシック" pitchFamily="34" charset="-128"/>
            </a:endParaRPr>
          </a:p>
        </p:txBody>
      </p:sp>
      <p:pic>
        <p:nvPicPr>
          <p:cNvPr id="5" name="irc_mi" descr="http://i.imgur.com/PECJJj6.jpg">
            <a:hlinkClick r:id="rId4"/>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33400" y="3276600"/>
            <a:ext cx="2236378" cy="1676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cool fish tank decoration ideas"/>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200400" y="3124200"/>
            <a:ext cx="5820548" cy="3352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5" name="Rectangle 2"/>
          <p:cNvSpPr>
            <a:spLocks noGrp="1" noChangeArrowheads="1"/>
          </p:cNvSpPr>
          <p:nvPr>
            <p:ph type="ctrTitle"/>
          </p:nvPr>
        </p:nvSpPr>
        <p:spPr>
          <a:xfrm>
            <a:off x="457200" y="457200"/>
            <a:ext cx="8001000" cy="2133600"/>
          </a:xfrm>
        </p:spPr>
        <p:txBody>
          <a:bodyPr/>
          <a:lstStyle/>
          <a:p>
            <a:pPr marL="514350" indent="-514350" eaLnBrk="1" hangingPunct="1">
              <a:defRPr/>
            </a:pPr>
            <a:r>
              <a:rPr lang="en-US" sz="3200" smtClean="0">
                <a:ea typeface="ＭＳ Ｐゴシック" pitchFamily="34" charset="-128"/>
              </a:rPr>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6600" smtClean="0">
                <a:solidFill>
                  <a:srgbClr val="A40000"/>
                </a:solidFill>
                <a:ea typeface="ＭＳ Ｐゴシック" pitchFamily="34" charset="-128"/>
              </a:rPr>
              <a:t>How To Increase Space?</a:t>
            </a:r>
            <a:br>
              <a:rPr lang="en-US" sz="6600" smtClean="0">
                <a:solidFill>
                  <a:srgbClr val="A40000"/>
                </a:solidFill>
                <a:ea typeface="ＭＳ Ｐゴシック" pitchFamily="34" charset="-128"/>
              </a:rPr>
            </a:br>
            <a:r>
              <a:rPr lang="en-US" sz="6600" smtClean="0">
                <a:solidFill>
                  <a:srgbClr val="A40000"/>
                </a:solidFill>
                <a:ea typeface="ＭＳ Ｐゴシック" pitchFamily="34" charset="-128"/>
              </a:rPr>
              <a:t/>
            </a:r>
            <a:br>
              <a:rPr lang="en-US" sz="6600" smtClean="0">
                <a:solidFill>
                  <a:srgbClr val="A40000"/>
                </a:solidFill>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endParaRPr lang="en-US" sz="3200" smtClean="0">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croll_paper"/>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Rectangle 2"/>
          <p:cNvSpPr>
            <a:spLocks noGrp="1" noChangeArrowheads="1"/>
          </p:cNvSpPr>
          <p:nvPr>
            <p:ph type="ctrTitle"/>
          </p:nvPr>
        </p:nvSpPr>
        <p:spPr>
          <a:xfrm>
            <a:off x="146050" y="-76200"/>
            <a:ext cx="8850313" cy="1924050"/>
          </a:xfrm>
        </p:spPr>
        <p:txBody>
          <a:bodyPr/>
          <a:lstStyle/>
          <a:p>
            <a:pPr>
              <a:defRPr/>
            </a:pPr>
            <a:r>
              <a:rPr lang="en-US" sz="3200" b="1" smtClean="0">
                <a:solidFill>
                  <a:srgbClr val="A40000"/>
                </a:solidFill>
                <a:ea typeface="ＭＳ Ｐゴシック" pitchFamily="34" charset="-128"/>
              </a:rPr>
              <a:t/>
            </a:r>
            <a:br>
              <a:rPr lang="en-US" sz="3200" b="1" smtClean="0">
                <a:solidFill>
                  <a:srgbClr val="A40000"/>
                </a:solidFill>
                <a:ea typeface="ＭＳ Ｐゴシック" pitchFamily="34" charset="-128"/>
              </a:rPr>
            </a:br>
            <a:r>
              <a:rPr lang="en-US" sz="3200" b="1" smtClean="0">
                <a:solidFill>
                  <a:srgbClr val="A40000"/>
                </a:solidFill>
                <a:ea typeface="ＭＳ Ｐゴシック" pitchFamily="34" charset="-128"/>
              </a:rPr>
              <a:t>Increased Floor Space</a:t>
            </a:r>
            <a:br>
              <a:rPr lang="en-US" sz="3200" b="1" smtClean="0">
                <a:solidFill>
                  <a:srgbClr val="A40000"/>
                </a:solidFill>
                <a:ea typeface="ＭＳ Ｐゴシック" pitchFamily="34" charset="-128"/>
              </a:rPr>
            </a:br>
            <a:r>
              <a:rPr lang="en-US" sz="1800" smtClean="0">
                <a:solidFill>
                  <a:schemeClr val="tx1"/>
                </a:solidFill>
                <a:ea typeface="ＭＳ Ｐゴシック" pitchFamily="34" charset="-128"/>
              </a:rPr>
              <a:t>Very simple! </a:t>
            </a:r>
            <a:br>
              <a:rPr lang="en-US" sz="1800" smtClean="0">
                <a:solidFill>
                  <a:schemeClr val="tx1"/>
                </a:solidFill>
                <a:ea typeface="ＭＳ Ｐゴシック" pitchFamily="34" charset="-128"/>
              </a:rPr>
            </a:br>
            <a:r>
              <a:rPr lang="en-US" sz="1800" smtClean="0">
                <a:solidFill>
                  <a:schemeClr val="tx1"/>
                </a:solidFill>
                <a:ea typeface="ＭＳ Ｐゴシック" pitchFamily="34" charset="-128"/>
              </a:rPr>
              <a:t>       Anything, that is hollowed + deep substrate</a:t>
            </a:r>
            <a:r>
              <a:rPr lang="en-US" sz="3200" smtClean="0">
                <a:solidFill>
                  <a:srgbClr val="0070C0"/>
                </a:solidFill>
                <a:ea typeface="ＭＳ Ｐゴシック" pitchFamily="34" charset="-128"/>
              </a:rPr>
              <a:t/>
            </a:r>
            <a:br>
              <a:rPr lang="en-US" sz="3200" smtClean="0">
                <a:solidFill>
                  <a:srgbClr val="0070C0"/>
                </a:solidFill>
                <a:ea typeface="ＭＳ Ｐゴシック" pitchFamily="34" charset="-128"/>
              </a:rPr>
            </a:br>
            <a:r>
              <a:rPr lang="en-US" sz="3200" b="1" smtClean="0">
                <a:ea typeface="ＭＳ Ｐゴシック" pitchFamily="34" charset="-128"/>
              </a:rPr>
              <a:t> </a:t>
            </a:r>
            <a:r>
              <a:rPr lang="en-US" sz="1200" smtClean="0">
                <a:ea typeface="ＭＳ Ｐゴシック" pitchFamily="34" charset="-128"/>
              </a:rPr>
              <a:t/>
            </a:r>
            <a:br>
              <a:rPr lang="en-US" sz="1200" smtClean="0">
                <a:ea typeface="ＭＳ Ｐゴシック" pitchFamily="34" charset="-128"/>
              </a:rPr>
            </a:br>
            <a:endParaRPr lang="en-US" sz="1200" smtClean="0">
              <a:solidFill>
                <a:srgbClr val="FF0000"/>
              </a:solidFill>
              <a:ea typeface="ＭＳ Ｐゴシック" pitchFamily="34" charset="-128"/>
            </a:endParaRPr>
          </a:p>
        </p:txBody>
      </p:sp>
      <p:pic>
        <p:nvPicPr>
          <p:cNvPr id="9220" name="Picture 4" descr="C:\Documents and Settings\UHamblin\Local Settings\Temporary Internet Files\OLK6\DSCN0336.JPG"/>
          <p:cNvPicPr>
            <a:picLocks noChangeAspect="1" noChangeArrowheads="1"/>
          </p:cNvPicPr>
          <p:nvPr/>
        </p:nvPicPr>
        <p:blipFill>
          <a:blip r:embed="rId3" r:link="rId4" cstate="print">
            <a:extLst>
              <a:ext uri="{28A0092B-C50C-407E-A947-70E740481C1C}">
                <a14:useLocalDpi xmlns="" xmlns:a14="http://schemas.microsoft.com/office/drawing/2010/main" val="0"/>
              </a:ext>
            </a:extLst>
          </a:blip>
          <a:srcRect/>
          <a:stretch>
            <a:fillRect/>
          </a:stretch>
        </p:blipFill>
        <p:spPr bwMode="auto">
          <a:xfrm>
            <a:off x="2667000" y="1848001"/>
            <a:ext cx="6183313" cy="4648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7" descr="http://www.aquariumlife.net/images/empty-fish-tank.jp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43038" y="1371600"/>
            <a:ext cx="2286000" cy="15621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2" name="Rectangle 1"/>
          <p:cNvSpPr>
            <a:spLocks noChangeArrowheads="1"/>
          </p:cNvSpPr>
          <p:nvPr/>
        </p:nvSpPr>
        <p:spPr bwMode="auto">
          <a:xfrm>
            <a:off x="533400" y="3416300"/>
            <a:ext cx="2071688" cy="3354388"/>
          </a:xfrm>
          <a:prstGeom prst="rect">
            <a:avLst/>
          </a:prstGeom>
          <a:noFill/>
          <a:ln w="9525">
            <a:noFill/>
            <a:miter lim="800000"/>
            <a:headEnd/>
            <a:tailEnd/>
          </a:ln>
        </p:spPr>
        <p:txBody>
          <a:bodyPr>
            <a:spAutoFit/>
          </a:bodyPr>
          <a:lstStyle/>
          <a:p>
            <a:r>
              <a:rPr lang="en-US" altLang="en-US" sz="1000" b="1"/>
              <a:t>Items:</a:t>
            </a:r>
          </a:p>
          <a:p>
            <a:r>
              <a:rPr lang="en-US" altLang="en-US" sz="1000"/>
              <a:t>Boxes</a:t>
            </a:r>
          </a:p>
          <a:p>
            <a:r>
              <a:rPr lang="en-US" altLang="en-US" sz="1000"/>
              <a:t>Logs</a:t>
            </a:r>
          </a:p>
          <a:p>
            <a:r>
              <a:rPr lang="en-US" altLang="en-US" sz="1000"/>
              <a:t>PVC pipes</a:t>
            </a:r>
          </a:p>
          <a:p>
            <a:r>
              <a:rPr lang="en-US" altLang="en-US" sz="1000"/>
              <a:t>Paper tubes</a:t>
            </a:r>
          </a:p>
          <a:p>
            <a:r>
              <a:rPr lang="en-US" altLang="en-US" sz="1000"/>
              <a:t>Balls</a:t>
            </a:r>
          </a:p>
          <a:p>
            <a:r>
              <a:rPr lang="en-US" altLang="en-US" sz="1000"/>
              <a:t>Buckets</a:t>
            </a:r>
          </a:p>
          <a:p>
            <a:r>
              <a:rPr lang="en-US" altLang="en-US" sz="1000"/>
              <a:t>Igloos</a:t>
            </a:r>
          </a:p>
          <a:p>
            <a:r>
              <a:rPr lang="en-US" altLang="en-US" sz="1000"/>
              <a:t>Etc.</a:t>
            </a:r>
          </a:p>
          <a:p>
            <a:endParaRPr lang="en-US" altLang="en-US" sz="1000"/>
          </a:p>
          <a:p>
            <a:r>
              <a:rPr lang="en-US" altLang="en-US" sz="1000" b="1"/>
              <a:t>Providing:</a:t>
            </a:r>
          </a:p>
          <a:p>
            <a:r>
              <a:rPr lang="en-US" altLang="en-US" sz="1000"/>
              <a:t>Hiding places</a:t>
            </a:r>
          </a:p>
          <a:p>
            <a:r>
              <a:rPr lang="en-US" altLang="en-US" sz="1000"/>
              <a:t>Visual barriers</a:t>
            </a:r>
          </a:p>
          <a:p>
            <a:r>
              <a:rPr lang="en-US" altLang="en-US" sz="1000"/>
              <a:t>Escape routes</a:t>
            </a:r>
          </a:p>
          <a:p>
            <a:r>
              <a:rPr lang="en-US" altLang="en-US" sz="1000"/>
              <a:t>Digging </a:t>
            </a:r>
          </a:p>
          <a:p>
            <a:r>
              <a:rPr lang="en-US" altLang="en-US" sz="1000"/>
              <a:t>Play </a:t>
            </a:r>
          </a:p>
          <a:p>
            <a:r>
              <a:rPr lang="en-US" altLang="en-US" sz="1000"/>
              <a:t>Chewing materials</a:t>
            </a:r>
          </a:p>
          <a:p>
            <a:r>
              <a:rPr lang="en-US" altLang="en-US" sz="1000"/>
              <a:t>Extended foraging time</a:t>
            </a:r>
          </a:p>
          <a:p>
            <a:r>
              <a:rPr lang="en-US" altLang="en-US" sz="1000"/>
              <a:t>Tunneling/climbing</a:t>
            </a:r>
          </a:p>
          <a:p>
            <a:r>
              <a:rPr lang="en-US" altLang="en-US" sz="1000"/>
              <a:t>Etc.</a:t>
            </a:r>
          </a:p>
          <a:p>
            <a:endParaRPr lang="en-US" altLang="en-US" sz="1200">
              <a:solidFill>
                <a:srgbClr val="0070C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croll_pap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43" name="Rectangle 2"/>
          <p:cNvSpPr>
            <a:spLocks noGrp="1" noChangeArrowheads="1"/>
          </p:cNvSpPr>
          <p:nvPr>
            <p:ph type="title"/>
          </p:nvPr>
        </p:nvSpPr>
        <p:spPr>
          <a:xfrm>
            <a:off x="457200" y="274638"/>
            <a:ext cx="8229600" cy="792162"/>
          </a:xfrm>
        </p:spPr>
        <p:txBody>
          <a:bodyPr/>
          <a:lstStyle/>
          <a:p>
            <a:pPr eaLnBrk="1" hangingPunct="1">
              <a:defRPr/>
            </a:pPr>
            <a:r>
              <a:rPr lang="en-US" sz="3200" b="1" dirty="0" smtClean="0">
                <a:solidFill>
                  <a:srgbClr val="C00000"/>
                </a:solidFill>
                <a:latin typeface="+mn-lt"/>
                <a:ea typeface="+mj-ea"/>
              </a:rPr>
              <a:t>Edible vs. Permanent Furniture</a:t>
            </a:r>
          </a:p>
        </p:txBody>
      </p:sp>
      <p:sp>
        <p:nvSpPr>
          <p:cNvPr id="2" name="Content Placeholder 1"/>
          <p:cNvSpPr>
            <a:spLocks noGrp="1"/>
          </p:cNvSpPr>
          <p:nvPr>
            <p:ph sz="half" idx="2"/>
          </p:nvPr>
        </p:nvSpPr>
        <p:spPr>
          <a:xfrm>
            <a:off x="4114800" y="1219200"/>
            <a:ext cx="4876800" cy="2667000"/>
          </a:xfrm>
        </p:spPr>
        <p:txBody>
          <a:bodyPr/>
          <a:lstStyle/>
          <a:p>
            <a:pPr marL="0" indent="0" eaLnBrk="1" hangingPunct="1">
              <a:buFontTx/>
              <a:buNone/>
              <a:defRPr/>
            </a:pPr>
            <a:r>
              <a:rPr lang="en-US" sz="2000" b="1" i="1" u="sng" dirty="0">
                <a:solidFill>
                  <a:schemeClr val="tx2"/>
                </a:solidFill>
                <a:ea typeface="+mn-ea"/>
              </a:rPr>
              <a:t>One of the most brilliant </a:t>
            </a:r>
            <a:r>
              <a:rPr lang="en-US" sz="2000" b="1" i="1" u="sng" dirty="0" smtClean="0">
                <a:solidFill>
                  <a:schemeClr val="tx2"/>
                </a:solidFill>
                <a:ea typeface="+mn-ea"/>
              </a:rPr>
              <a:t>enrichments!</a:t>
            </a:r>
            <a:endParaRPr lang="en-US" sz="2000" b="1" i="1" u="sng" dirty="0">
              <a:solidFill>
                <a:schemeClr val="tx2"/>
              </a:solidFill>
              <a:ea typeface="+mn-ea"/>
            </a:endParaRPr>
          </a:p>
          <a:p>
            <a:pPr eaLnBrk="1" hangingPunct="1">
              <a:defRPr/>
            </a:pPr>
            <a:r>
              <a:rPr lang="en-US" sz="2000" b="1" dirty="0">
                <a:solidFill>
                  <a:schemeClr val="tx2"/>
                </a:solidFill>
                <a:ea typeface="+mn-ea"/>
              </a:rPr>
              <a:t>Do not take space. </a:t>
            </a:r>
            <a:r>
              <a:rPr lang="en-US" sz="2000" dirty="0">
                <a:solidFill>
                  <a:schemeClr val="tx2"/>
                </a:solidFill>
                <a:ea typeface="+mn-ea"/>
              </a:rPr>
              <a:t>Hay mats are flat </a:t>
            </a:r>
            <a:r>
              <a:rPr lang="en-US" sz="2000" dirty="0">
                <a:ea typeface="+mn-ea"/>
              </a:rPr>
              <a:t>and hay igloos are hollow</a:t>
            </a:r>
          </a:p>
          <a:p>
            <a:pPr>
              <a:defRPr/>
            </a:pPr>
            <a:r>
              <a:rPr lang="en-US" sz="2000" b="1" dirty="0">
                <a:ea typeface="+mn-ea"/>
              </a:rPr>
              <a:t>Extends foraging time </a:t>
            </a:r>
            <a:r>
              <a:rPr lang="en-US" sz="2000" dirty="0">
                <a:ea typeface="+mn-ea"/>
              </a:rPr>
              <a:t>without </a:t>
            </a:r>
            <a:r>
              <a:rPr lang="en-US" sz="2000" dirty="0" smtClean="0">
                <a:ea typeface="+mn-ea"/>
              </a:rPr>
              <a:t>requiring larger square footage</a:t>
            </a:r>
          </a:p>
          <a:p>
            <a:pPr marL="0" indent="0" eaLnBrk="1" hangingPunct="1">
              <a:buFontTx/>
              <a:buNone/>
              <a:defRPr/>
            </a:pPr>
            <a:endParaRPr lang="en-US" dirty="0">
              <a:ea typeface="+mn-ea"/>
            </a:endParaRPr>
          </a:p>
          <a:p>
            <a:pPr marL="0" indent="0">
              <a:buFontTx/>
              <a:buNone/>
              <a:defRPr/>
            </a:pPr>
            <a:endParaRPr lang="en-US" dirty="0">
              <a:ea typeface="+mn-ea"/>
            </a:endParaRPr>
          </a:p>
        </p:txBody>
      </p:sp>
      <p:pic>
        <p:nvPicPr>
          <p:cNvPr id="10246" name="Picture 4" descr="Q:\BE pictures\CORDATA\VERTEBRATA\Mammalia\Lagomorpha New\Leporidae (hares and rabbits)\Hay mat\Figure 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9600" y="3788655"/>
            <a:ext cx="3038129" cy="2514313"/>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8" name="Picture 8" descr="http://www.drsfostersmith.com/images/Categoryimages/normal/p-83004-67737R_02.jpg">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343400" y="3657600"/>
            <a:ext cx="4114800" cy="242887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7" name="TextBox 2"/>
          <p:cNvSpPr txBox="1">
            <a:spLocks noChangeArrowheads="1"/>
          </p:cNvSpPr>
          <p:nvPr/>
        </p:nvSpPr>
        <p:spPr bwMode="auto">
          <a:xfrm>
            <a:off x="5943600" y="6169025"/>
            <a:ext cx="538163" cy="246063"/>
          </a:xfrm>
          <a:prstGeom prst="rect">
            <a:avLst/>
          </a:prstGeom>
          <a:noFill/>
          <a:ln w="9525">
            <a:noFill/>
            <a:miter lim="800000"/>
            <a:headEnd/>
            <a:tailEnd/>
          </a:ln>
        </p:spPr>
        <p:txBody>
          <a:bodyPr wrap="none">
            <a:spAutoFit/>
          </a:bodyPr>
          <a:lstStyle/>
          <a:p>
            <a:r>
              <a:rPr lang="en-US" altLang="en-US" sz="1000"/>
              <a:t>Edible</a:t>
            </a:r>
          </a:p>
        </p:txBody>
      </p:sp>
      <p:sp>
        <p:nvSpPr>
          <p:cNvPr id="3" name="Rectangle 4"/>
          <p:cNvSpPr>
            <a:spLocks noChangeArrowheads="1"/>
          </p:cNvSpPr>
          <p:nvPr/>
        </p:nvSpPr>
        <p:spPr bwMode="auto">
          <a:xfrm>
            <a:off x="1981200" y="6302375"/>
            <a:ext cx="538163" cy="246063"/>
          </a:xfrm>
          <a:prstGeom prst="rect">
            <a:avLst/>
          </a:prstGeom>
          <a:noFill/>
          <a:ln w="9525">
            <a:noFill/>
            <a:miter lim="800000"/>
            <a:headEnd/>
            <a:tailEnd/>
          </a:ln>
        </p:spPr>
        <p:txBody>
          <a:bodyPr wrap="none">
            <a:spAutoFit/>
          </a:bodyPr>
          <a:lstStyle/>
          <a:p>
            <a:r>
              <a:rPr lang="en-US" altLang="en-US" sz="1000"/>
              <a:t>Edible</a:t>
            </a:r>
          </a:p>
        </p:txBody>
      </p:sp>
      <p:pic>
        <p:nvPicPr>
          <p:cNvPr id="10249" name="Picture 9" descr="Q:\Hilda website stuff\AR Pics for Hilda\DCIM\114___09\IMG_1055.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89938" y="1425103"/>
            <a:ext cx="2743200" cy="2057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0250" name="TextBox 5"/>
          <p:cNvSpPr txBox="1">
            <a:spLocks noChangeArrowheads="1"/>
          </p:cNvSpPr>
          <p:nvPr/>
        </p:nvSpPr>
        <p:spPr bwMode="auto">
          <a:xfrm>
            <a:off x="1695450" y="3429000"/>
            <a:ext cx="808038" cy="246063"/>
          </a:xfrm>
          <a:prstGeom prst="rect">
            <a:avLst/>
          </a:prstGeom>
          <a:noFill/>
          <a:ln w="9525">
            <a:noFill/>
            <a:miter lim="800000"/>
            <a:headEnd/>
            <a:tailEnd/>
          </a:ln>
        </p:spPr>
        <p:txBody>
          <a:bodyPr wrap="none">
            <a:spAutoFit/>
          </a:bodyPr>
          <a:lstStyle/>
          <a:p>
            <a:r>
              <a:rPr lang="en-US" altLang="en-US" sz="1000"/>
              <a:t>Permanent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2914</TotalTime>
  <Words>1562</Words>
  <Application>Microsoft Office PowerPoint</Application>
  <PresentationFormat>On-screen Show (4:3)</PresentationFormat>
  <Paragraphs>260</Paragraphs>
  <Slides>52</Slides>
  <Notes>14</Notes>
  <HiddenSlides>0</HiddenSlides>
  <MMClips>37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Default Design</vt:lpstr>
      <vt:lpstr>  IT’S NOT ABOUT SPACE, IT’S HOW YOU USE IT! IMPROVING AVAILABLE SPACE WITH ENRICHMENT AT PHOENIX ZOO</vt:lpstr>
      <vt:lpstr>Why Talk About It?</vt:lpstr>
      <vt:lpstr>Enrichment Is A Must In Captivity!</vt:lpstr>
      <vt:lpstr>Not An Easy Task!</vt:lpstr>
      <vt:lpstr>Same Principles – Different Challenges  </vt:lpstr>
      <vt:lpstr>Legal Cage Size ≠ Adequate Space</vt:lpstr>
      <vt:lpstr>     How To Increase Space?    </vt:lpstr>
      <vt:lpstr> Increased Floor Space Very simple!         Anything, that is hollowed + deep substrate   </vt:lpstr>
      <vt:lpstr>Edible vs. Permanent Furniture</vt:lpstr>
      <vt:lpstr>Chewable vs. Unyielding furniture</vt:lpstr>
      <vt:lpstr>  Increased Vertical Space  Inflexible, Continuous Structure  </vt:lpstr>
      <vt:lpstr>   Increased Vertical Space  Flexible, Interrupted Structure   Animals living in homogeneous enclosures with large, inflexible, continuous supports exhibit different patterns of locomotion than those in more naturalistic and complex environments with smaller, interrupted, flexible supports.(USDA, 1999). </vt:lpstr>
      <vt:lpstr>Magical Substrate!</vt:lpstr>
      <vt:lpstr>Permanent Foraging Devices  Inside of Enclosure</vt:lpstr>
      <vt:lpstr>Permanent Foraging Devices  Outside Of Enclosure</vt:lpstr>
      <vt:lpstr>Free-Style Foraging Devices</vt:lpstr>
      <vt:lpstr>Destroyable Manipulative Items  </vt:lpstr>
      <vt:lpstr> Non-destroyable, Small Manipulative Items  </vt:lpstr>
      <vt:lpstr>Olfactory and Auditory Enrichment  </vt:lpstr>
      <vt:lpstr>Exercising in small space</vt:lpstr>
      <vt:lpstr>Perfect example of 3D use</vt:lpstr>
      <vt:lpstr>The following slides illustrate some of our animals using enrichment in minimal space at the Phoenix Zoo </vt:lpstr>
      <vt:lpstr>Artificial plants</vt:lpstr>
      <vt:lpstr>Paper Boxes</vt:lpstr>
      <vt:lpstr>Feed Bags                 </vt:lpstr>
      <vt:lpstr>Slide 26</vt:lpstr>
      <vt:lpstr>Slide 27</vt:lpstr>
      <vt:lpstr>Moss</vt:lpstr>
      <vt:lpstr>Paper Roll Feeders</vt:lpstr>
      <vt:lpstr>Chew Sticks </vt:lpstr>
      <vt:lpstr>Slide 31</vt:lpstr>
      <vt:lpstr>Plastic balls</vt:lpstr>
      <vt:lpstr>Paper bags</vt:lpstr>
      <vt:lpstr>Plastic Balls</vt:lpstr>
      <vt:lpstr>Wooden Branches</vt:lpstr>
      <vt:lpstr>Plastic Tunnels  </vt:lpstr>
      <vt:lpstr>      PVC Pipes </vt:lpstr>
      <vt:lpstr>Giant PVC Pipes</vt:lpstr>
      <vt:lpstr>Paper Boxes</vt:lpstr>
      <vt:lpstr>Paper Boxes</vt:lpstr>
      <vt:lpstr>Ball Feeders </vt:lpstr>
      <vt:lpstr>Paper Boxes</vt:lpstr>
      <vt:lpstr>Ropes</vt:lpstr>
      <vt:lpstr>Paper Boxes</vt:lpstr>
      <vt:lpstr>Shredded Paper</vt:lpstr>
      <vt:lpstr>Edible Igloos</vt:lpstr>
      <vt:lpstr>Hollow Logs</vt:lpstr>
      <vt:lpstr>Wooden Branches</vt:lpstr>
      <vt:lpstr>Newspaper</vt:lpstr>
      <vt:lpstr>Package Peanuts   </vt:lpstr>
      <vt:lpstr>Acknowledgement</vt:lpstr>
      <vt:lpstr>References</vt:lpstr>
    </vt:vector>
  </TitlesOfParts>
  <Company>The PHX Zoo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htresz</dc:creator>
  <cp:lastModifiedBy>Eric</cp:lastModifiedBy>
  <cp:revision>145</cp:revision>
  <dcterms:created xsi:type="dcterms:W3CDTF">2012-04-30T19:00:26Z</dcterms:created>
  <dcterms:modified xsi:type="dcterms:W3CDTF">2015-11-28T20:24:33Z</dcterms:modified>
</cp:coreProperties>
</file>