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rawings/legacyDiagramText1.bin" ContentType="application/vnd.ms-office.legacyDiagramText"/>
  <Override PartName="/ppt/notesSlides/notesSlide107.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34"/>
  </p:notesMasterIdLst>
  <p:handoutMasterIdLst>
    <p:handoutMasterId r:id="rId135"/>
  </p:handoutMasterIdLst>
  <p:sldIdLst>
    <p:sldId id="256" r:id="rId2"/>
    <p:sldId id="257" r:id="rId3"/>
    <p:sldId id="258" r:id="rId4"/>
    <p:sldId id="326" r:id="rId5"/>
    <p:sldId id="260" r:id="rId6"/>
    <p:sldId id="339" r:id="rId7"/>
    <p:sldId id="390" r:id="rId8"/>
    <p:sldId id="263" r:id="rId9"/>
    <p:sldId id="264" r:id="rId10"/>
    <p:sldId id="415" r:id="rId11"/>
    <p:sldId id="266" r:id="rId12"/>
    <p:sldId id="267" r:id="rId13"/>
    <p:sldId id="268" r:id="rId14"/>
    <p:sldId id="269" r:id="rId15"/>
    <p:sldId id="271" r:id="rId16"/>
    <p:sldId id="272" r:id="rId17"/>
    <p:sldId id="391" r:id="rId18"/>
    <p:sldId id="406" r:id="rId19"/>
    <p:sldId id="275" r:id="rId20"/>
    <p:sldId id="410" r:id="rId21"/>
    <p:sldId id="278" r:id="rId22"/>
    <p:sldId id="279" r:id="rId23"/>
    <p:sldId id="280" r:id="rId24"/>
    <p:sldId id="281" r:id="rId25"/>
    <p:sldId id="282" r:id="rId26"/>
    <p:sldId id="283" r:id="rId27"/>
    <p:sldId id="284" r:id="rId28"/>
    <p:sldId id="285" r:id="rId29"/>
    <p:sldId id="286" r:id="rId30"/>
    <p:sldId id="288" r:id="rId31"/>
    <p:sldId id="289" r:id="rId32"/>
    <p:sldId id="290" r:id="rId33"/>
    <p:sldId id="291" r:id="rId34"/>
    <p:sldId id="292" r:id="rId35"/>
    <p:sldId id="411" r:id="rId36"/>
    <p:sldId id="294" r:id="rId37"/>
    <p:sldId id="295" r:id="rId38"/>
    <p:sldId id="296" r:id="rId39"/>
    <p:sldId id="297" r:id="rId40"/>
    <p:sldId id="298" r:id="rId41"/>
    <p:sldId id="408" r:id="rId42"/>
    <p:sldId id="409" r:id="rId43"/>
    <p:sldId id="300" r:id="rId44"/>
    <p:sldId id="301" r:id="rId45"/>
    <p:sldId id="302" r:id="rId46"/>
    <p:sldId id="380" r:id="rId47"/>
    <p:sldId id="379" r:id="rId48"/>
    <p:sldId id="381" r:id="rId49"/>
    <p:sldId id="303" r:id="rId50"/>
    <p:sldId id="304" r:id="rId51"/>
    <p:sldId id="305" r:id="rId52"/>
    <p:sldId id="306" r:id="rId53"/>
    <p:sldId id="307" r:id="rId54"/>
    <p:sldId id="308" r:id="rId55"/>
    <p:sldId id="309" r:id="rId56"/>
    <p:sldId id="382" r:id="rId57"/>
    <p:sldId id="311" r:id="rId58"/>
    <p:sldId id="312" r:id="rId59"/>
    <p:sldId id="313" r:id="rId60"/>
    <p:sldId id="314" r:id="rId61"/>
    <p:sldId id="315" r:id="rId62"/>
    <p:sldId id="414" r:id="rId63"/>
    <p:sldId id="393" r:id="rId64"/>
    <p:sldId id="317" r:id="rId65"/>
    <p:sldId id="318" r:id="rId66"/>
    <p:sldId id="319" r:id="rId67"/>
    <p:sldId id="394" r:id="rId68"/>
    <p:sldId id="320" r:id="rId69"/>
    <p:sldId id="338" r:id="rId70"/>
    <p:sldId id="395" r:id="rId71"/>
    <p:sldId id="336" r:id="rId72"/>
    <p:sldId id="337" r:id="rId73"/>
    <p:sldId id="407" r:id="rId74"/>
    <p:sldId id="322" r:id="rId75"/>
    <p:sldId id="323" r:id="rId76"/>
    <p:sldId id="397" r:id="rId77"/>
    <p:sldId id="396" r:id="rId78"/>
    <p:sldId id="412" r:id="rId79"/>
    <p:sldId id="413" r:id="rId80"/>
    <p:sldId id="386" r:id="rId81"/>
    <p:sldId id="387" r:id="rId82"/>
    <p:sldId id="330" r:id="rId83"/>
    <p:sldId id="333" r:id="rId84"/>
    <p:sldId id="331" r:id="rId85"/>
    <p:sldId id="332" r:id="rId86"/>
    <p:sldId id="335" r:id="rId87"/>
    <p:sldId id="405" r:id="rId88"/>
    <p:sldId id="341" r:id="rId89"/>
    <p:sldId id="384" r:id="rId90"/>
    <p:sldId id="343" r:id="rId91"/>
    <p:sldId id="345" r:id="rId92"/>
    <p:sldId id="344" r:id="rId93"/>
    <p:sldId id="399" r:id="rId94"/>
    <p:sldId id="389" r:id="rId95"/>
    <p:sldId id="347" r:id="rId96"/>
    <p:sldId id="348" r:id="rId97"/>
    <p:sldId id="401" r:id="rId98"/>
    <p:sldId id="400" r:id="rId99"/>
    <p:sldId id="349" r:id="rId100"/>
    <p:sldId id="416" r:id="rId101"/>
    <p:sldId id="388" r:id="rId102"/>
    <p:sldId id="351" r:id="rId103"/>
    <p:sldId id="352" r:id="rId104"/>
    <p:sldId id="353" r:id="rId105"/>
    <p:sldId id="354" r:id="rId106"/>
    <p:sldId id="355" r:id="rId107"/>
    <p:sldId id="357" r:id="rId108"/>
    <p:sldId id="421" r:id="rId109"/>
    <p:sldId id="358" r:id="rId110"/>
    <p:sldId id="378" r:id="rId111"/>
    <p:sldId id="417" r:id="rId112"/>
    <p:sldId id="360" r:id="rId113"/>
    <p:sldId id="359" r:id="rId114"/>
    <p:sldId id="361" r:id="rId115"/>
    <p:sldId id="362" r:id="rId116"/>
    <p:sldId id="364" r:id="rId117"/>
    <p:sldId id="418" r:id="rId118"/>
    <p:sldId id="419" r:id="rId119"/>
    <p:sldId id="420" r:id="rId120"/>
    <p:sldId id="363" r:id="rId121"/>
    <p:sldId id="366" r:id="rId122"/>
    <p:sldId id="367" r:id="rId123"/>
    <p:sldId id="368" r:id="rId124"/>
    <p:sldId id="369" r:id="rId125"/>
    <p:sldId id="370" r:id="rId126"/>
    <p:sldId id="371" r:id="rId127"/>
    <p:sldId id="372" r:id="rId128"/>
    <p:sldId id="374" r:id="rId129"/>
    <p:sldId id="375" r:id="rId130"/>
    <p:sldId id="373" r:id="rId131"/>
    <p:sldId id="376" r:id="rId132"/>
    <p:sldId id="377" r:id="rId133"/>
  </p:sldIdLst>
  <p:sldSz cx="9144000" cy="6858000" type="screen4x3"/>
  <p:notesSz cx="6858000" cy="9144000"/>
  <p:defaultTextStyle>
    <a:defPPr>
      <a:defRPr lang="en-US"/>
    </a:defPPr>
    <a:lvl1pPr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1pPr>
    <a:lvl2pPr marL="457200"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2pPr>
    <a:lvl3pPr marL="914400"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3pPr>
    <a:lvl4pPr marL="1371600"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4pPr>
    <a:lvl5pPr marL="1828800"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5pPr>
    <a:lvl6pPr marL="2286000" algn="l" defTabSz="914400" rtl="0" eaLnBrk="1" latinLnBrk="0" hangingPunct="1">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6pPr>
    <a:lvl7pPr marL="2743200" algn="l" defTabSz="914400" rtl="0" eaLnBrk="1" latinLnBrk="0" hangingPunct="1">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7pPr>
    <a:lvl8pPr marL="3200400" algn="l" defTabSz="914400" rtl="0" eaLnBrk="1" latinLnBrk="0" hangingPunct="1">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8pPr>
    <a:lvl9pPr marL="3657600" algn="l" defTabSz="914400" rtl="0" eaLnBrk="1" latinLnBrk="0" hangingPunct="1">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00FF"/>
    <a:srgbClr val="FF3300"/>
    <a:srgbClr val="F9F1EB"/>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71" autoAdjust="0"/>
  </p:normalViewPr>
  <p:slideViewPr>
    <p:cSldViewPr>
      <p:cViewPr>
        <p:scale>
          <a:sx n="66" d="100"/>
          <a:sy n="66" d="100"/>
        </p:scale>
        <p:origin x="-1858"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microsoft.com/office/2006/relationships/legacyDocTextInfo" Target="legacyDocTextInfo.bin"/><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drawings/_rels/vmlDrawing2.vml.rels><?xml version="1.0" encoding="UTF-8" standalone="yes"?>
<Relationships xmlns="http://schemas.openxmlformats.org/package/2006/relationships"><Relationship Id="rId1" Type="http://schemas.microsoft.com/office/2006/relationships/legacyDiagramText" Target="legacyDiagramText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7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ffectLst>
                  <a:outerShdw blurRad="38100" dist="38100" dir="2700000" algn="tl">
                    <a:srgbClr val="C0C0C0"/>
                  </a:outerShdw>
                </a:effectLst>
              </a:defRPr>
            </a:lvl1pPr>
          </a:lstStyle>
          <a:p>
            <a:endParaRPr lang="en-US"/>
          </a:p>
        </p:txBody>
      </p:sp>
      <p:sp>
        <p:nvSpPr>
          <p:cNvPr id="4474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endParaRPr lang="en-US"/>
          </a:p>
        </p:txBody>
      </p:sp>
      <p:sp>
        <p:nvSpPr>
          <p:cNvPr id="4474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C0C0C0"/>
                  </a:outerShdw>
                </a:effectLst>
              </a:defRPr>
            </a:lvl1pPr>
          </a:lstStyle>
          <a:p>
            <a:endParaRPr lang="en-US"/>
          </a:p>
        </p:txBody>
      </p:sp>
      <p:sp>
        <p:nvSpPr>
          <p:cNvPr id="4474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fld id="{DC30060F-3974-4B2E-8740-DA5C7A4B601A}"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effectLst/>
                <a:latin typeface="Arial" pitchFamily="34" charset="0"/>
              </a:defRPr>
            </a:lvl1pPr>
          </a:lstStyle>
          <a:p>
            <a:endParaRPr lang="en-US"/>
          </a:p>
        </p:txBody>
      </p:sp>
      <p:sp>
        <p:nvSpPr>
          <p:cNvPr id="1720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latin typeface="Arial" pitchFamily="34" charset="0"/>
              </a:defRPr>
            </a:lvl1pPr>
          </a:lstStyle>
          <a:p>
            <a:endParaRPr lang="en-US"/>
          </a:p>
        </p:txBody>
      </p:sp>
      <p:sp>
        <p:nvSpPr>
          <p:cNvPr id="17203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720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20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effectLst/>
                <a:latin typeface="Arial" pitchFamily="34" charset="0"/>
              </a:defRPr>
            </a:lvl1pPr>
          </a:lstStyle>
          <a:p>
            <a:endParaRPr lang="en-US"/>
          </a:p>
        </p:txBody>
      </p:sp>
      <p:sp>
        <p:nvSpPr>
          <p:cNvPr id="1720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effectLst/>
                <a:latin typeface="Arial" pitchFamily="34" charset="0"/>
              </a:defRPr>
            </a:lvl1pPr>
          </a:lstStyle>
          <a:p>
            <a:fld id="{D087EB70-9BF0-483E-BB46-5B24ED98240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1374D-10EF-4629-B792-3FBF52A1CE40}" type="slidenum">
              <a:rPr lang="en-US"/>
              <a:pPr/>
              <a:t>1</a:t>
            </a:fld>
            <a:endParaRPr lang="en-US"/>
          </a:p>
        </p:txBody>
      </p:sp>
      <p:sp>
        <p:nvSpPr>
          <p:cNvPr id="174082" name="Rectangle 2"/>
          <p:cNvSpPr>
            <a:spLocks noRo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24AD5-D8EA-436C-BD5A-17C738EEE9DC}" type="slidenum">
              <a:rPr lang="en-US"/>
              <a:pPr/>
              <a:t>11</a:t>
            </a:fld>
            <a:endParaRPr lang="en-US"/>
          </a:p>
        </p:txBody>
      </p:sp>
      <p:sp>
        <p:nvSpPr>
          <p:cNvPr id="183298" name="Rectangle 2"/>
          <p:cNvSpPr>
            <a:spLocks noRo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F17CC2-93DF-4380-9746-E55993BBEF29}" type="slidenum">
              <a:rPr lang="en-US"/>
              <a:pPr/>
              <a:t>103</a:t>
            </a:fld>
            <a:endParaRPr lang="en-US"/>
          </a:p>
        </p:txBody>
      </p:sp>
      <p:sp>
        <p:nvSpPr>
          <p:cNvPr id="345090" name="Rectangle 2"/>
          <p:cNvSpPr>
            <a:spLocks noRo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F556E3-8FEC-4F5C-AF34-B3FB4EB6C696}" type="slidenum">
              <a:rPr lang="en-US"/>
              <a:pPr/>
              <a:t>104</a:t>
            </a:fld>
            <a:endParaRPr lang="en-US"/>
          </a:p>
        </p:txBody>
      </p:sp>
      <p:sp>
        <p:nvSpPr>
          <p:cNvPr id="346114" name="Rectangle 2"/>
          <p:cNvSpPr>
            <a:spLocks noRo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F57B93-DA54-46CE-9322-F36C21FA8CE1}" type="slidenum">
              <a:rPr lang="en-US"/>
              <a:pPr/>
              <a:t>105</a:t>
            </a:fld>
            <a:endParaRPr lang="en-US"/>
          </a:p>
        </p:txBody>
      </p:sp>
      <p:sp>
        <p:nvSpPr>
          <p:cNvPr id="347138" name="Rectangle 2"/>
          <p:cNvSpPr>
            <a:spLocks noRo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1DAE8-6768-4BB6-AEC8-07857D2A856D}" type="slidenum">
              <a:rPr lang="en-US"/>
              <a:pPr/>
              <a:t>106</a:t>
            </a:fld>
            <a:endParaRPr lang="en-US"/>
          </a:p>
        </p:txBody>
      </p:sp>
      <p:sp>
        <p:nvSpPr>
          <p:cNvPr id="348162" name="Rectangle 2"/>
          <p:cNvSpPr>
            <a:spLocks noRo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74EBD-3A59-43C0-9897-3C6F569D1739}" type="slidenum">
              <a:rPr lang="en-US"/>
              <a:pPr/>
              <a:t>107</a:t>
            </a:fld>
            <a:endParaRPr lang="en-US"/>
          </a:p>
        </p:txBody>
      </p:sp>
      <p:sp>
        <p:nvSpPr>
          <p:cNvPr id="350210" name="Rectangle 2"/>
          <p:cNvSpPr>
            <a:spLocks noRo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71D529-F485-4B4D-B25C-8DD5748E54E7}" type="slidenum">
              <a:rPr lang="en-US"/>
              <a:pPr/>
              <a:t>109</a:t>
            </a:fld>
            <a:endParaRPr lang="en-US"/>
          </a:p>
        </p:txBody>
      </p:sp>
      <p:sp>
        <p:nvSpPr>
          <p:cNvPr id="351234" name="Rectangle 2"/>
          <p:cNvSpPr>
            <a:spLocks noRot="1"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6FCE3A-1ED6-488D-B1BE-5A7532B15B1B}" type="slidenum">
              <a:rPr lang="en-US"/>
              <a:pPr/>
              <a:t>110</a:t>
            </a:fld>
            <a:endParaRPr lang="en-US"/>
          </a:p>
        </p:txBody>
      </p:sp>
      <p:sp>
        <p:nvSpPr>
          <p:cNvPr id="352258" name="Rectangle 2"/>
          <p:cNvSpPr>
            <a:spLocks noRo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6D8A8-FF35-4B8C-993B-6D6BA995CCC6}" type="slidenum">
              <a:rPr lang="en-US"/>
              <a:pPr/>
              <a:t>112</a:t>
            </a:fld>
            <a:endParaRPr lang="en-US"/>
          </a:p>
        </p:txBody>
      </p:sp>
      <p:sp>
        <p:nvSpPr>
          <p:cNvPr id="354306" name="Rectangle 2"/>
          <p:cNvSpPr>
            <a:spLocks noRo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F4208-F0AF-414E-A4C5-46F96E0C9F83}" type="slidenum">
              <a:rPr lang="en-US"/>
              <a:pPr/>
              <a:t>113</a:t>
            </a:fld>
            <a:endParaRPr lang="en-US"/>
          </a:p>
        </p:txBody>
      </p:sp>
      <p:sp>
        <p:nvSpPr>
          <p:cNvPr id="353282" name="Rectangle 2"/>
          <p:cNvSpPr>
            <a:spLocks noRot="1"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D65A9-41B3-4423-B1C1-1C06F374239A}" type="slidenum">
              <a:rPr lang="en-US"/>
              <a:pPr/>
              <a:t>114</a:t>
            </a:fld>
            <a:endParaRPr lang="en-US"/>
          </a:p>
        </p:txBody>
      </p:sp>
      <p:sp>
        <p:nvSpPr>
          <p:cNvPr id="355330" name="Rectangle 2"/>
          <p:cNvSpPr>
            <a:spLocks noRo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3F8203-9715-46F0-B960-076246853950}" type="slidenum">
              <a:rPr lang="en-US"/>
              <a:pPr/>
              <a:t>12</a:t>
            </a:fld>
            <a:endParaRPr lang="en-US"/>
          </a:p>
        </p:txBody>
      </p:sp>
      <p:sp>
        <p:nvSpPr>
          <p:cNvPr id="184322" name="Rectangle 2"/>
          <p:cNvSpPr>
            <a:spLocks noRo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43C2D9-D4D1-4D7C-9AC3-01F3D0E92F2C}" type="slidenum">
              <a:rPr lang="en-US"/>
              <a:pPr/>
              <a:t>115</a:t>
            </a:fld>
            <a:endParaRPr lang="en-US"/>
          </a:p>
        </p:txBody>
      </p:sp>
      <p:sp>
        <p:nvSpPr>
          <p:cNvPr id="356354" name="Rectangle 2"/>
          <p:cNvSpPr>
            <a:spLocks noRo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31BF73-AA9F-4CB4-8B35-BB1661046E6B}" type="slidenum">
              <a:rPr lang="en-US"/>
              <a:pPr/>
              <a:t>116</a:t>
            </a:fld>
            <a:endParaRPr lang="en-US"/>
          </a:p>
        </p:txBody>
      </p:sp>
      <p:sp>
        <p:nvSpPr>
          <p:cNvPr id="357378" name="Rectangle 2"/>
          <p:cNvSpPr>
            <a:spLocks noRo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C84B7-4F8A-4667-9351-FA0E5D6B65CA}" type="slidenum">
              <a:rPr lang="en-US"/>
              <a:pPr/>
              <a:t>120</a:t>
            </a:fld>
            <a:endParaRPr lang="en-US"/>
          </a:p>
        </p:txBody>
      </p:sp>
      <p:sp>
        <p:nvSpPr>
          <p:cNvPr id="359426" name="Rectangle 2"/>
          <p:cNvSpPr>
            <a:spLocks noRo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C13F88-C664-4C99-BCF2-FAFBBDD71CF4}" type="slidenum">
              <a:rPr lang="en-US"/>
              <a:pPr/>
              <a:t>121</a:t>
            </a:fld>
            <a:endParaRPr lang="en-US"/>
          </a:p>
        </p:txBody>
      </p:sp>
      <p:sp>
        <p:nvSpPr>
          <p:cNvPr id="360450" name="Rectangle 2"/>
          <p:cNvSpPr>
            <a:spLocks noRo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A31AE2-D4C8-47D5-9E42-EEC7815211E5}" type="slidenum">
              <a:rPr lang="en-US"/>
              <a:pPr/>
              <a:t>122</a:t>
            </a:fld>
            <a:endParaRPr lang="en-US"/>
          </a:p>
        </p:txBody>
      </p:sp>
      <p:sp>
        <p:nvSpPr>
          <p:cNvPr id="361474" name="Rectangle 2"/>
          <p:cNvSpPr>
            <a:spLocks noRo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CD5C3-1A4B-49AE-9402-CDBB365ED2A5}" type="slidenum">
              <a:rPr lang="en-US"/>
              <a:pPr/>
              <a:t>13</a:t>
            </a:fld>
            <a:endParaRPr lang="en-US"/>
          </a:p>
        </p:txBody>
      </p:sp>
      <p:sp>
        <p:nvSpPr>
          <p:cNvPr id="185346" name="Rectangle 2"/>
          <p:cNvSpPr>
            <a:spLocks noRo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2DECF-DC24-4F0F-9EB3-DEDD0D632D50}" type="slidenum">
              <a:rPr lang="en-US"/>
              <a:pPr/>
              <a:t>14</a:t>
            </a:fld>
            <a:endParaRPr lang="en-US"/>
          </a:p>
        </p:txBody>
      </p:sp>
      <p:sp>
        <p:nvSpPr>
          <p:cNvPr id="186370" name="Rectangle 2"/>
          <p:cNvSpPr>
            <a:spLocks noRo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FF432-90F2-4BAD-9054-864A0F8E922E}" type="slidenum">
              <a:rPr lang="en-US"/>
              <a:pPr/>
              <a:t>15</a:t>
            </a:fld>
            <a:endParaRPr lang="en-US"/>
          </a:p>
        </p:txBody>
      </p:sp>
      <p:sp>
        <p:nvSpPr>
          <p:cNvPr id="188418" name="Rectangle 2"/>
          <p:cNvSpPr>
            <a:spLocks noRo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CDDB7B-A873-4B79-A061-9674C82DBC08}" type="slidenum">
              <a:rPr lang="en-US"/>
              <a:pPr/>
              <a:t>16</a:t>
            </a:fld>
            <a:endParaRPr lang="en-US"/>
          </a:p>
        </p:txBody>
      </p:sp>
      <p:sp>
        <p:nvSpPr>
          <p:cNvPr id="189442" name="Rectangle 2"/>
          <p:cNvSpPr>
            <a:spLocks noRo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2DCA-987E-4768-AD49-52DF5C524137}" type="slidenum">
              <a:rPr lang="en-US"/>
              <a:pPr/>
              <a:t>17</a:t>
            </a:fld>
            <a:endParaRPr lang="en-US"/>
          </a:p>
        </p:txBody>
      </p:sp>
      <p:sp>
        <p:nvSpPr>
          <p:cNvPr id="399362" name="Rectangle 2"/>
          <p:cNvSpPr>
            <a:spLocks noRo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5FE535-2C3D-4E30-8245-38586CB4694D}" type="slidenum">
              <a:rPr lang="en-US"/>
              <a:pPr/>
              <a:t>18</a:t>
            </a:fld>
            <a:endParaRPr lang="en-US"/>
          </a:p>
        </p:txBody>
      </p:sp>
      <p:sp>
        <p:nvSpPr>
          <p:cNvPr id="434178" name="Rectangle 2"/>
          <p:cNvSpPr>
            <a:spLocks noRot="1" noChangeArrowheads="1" noTextEdit="1"/>
          </p:cNvSpPr>
          <p:nvPr>
            <p:ph type="sldImg"/>
          </p:nvPr>
        </p:nvSpPr>
        <p:spPr>
          <a:ln/>
        </p:spPr>
      </p:sp>
      <p:sp>
        <p:nvSpPr>
          <p:cNvPr id="43417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90293-083F-4619-B402-5573E3A15012}" type="slidenum">
              <a:rPr lang="en-US"/>
              <a:pPr/>
              <a:t>19</a:t>
            </a:fld>
            <a:endParaRPr lang="en-US"/>
          </a:p>
        </p:txBody>
      </p:sp>
      <p:sp>
        <p:nvSpPr>
          <p:cNvPr id="192514" name="Rectangle 2"/>
          <p:cNvSpPr>
            <a:spLocks noRo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B90D55-F3E4-484E-B32B-C72F6D43A854}" type="slidenum">
              <a:rPr lang="en-US"/>
              <a:pPr/>
              <a:t>20</a:t>
            </a:fld>
            <a:endParaRPr lang="en-US"/>
          </a:p>
        </p:txBody>
      </p:sp>
      <p:sp>
        <p:nvSpPr>
          <p:cNvPr id="449538" name="Rectangle 2"/>
          <p:cNvSpPr>
            <a:spLocks noRot="1" noChangeArrowheads="1" noTextEdit="1"/>
          </p:cNvSpPr>
          <p:nvPr>
            <p:ph type="sldImg"/>
          </p:nvPr>
        </p:nvSpPr>
        <p:spPr>
          <a:ln/>
        </p:spPr>
      </p:sp>
      <p:sp>
        <p:nvSpPr>
          <p:cNvPr id="44953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CB09BE-03E2-4AAB-BAE6-0243152436DE}" type="slidenum">
              <a:rPr lang="en-US"/>
              <a:pPr/>
              <a:t>2</a:t>
            </a:fld>
            <a:endParaRPr lang="en-US"/>
          </a:p>
        </p:txBody>
      </p:sp>
      <p:sp>
        <p:nvSpPr>
          <p:cNvPr id="175106" name="Rectangle 2"/>
          <p:cNvSpPr>
            <a:spLocks noRo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E6D36-209D-4748-9047-66A3F7A3CEE8}" type="slidenum">
              <a:rPr lang="en-US"/>
              <a:pPr/>
              <a:t>21</a:t>
            </a:fld>
            <a:endParaRPr lang="en-US"/>
          </a:p>
        </p:txBody>
      </p:sp>
      <p:sp>
        <p:nvSpPr>
          <p:cNvPr id="195586" name="Rectangle 2"/>
          <p:cNvSpPr>
            <a:spLocks noRo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64228-90A5-4062-B6A8-4B2A8EBF17B9}" type="slidenum">
              <a:rPr lang="en-US"/>
              <a:pPr/>
              <a:t>22</a:t>
            </a:fld>
            <a:endParaRPr lang="en-US"/>
          </a:p>
        </p:txBody>
      </p:sp>
      <p:sp>
        <p:nvSpPr>
          <p:cNvPr id="196610" name="Rectangle 2"/>
          <p:cNvSpPr>
            <a:spLocks noRo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E8C13-6436-4D7A-9C5D-4272FC090F31}" type="slidenum">
              <a:rPr lang="en-US"/>
              <a:pPr/>
              <a:t>23</a:t>
            </a:fld>
            <a:endParaRPr lang="en-US"/>
          </a:p>
        </p:txBody>
      </p:sp>
      <p:sp>
        <p:nvSpPr>
          <p:cNvPr id="197634" name="Rectangle 2"/>
          <p:cNvSpPr>
            <a:spLocks noRo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AF3F1D-8F87-40EC-8432-4A1BB9A554AB}" type="slidenum">
              <a:rPr lang="en-US"/>
              <a:pPr/>
              <a:t>24</a:t>
            </a:fld>
            <a:endParaRPr lang="en-US"/>
          </a:p>
        </p:txBody>
      </p:sp>
      <p:sp>
        <p:nvSpPr>
          <p:cNvPr id="198658" name="Rectangle 2"/>
          <p:cNvSpPr>
            <a:spLocks noRo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DA782-5611-4396-9FA8-149BF1D3C411}" type="slidenum">
              <a:rPr lang="en-US"/>
              <a:pPr/>
              <a:t>25</a:t>
            </a:fld>
            <a:endParaRPr lang="en-US"/>
          </a:p>
        </p:txBody>
      </p:sp>
      <p:sp>
        <p:nvSpPr>
          <p:cNvPr id="199682" name="Rectangle 2"/>
          <p:cNvSpPr>
            <a:spLocks noRo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21389-08AA-4F8C-B861-974C4C6CFBE1}" type="slidenum">
              <a:rPr lang="en-US"/>
              <a:pPr/>
              <a:t>26</a:t>
            </a:fld>
            <a:endParaRPr lang="en-US"/>
          </a:p>
        </p:txBody>
      </p:sp>
      <p:sp>
        <p:nvSpPr>
          <p:cNvPr id="200706" name="Rectangle 2"/>
          <p:cNvSpPr>
            <a:spLocks noRo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E6080A-7664-46E8-8008-2E193E663D90}" type="slidenum">
              <a:rPr lang="en-US"/>
              <a:pPr/>
              <a:t>27</a:t>
            </a:fld>
            <a:endParaRPr lang="en-US"/>
          </a:p>
        </p:txBody>
      </p:sp>
      <p:sp>
        <p:nvSpPr>
          <p:cNvPr id="201730" name="Rectangle 2"/>
          <p:cNvSpPr>
            <a:spLocks noRo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2B4C2-419C-44E9-B7AA-D9EF10A36598}" type="slidenum">
              <a:rPr lang="en-US"/>
              <a:pPr/>
              <a:t>28</a:t>
            </a:fld>
            <a:endParaRPr lang="en-US"/>
          </a:p>
        </p:txBody>
      </p:sp>
      <p:sp>
        <p:nvSpPr>
          <p:cNvPr id="202754" name="Rectangle 2"/>
          <p:cNvSpPr>
            <a:spLocks noRo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FC7043-6EF7-49C9-98E8-0AE61CE42E07}" type="slidenum">
              <a:rPr lang="en-US"/>
              <a:pPr/>
              <a:t>29</a:t>
            </a:fld>
            <a:endParaRPr lang="en-US"/>
          </a:p>
        </p:txBody>
      </p:sp>
      <p:sp>
        <p:nvSpPr>
          <p:cNvPr id="203778" name="Rectangle 2"/>
          <p:cNvSpPr>
            <a:spLocks noRo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C013A1-181D-4B43-8342-7D9F65A22AE2}" type="slidenum">
              <a:rPr lang="en-US"/>
              <a:pPr/>
              <a:t>30</a:t>
            </a:fld>
            <a:endParaRPr lang="en-US"/>
          </a:p>
        </p:txBody>
      </p:sp>
      <p:sp>
        <p:nvSpPr>
          <p:cNvPr id="205826" name="Rectangle 2"/>
          <p:cNvSpPr>
            <a:spLocks noRo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84372-317E-49E3-9A56-892CC4C0741D}" type="slidenum">
              <a:rPr lang="en-US"/>
              <a:pPr/>
              <a:t>3</a:t>
            </a:fld>
            <a:endParaRPr lang="en-US"/>
          </a:p>
        </p:txBody>
      </p:sp>
      <p:sp>
        <p:nvSpPr>
          <p:cNvPr id="176130" name="Rectangle 2"/>
          <p:cNvSpPr>
            <a:spLocks noRo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97D3AC-8D08-43C1-961C-D71DCACF239F}" type="slidenum">
              <a:rPr lang="en-US"/>
              <a:pPr/>
              <a:t>31</a:t>
            </a:fld>
            <a:endParaRPr lang="en-US"/>
          </a:p>
        </p:txBody>
      </p:sp>
      <p:sp>
        <p:nvSpPr>
          <p:cNvPr id="206850" name="Rectangle 2"/>
          <p:cNvSpPr>
            <a:spLocks noRo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6EF00C-896A-411A-B635-E64A66546149}" type="slidenum">
              <a:rPr lang="en-US"/>
              <a:pPr/>
              <a:t>32</a:t>
            </a:fld>
            <a:endParaRPr lang="en-US"/>
          </a:p>
        </p:txBody>
      </p:sp>
      <p:sp>
        <p:nvSpPr>
          <p:cNvPr id="207874" name="Rectangle 2"/>
          <p:cNvSpPr>
            <a:spLocks noRo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BDFFA-1328-4971-906C-3029FCEDF7FB}" type="slidenum">
              <a:rPr lang="en-US"/>
              <a:pPr/>
              <a:t>33</a:t>
            </a:fld>
            <a:endParaRPr lang="en-US"/>
          </a:p>
        </p:txBody>
      </p:sp>
      <p:sp>
        <p:nvSpPr>
          <p:cNvPr id="208898" name="Rectangle 2"/>
          <p:cNvSpPr>
            <a:spLocks noRo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47B718-26EB-4E5C-9EB3-43B0FA0D4360}" type="slidenum">
              <a:rPr lang="en-US"/>
              <a:pPr/>
              <a:t>34</a:t>
            </a:fld>
            <a:endParaRPr lang="en-US"/>
          </a:p>
        </p:txBody>
      </p:sp>
      <p:sp>
        <p:nvSpPr>
          <p:cNvPr id="209922" name="Rectangle 2"/>
          <p:cNvSpPr>
            <a:spLocks noRo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8A63D7-2855-4717-ADCC-B34C6069D0B0}" type="slidenum">
              <a:rPr lang="en-US"/>
              <a:pPr/>
              <a:t>35</a:t>
            </a:fld>
            <a:endParaRPr lang="en-US"/>
          </a:p>
        </p:txBody>
      </p:sp>
      <p:sp>
        <p:nvSpPr>
          <p:cNvPr id="450562" name="Rectangle 2"/>
          <p:cNvSpPr>
            <a:spLocks noRot="1" noChangeArrowheads="1" noTextEdit="1"/>
          </p:cNvSpPr>
          <p:nvPr>
            <p:ph type="sldImg"/>
          </p:nvPr>
        </p:nvSpPr>
        <p:spPr>
          <a:ln/>
        </p:spPr>
      </p:sp>
      <p:sp>
        <p:nvSpPr>
          <p:cNvPr id="45056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00A278-099C-41A2-B058-10DEADFF6771}" type="slidenum">
              <a:rPr lang="en-US"/>
              <a:pPr/>
              <a:t>36</a:t>
            </a:fld>
            <a:endParaRPr lang="en-US"/>
          </a:p>
        </p:txBody>
      </p:sp>
      <p:sp>
        <p:nvSpPr>
          <p:cNvPr id="211970" name="Rectangle 2"/>
          <p:cNvSpPr>
            <a:spLocks noRo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960489-AE06-41EB-B883-B33ECAABDCBF}" type="slidenum">
              <a:rPr lang="en-US"/>
              <a:pPr/>
              <a:t>37</a:t>
            </a:fld>
            <a:endParaRPr lang="en-US"/>
          </a:p>
        </p:txBody>
      </p:sp>
      <p:sp>
        <p:nvSpPr>
          <p:cNvPr id="212994" name="Rectangle 2"/>
          <p:cNvSpPr>
            <a:spLocks noRo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43865B-F7F9-4A72-8713-37E607DDEAC5}" type="slidenum">
              <a:rPr lang="en-US"/>
              <a:pPr/>
              <a:t>38</a:t>
            </a:fld>
            <a:endParaRPr lang="en-US"/>
          </a:p>
        </p:txBody>
      </p:sp>
      <p:sp>
        <p:nvSpPr>
          <p:cNvPr id="214018" name="Rectangle 2"/>
          <p:cNvSpPr>
            <a:spLocks noRo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6035B-C40B-499C-8B39-415CA71E1948}" type="slidenum">
              <a:rPr lang="en-US"/>
              <a:pPr/>
              <a:t>39</a:t>
            </a:fld>
            <a:endParaRPr lang="en-US"/>
          </a:p>
        </p:txBody>
      </p:sp>
      <p:sp>
        <p:nvSpPr>
          <p:cNvPr id="215042" name="Rectangle 2"/>
          <p:cNvSpPr>
            <a:spLocks noRo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176DA-5279-46A1-953F-8EAD07B6D1F6}" type="slidenum">
              <a:rPr lang="en-US"/>
              <a:pPr/>
              <a:t>40</a:t>
            </a:fld>
            <a:endParaRPr lang="en-US"/>
          </a:p>
        </p:txBody>
      </p:sp>
      <p:sp>
        <p:nvSpPr>
          <p:cNvPr id="216066" name="Rectangle 2"/>
          <p:cNvSpPr>
            <a:spLocks noRo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54596-C195-4A25-922A-4B0AAF042013}" type="slidenum">
              <a:rPr lang="en-US"/>
              <a:pPr/>
              <a:t>4</a:t>
            </a:fld>
            <a:endParaRPr lang="en-US"/>
          </a:p>
        </p:txBody>
      </p:sp>
      <p:sp>
        <p:nvSpPr>
          <p:cNvPr id="262146" name="Rectangle 2"/>
          <p:cNvSpPr>
            <a:spLocks noRo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45CFEE-43F9-4743-A1A3-C8770C38C0C3}" type="slidenum">
              <a:rPr lang="en-US"/>
              <a:pPr/>
              <a:t>41</a:t>
            </a:fld>
            <a:endParaRPr lang="en-US"/>
          </a:p>
        </p:txBody>
      </p:sp>
      <p:sp>
        <p:nvSpPr>
          <p:cNvPr id="438274" name="Rectangle 2"/>
          <p:cNvSpPr>
            <a:spLocks noRot="1" noChangeArrowheads="1" noTextEdit="1"/>
          </p:cNvSpPr>
          <p:nvPr>
            <p:ph type="sldImg"/>
          </p:nvPr>
        </p:nvSpPr>
        <p:spPr>
          <a:ln/>
        </p:spPr>
      </p:sp>
      <p:sp>
        <p:nvSpPr>
          <p:cNvPr id="43827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0694E7-56D7-4CEF-8252-9EB998B7ACFE}" type="slidenum">
              <a:rPr lang="en-US"/>
              <a:pPr/>
              <a:t>42</a:t>
            </a:fld>
            <a:endParaRPr lang="en-US"/>
          </a:p>
        </p:txBody>
      </p:sp>
      <p:sp>
        <p:nvSpPr>
          <p:cNvPr id="441346" name="Rectangle 2"/>
          <p:cNvSpPr>
            <a:spLocks noRot="1" noChangeArrowheads="1" noTextEdit="1"/>
          </p:cNvSpPr>
          <p:nvPr>
            <p:ph type="sldImg"/>
          </p:nvPr>
        </p:nvSpPr>
        <p:spPr>
          <a:ln/>
        </p:spPr>
      </p:sp>
      <p:sp>
        <p:nvSpPr>
          <p:cNvPr id="4413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86928-EFDD-4B1A-8A82-4C4EA102AA0D}" type="slidenum">
              <a:rPr lang="en-US"/>
              <a:pPr/>
              <a:t>43</a:t>
            </a:fld>
            <a:endParaRPr lang="en-US"/>
          </a:p>
        </p:txBody>
      </p:sp>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A325BC-9C8E-4706-AD52-000E438D8C47}" type="slidenum">
              <a:rPr lang="en-US"/>
              <a:pPr/>
              <a:t>44</a:t>
            </a:fld>
            <a:endParaRPr lang="en-US"/>
          </a:p>
        </p:txBody>
      </p:sp>
      <p:sp>
        <p:nvSpPr>
          <p:cNvPr id="219138" name="Rectangle 2"/>
          <p:cNvSpPr>
            <a:spLocks noRo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0B5B9-1A51-4AB1-8A09-557E28A7014B}" type="slidenum">
              <a:rPr lang="en-US"/>
              <a:pPr/>
              <a:t>45</a:t>
            </a:fld>
            <a:endParaRPr lang="en-US"/>
          </a:p>
        </p:txBody>
      </p:sp>
      <p:sp>
        <p:nvSpPr>
          <p:cNvPr id="220162" name="Rectangle 2"/>
          <p:cNvSpPr>
            <a:spLocks noRo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02BB97-D0C9-47BC-9251-EFE43CB12BC3}" type="slidenum">
              <a:rPr lang="en-US"/>
              <a:pPr/>
              <a:t>46</a:t>
            </a:fld>
            <a:endParaRPr lang="en-US"/>
          </a:p>
        </p:txBody>
      </p:sp>
      <p:sp>
        <p:nvSpPr>
          <p:cNvPr id="370690" name="Rectangle 2"/>
          <p:cNvSpPr>
            <a:spLocks noRo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C1709-5638-4E59-93AD-C3627B235051}" type="slidenum">
              <a:rPr lang="en-US"/>
              <a:pPr/>
              <a:t>47</a:t>
            </a:fld>
            <a:endParaRPr lang="en-US"/>
          </a:p>
        </p:txBody>
      </p:sp>
      <p:sp>
        <p:nvSpPr>
          <p:cNvPr id="371714" name="Rectangle 2"/>
          <p:cNvSpPr>
            <a:spLocks noRot="1" noChangeArrowheads="1" noTextEdit="1"/>
          </p:cNvSpPr>
          <p:nvPr>
            <p:ph type="sldImg"/>
          </p:nvPr>
        </p:nvSpPr>
        <p:spPr>
          <a:ln/>
        </p:spPr>
      </p:sp>
      <p:sp>
        <p:nvSpPr>
          <p:cNvPr id="37171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A9EB2E-50D2-4E04-A5C4-779205B29ED2}" type="slidenum">
              <a:rPr lang="en-US"/>
              <a:pPr/>
              <a:t>48</a:t>
            </a:fld>
            <a:endParaRPr lang="en-US"/>
          </a:p>
        </p:txBody>
      </p:sp>
      <p:sp>
        <p:nvSpPr>
          <p:cNvPr id="372738" name="Rectangle 2"/>
          <p:cNvSpPr>
            <a:spLocks noRo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1A52E-2E8E-4E34-BEBD-CCDD8DC047A4}" type="slidenum">
              <a:rPr lang="en-US"/>
              <a:pPr/>
              <a:t>49</a:t>
            </a:fld>
            <a:endParaRPr lang="en-US"/>
          </a:p>
        </p:txBody>
      </p:sp>
      <p:sp>
        <p:nvSpPr>
          <p:cNvPr id="221186" name="Rectangle 2"/>
          <p:cNvSpPr>
            <a:spLocks noRo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8B369-D576-486B-9CD4-9CE30391EB9A}" type="slidenum">
              <a:rPr lang="en-US"/>
              <a:pPr/>
              <a:t>50</a:t>
            </a:fld>
            <a:endParaRPr lang="en-US"/>
          </a:p>
        </p:txBody>
      </p:sp>
      <p:sp>
        <p:nvSpPr>
          <p:cNvPr id="222210" name="Rectangle 2"/>
          <p:cNvSpPr>
            <a:spLocks noRo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C2A42-F71B-4AAE-974C-E524C9907F8C}" type="slidenum">
              <a:rPr lang="en-US"/>
              <a:pPr/>
              <a:t>5</a:t>
            </a:fld>
            <a:endParaRPr lang="en-US"/>
          </a:p>
        </p:txBody>
      </p:sp>
      <p:sp>
        <p:nvSpPr>
          <p:cNvPr id="177154" name="Rectangle 2"/>
          <p:cNvSpPr>
            <a:spLocks noRo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4E16F-21B5-41F2-A715-06EC478F32B7}" type="slidenum">
              <a:rPr lang="en-US"/>
              <a:pPr/>
              <a:t>51</a:t>
            </a:fld>
            <a:endParaRPr lang="en-US"/>
          </a:p>
        </p:txBody>
      </p:sp>
      <p:sp>
        <p:nvSpPr>
          <p:cNvPr id="223234" name="Rectangle 2"/>
          <p:cNvSpPr>
            <a:spLocks noRo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217BB-A781-4073-A201-3E7CF2B08FEB}" type="slidenum">
              <a:rPr lang="en-US"/>
              <a:pPr/>
              <a:t>52</a:t>
            </a:fld>
            <a:endParaRPr lang="en-US"/>
          </a:p>
        </p:txBody>
      </p:sp>
      <p:sp>
        <p:nvSpPr>
          <p:cNvPr id="224258" name="Rectangle 2"/>
          <p:cNvSpPr>
            <a:spLocks noRo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706FF6-267F-40F2-AC5C-047A1D30D48C}" type="slidenum">
              <a:rPr lang="en-US"/>
              <a:pPr/>
              <a:t>53</a:t>
            </a:fld>
            <a:endParaRPr lang="en-US"/>
          </a:p>
        </p:txBody>
      </p:sp>
      <p:sp>
        <p:nvSpPr>
          <p:cNvPr id="225282" name="Rectangle 2"/>
          <p:cNvSpPr>
            <a:spLocks noRo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43BCD-B3FC-4050-87F0-120C8BD3C3C5}" type="slidenum">
              <a:rPr lang="en-US"/>
              <a:pPr/>
              <a:t>54</a:t>
            </a:fld>
            <a:endParaRPr lang="en-US"/>
          </a:p>
        </p:txBody>
      </p:sp>
      <p:sp>
        <p:nvSpPr>
          <p:cNvPr id="226306" name="Rectangle 2"/>
          <p:cNvSpPr>
            <a:spLocks noRo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8C2488-01B6-4D08-B75F-A8284A80DDAE}" type="slidenum">
              <a:rPr lang="en-US"/>
              <a:pPr/>
              <a:t>55</a:t>
            </a:fld>
            <a:endParaRPr lang="en-US"/>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82A835-20A1-448A-9361-2483E3514C0A}" type="slidenum">
              <a:rPr lang="en-US"/>
              <a:pPr/>
              <a:t>56</a:t>
            </a:fld>
            <a:endParaRPr lang="en-US"/>
          </a:p>
        </p:txBody>
      </p:sp>
      <p:sp>
        <p:nvSpPr>
          <p:cNvPr id="373762" name="Rectangle 2"/>
          <p:cNvSpPr>
            <a:spLocks noRo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DD64CB-0F93-445D-A1BB-B2C9F800DCD8}" type="slidenum">
              <a:rPr lang="en-US"/>
              <a:pPr/>
              <a:t>57</a:t>
            </a:fld>
            <a:endParaRPr lang="en-US"/>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B983C-DFA0-4094-B7F4-C27D215322B7}" type="slidenum">
              <a:rPr lang="en-US"/>
              <a:pPr/>
              <a:t>58</a:t>
            </a:fld>
            <a:endParaRPr lang="en-US"/>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A744A-BA7F-4961-8CF5-9BCE9FB442C6}" type="slidenum">
              <a:rPr lang="en-US"/>
              <a:pPr/>
              <a:t>59</a:t>
            </a:fld>
            <a:endParaRPr lang="en-US"/>
          </a:p>
        </p:txBody>
      </p:sp>
      <p:sp>
        <p:nvSpPr>
          <p:cNvPr id="231426" name="Rectangle 2"/>
          <p:cNvSpPr>
            <a:spLocks noRo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6C295-8143-4652-81CA-848FC820D755}" type="slidenum">
              <a:rPr lang="en-US"/>
              <a:pPr/>
              <a:t>60</a:t>
            </a:fld>
            <a:endParaRPr lang="en-US"/>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96B5AF-EDEC-40F0-A585-E99F38EA3D6A}" type="slidenum">
              <a:rPr lang="en-US"/>
              <a:pPr/>
              <a:t>6</a:t>
            </a:fld>
            <a:endParaRPr lang="en-US"/>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71258-8F89-46D6-914F-D7568F86AC5B}" type="slidenum">
              <a:rPr lang="en-US"/>
              <a:pPr/>
              <a:t>61</a:t>
            </a:fld>
            <a:endParaRPr lang="en-US"/>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81B9-6C6B-453A-91A4-B21E0D5D3870}" type="slidenum">
              <a:rPr lang="en-US"/>
              <a:pPr/>
              <a:t>63</a:t>
            </a:fld>
            <a:endParaRPr lang="en-US"/>
          </a:p>
        </p:txBody>
      </p:sp>
      <p:sp>
        <p:nvSpPr>
          <p:cNvPr id="403458" name="Rectangle 1026"/>
          <p:cNvSpPr>
            <a:spLocks noRot="1" noChangeArrowheads="1" noTextEdit="1"/>
          </p:cNvSpPr>
          <p:nvPr>
            <p:ph type="sldImg"/>
          </p:nvPr>
        </p:nvSpPr>
        <p:spPr>
          <a:ln/>
        </p:spPr>
      </p:sp>
      <p:sp>
        <p:nvSpPr>
          <p:cNvPr id="403459" name="Rectangle 1027"/>
          <p:cNvSpPr>
            <a:spLocks noGrp="1" noChangeArrowheads="1"/>
          </p:cNvSpPr>
          <p:nvPr>
            <p:ph type="body" idx="1"/>
          </p:nvPr>
        </p:nvSpPr>
        <p:spPr/>
        <p:txBody>
          <a:bodyPr/>
          <a:lstStyle/>
          <a:p>
            <a:endParaRPr 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8C346-3F5F-4FB5-8116-B8ED7C7D7F1F}" type="slidenum">
              <a:rPr lang="en-US"/>
              <a:pPr/>
              <a:t>64</a:t>
            </a:fld>
            <a:endParaRPr lang="en-US"/>
          </a:p>
        </p:txBody>
      </p:sp>
      <p:sp>
        <p:nvSpPr>
          <p:cNvPr id="235522" name="Rectangle 2"/>
          <p:cNvSpPr>
            <a:spLocks noRo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8909D-9C78-4E3A-88B1-82645F2585AE}" type="slidenum">
              <a:rPr lang="en-US"/>
              <a:pPr/>
              <a:t>65</a:t>
            </a:fld>
            <a:endParaRPr lang="en-US"/>
          </a:p>
        </p:txBody>
      </p:sp>
      <p:sp>
        <p:nvSpPr>
          <p:cNvPr id="236546" name="Rectangle 2"/>
          <p:cNvSpPr>
            <a:spLocks noRo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0BC5E-6905-4262-9154-F7E0D12ED8DF}" type="slidenum">
              <a:rPr lang="en-US"/>
              <a:pPr/>
              <a:t>66</a:t>
            </a:fld>
            <a:endParaRPr lang="en-US"/>
          </a:p>
        </p:txBody>
      </p:sp>
      <p:sp>
        <p:nvSpPr>
          <p:cNvPr id="237570" name="Rectangle 2"/>
          <p:cNvSpPr>
            <a:spLocks noRo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64D3C-09B1-40DB-BD22-7BA9BDC38950}" type="slidenum">
              <a:rPr lang="en-US"/>
              <a:pPr/>
              <a:t>67</a:t>
            </a:fld>
            <a:endParaRPr lang="en-US"/>
          </a:p>
        </p:txBody>
      </p:sp>
      <p:sp>
        <p:nvSpPr>
          <p:cNvPr id="406530" name="Rectangle 2"/>
          <p:cNvSpPr>
            <a:spLocks noRo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A466A-7FBE-4CCB-85D4-6C4143886833}" type="slidenum">
              <a:rPr lang="en-US"/>
              <a:pPr/>
              <a:t>68</a:t>
            </a:fld>
            <a:endParaRPr lang="en-US"/>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56F90-C9E0-4FD4-A6E9-BF3B6DDDF9DE}" type="slidenum">
              <a:rPr lang="en-US"/>
              <a:pPr/>
              <a:t>69</a:t>
            </a:fld>
            <a:endParaRPr lang="en-US"/>
          </a:p>
        </p:txBody>
      </p:sp>
      <p:sp>
        <p:nvSpPr>
          <p:cNvPr id="323586" name="Rectangle 2"/>
          <p:cNvSpPr>
            <a:spLocks noRo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97D8F-9B60-43E4-9527-24A0FCACD5CC}" type="slidenum">
              <a:rPr lang="en-US"/>
              <a:pPr/>
              <a:t>70</a:t>
            </a:fld>
            <a:endParaRPr lang="en-US"/>
          </a:p>
        </p:txBody>
      </p:sp>
      <p:sp>
        <p:nvSpPr>
          <p:cNvPr id="407554" name="Rectangle 2"/>
          <p:cNvSpPr>
            <a:spLocks noRo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CBEEC2-B5FD-420A-8EE1-14F99A7737D3}" type="slidenum">
              <a:rPr lang="en-US"/>
              <a:pPr/>
              <a:t>71</a:t>
            </a:fld>
            <a:endParaRPr lang="en-US"/>
          </a:p>
        </p:txBody>
      </p:sp>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308ED6-E14E-4220-87E5-8C9B40881672}" type="slidenum">
              <a:rPr lang="en-US"/>
              <a:pPr/>
              <a:t>7</a:t>
            </a:fld>
            <a:endParaRPr lang="en-US"/>
          </a:p>
        </p:txBody>
      </p:sp>
      <p:sp>
        <p:nvSpPr>
          <p:cNvPr id="398338" name="Rectangle 2"/>
          <p:cNvSpPr>
            <a:spLocks noRo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5CBADD-6CC4-4C23-AB87-351FF25F0CB1}" type="slidenum">
              <a:rPr lang="en-US"/>
              <a:pPr/>
              <a:t>72</a:t>
            </a:fld>
            <a:endParaRPr lang="en-US"/>
          </a:p>
        </p:txBody>
      </p:sp>
      <p:sp>
        <p:nvSpPr>
          <p:cNvPr id="325634" name="Rectangle 2"/>
          <p:cNvSpPr>
            <a:spLocks noRo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543717-53D1-4156-91F5-8907FC1F1C9D}" type="slidenum">
              <a:rPr lang="en-US"/>
              <a:pPr/>
              <a:t>73</a:t>
            </a:fld>
            <a:endParaRPr lang="en-US"/>
          </a:p>
        </p:txBody>
      </p:sp>
      <p:sp>
        <p:nvSpPr>
          <p:cNvPr id="435202" name="Rectangle 2"/>
          <p:cNvSpPr>
            <a:spLocks noRo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BA749-B701-4C68-ABCA-1834C41CCC30}" type="slidenum">
              <a:rPr lang="en-US"/>
              <a:pPr/>
              <a:t>74</a:t>
            </a:fld>
            <a:endParaRPr lang="en-US"/>
          </a:p>
        </p:txBody>
      </p:sp>
      <p:sp>
        <p:nvSpPr>
          <p:cNvPr id="240642" name="Rectangle 2"/>
          <p:cNvSpPr>
            <a:spLocks noRo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37D7C-82B3-4411-BF05-338EFF76D629}" type="slidenum">
              <a:rPr lang="en-US"/>
              <a:pPr/>
              <a:t>75</a:t>
            </a:fld>
            <a:endParaRPr lang="en-US"/>
          </a:p>
        </p:txBody>
      </p:sp>
      <p:sp>
        <p:nvSpPr>
          <p:cNvPr id="241666" name="Rectangle 2"/>
          <p:cNvSpPr>
            <a:spLocks noRo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5A69FB-E25C-4DD1-AFA3-35C959BE6A0B}" type="slidenum">
              <a:rPr lang="en-US"/>
              <a:pPr/>
              <a:t>76</a:t>
            </a:fld>
            <a:endParaRPr lang="en-US"/>
          </a:p>
        </p:txBody>
      </p:sp>
      <p:sp>
        <p:nvSpPr>
          <p:cNvPr id="415746" name="Rectangle 2"/>
          <p:cNvSpPr>
            <a:spLocks noRo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AA2F2C-381E-4AC5-A3B8-4F43724DA7E7}" type="slidenum">
              <a:rPr lang="en-US"/>
              <a:pPr/>
              <a:t>77</a:t>
            </a:fld>
            <a:endParaRPr lang="en-US"/>
          </a:p>
        </p:txBody>
      </p:sp>
      <p:sp>
        <p:nvSpPr>
          <p:cNvPr id="416770" name="Rectangle 2"/>
          <p:cNvSpPr>
            <a:spLocks noRot="1" noChangeArrowheads="1" noTextEdit="1"/>
          </p:cNvSpPr>
          <p:nvPr>
            <p:ph type="sldImg"/>
          </p:nvPr>
        </p:nvSpPr>
        <p:spPr>
          <a:ln/>
        </p:spPr>
      </p:sp>
      <p:sp>
        <p:nvSpPr>
          <p:cNvPr id="41677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4AB974-7ED2-415D-BE90-53A2BDAB4E07}" type="slidenum">
              <a:rPr lang="en-US"/>
              <a:pPr/>
              <a:t>78</a:t>
            </a:fld>
            <a:endParaRPr lang="en-US"/>
          </a:p>
        </p:txBody>
      </p:sp>
      <p:sp>
        <p:nvSpPr>
          <p:cNvPr id="451586" name="Rectangle 2"/>
          <p:cNvSpPr>
            <a:spLocks noRo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5A9B3-CBF4-4996-981E-253BA3C2263B}" type="slidenum">
              <a:rPr lang="en-US"/>
              <a:pPr/>
              <a:t>79</a:t>
            </a:fld>
            <a:endParaRPr lang="en-US"/>
          </a:p>
        </p:txBody>
      </p:sp>
      <p:sp>
        <p:nvSpPr>
          <p:cNvPr id="452610" name="Rectangle 2"/>
          <p:cNvSpPr>
            <a:spLocks noRo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2CD6EA-2FDF-4B31-92CB-8BF9C40301F9}" type="slidenum">
              <a:rPr lang="en-US"/>
              <a:pPr/>
              <a:t>80</a:t>
            </a:fld>
            <a:endParaRPr lang="en-US"/>
          </a:p>
        </p:txBody>
      </p:sp>
      <p:sp>
        <p:nvSpPr>
          <p:cNvPr id="385026" name="Rectangle 2"/>
          <p:cNvSpPr>
            <a:spLocks noRot="1" noChangeArrowheads="1" noTextEdit="1"/>
          </p:cNvSpPr>
          <p:nvPr>
            <p:ph type="sldImg"/>
          </p:nvPr>
        </p:nvSpPr>
        <p:spPr>
          <a:ln/>
        </p:spPr>
      </p:sp>
      <p:sp>
        <p:nvSpPr>
          <p:cNvPr id="38502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57F848-9DAD-4542-BEF8-853D8AA7F039}" type="slidenum">
              <a:rPr lang="en-US"/>
              <a:pPr/>
              <a:t>81</a:t>
            </a:fld>
            <a:endParaRPr lang="en-US"/>
          </a:p>
        </p:txBody>
      </p:sp>
      <p:sp>
        <p:nvSpPr>
          <p:cNvPr id="386050" name="Rectangle 2"/>
          <p:cNvSpPr>
            <a:spLocks noRot="1" noChangeArrowheads="1" noTextEdit="1"/>
          </p:cNvSpPr>
          <p:nvPr>
            <p:ph type="sldImg"/>
          </p:nvPr>
        </p:nvSpPr>
        <p:spPr>
          <a:ln/>
        </p:spPr>
      </p:sp>
      <p:sp>
        <p:nvSpPr>
          <p:cNvPr id="3860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5289E-4D5A-44CA-8761-4B0F9C34E5EC}" type="slidenum">
              <a:rPr lang="en-US"/>
              <a:pPr/>
              <a:t>8</a:t>
            </a:fld>
            <a:endParaRPr lang="en-US"/>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54F06-4467-46C5-B545-A379EACC9375}" type="slidenum">
              <a:rPr lang="en-US"/>
              <a:pPr/>
              <a:t>82</a:t>
            </a:fld>
            <a:endParaRPr lang="en-US"/>
          </a:p>
        </p:txBody>
      </p:sp>
      <p:sp>
        <p:nvSpPr>
          <p:cNvPr id="327682" name="Rectangle 2"/>
          <p:cNvSpPr>
            <a:spLocks noRo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00E9AA-3D4B-421C-9919-545271A179B4}" type="slidenum">
              <a:rPr lang="en-US"/>
              <a:pPr/>
              <a:t>83</a:t>
            </a:fld>
            <a:endParaRPr lang="en-US"/>
          </a:p>
        </p:txBody>
      </p:sp>
      <p:sp>
        <p:nvSpPr>
          <p:cNvPr id="328706" name="Rectangle 2"/>
          <p:cNvSpPr>
            <a:spLocks noRo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53F225-02C4-4441-B43C-50696AD253A4}" type="slidenum">
              <a:rPr lang="en-US"/>
              <a:pPr/>
              <a:t>84</a:t>
            </a:fld>
            <a:endParaRPr lang="en-US"/>
          </a:p>
        </p:txBody>
      </p:sp>
      <p:sp>
        <p:nvSpPr>
          <p:cNvPr id="329730" name="Rectangle 2"/>
          <p:cNvSpPr>
            <a:spLocks noRo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F3F6C0-8B2F-45FE-A234-1FE5C1FFE1DD}" type="slidenum">
              <a:rPr lang="en-US"/>
              <a:pPr/>
              <a:t>85</a:t>
            </a:fld>
            <a:endParaRPr lang="en-US"/>
          </a:p>
        </p:txBody>
      </p:sp>
      <p:sp>
        <p:nvSpPr>
          <p:cNvPr id="330754" name="Rectangle 2"/>
          <p:cNvSpPr>
            <a:spLocks noRo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B199BF-155D-4368-9D63-610BB2D41148}" type="slidenum">
              <a:rPr lang="en-US"/>
              <a:pPr/>
              <a:t>86</a:t>
            </a:fld>
            <a:endParaRPr lang="en-US"/>
          </a:p>
        </p:txBody>
      </p:sp>
      <p:sp>
        <p:nvSpPr>
          <p:cNvPr id="331778" name="Rectangle 2"/>
          <p:cNvSpPr>
            <a:spLocks noRo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03B41-68D4-44D3-B814-4EAA3A1B9B9E}" type="slidenum">
              <a:rPr lang="en-US"/>
              <a:pPr/>
              <a:t>87</a:t>
            </a:fld>
            <a:endParaRPr lang="en-US"/>
          </a:p>
        </p:txBody>
      </p:sp>
      <p:sp>
        <p:nvSpPr>
          <p:cNvPr id="436226" name="Rectangle 2"/>
          <p:cNvSpPr>
            <a:spLocks noRo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076061-9DCF-4009-9FCB-337A5848E658}" type="slidenum">
              <a:rPr lang="en-US"/>
              <a:pPr/>
              <a:t>88</a:t>
            </a:fld>
            <a:endParaRPr lang="en-US"/>
          </a:p>
        </p:txBody>
      </p:sp>
      <p:sp>
        <p:nvSpPr>
          <p:cNvPr id="333826" name="Rectangle 2"/>
          <p:cNvSpPr>
            <a:spLocks noRo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4EAA0C-4CEB-46F5-9DC8-01445BEB09C5}" type="slidenum">
              <a:rPr lang="en-US"/>
              <a:pPr/>
              <a:t>89</a:t>
            </a:fld>
            <a:endParaRPr lang="en-US"/>
          </a:p>
        </p:txBody>
      </p:sp>
      <p:sp>
        <p:nvSpPr>
          <p:cNvPr id="387074" name="Rectangle 2"/>
          <p:cNvSpPr>
            <a:spLocks noRo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865849-E666-4A24-B40B-9BB46F7D9AD6}" type="slidenum">
              <a:rPr lang="en-US"/>
              <a:pPr/>
              <a:t>90</a:t>
            </a:fld>
            <a:endParaRPr lang="en-US"/>
          </a:p>
        </p:txBody>
      </p:sp>
      <p:sp>
        <p:nvSpPr>
          <p:cNvPr id="335874" name="Rectangle 2"/>
          <p:cNvSpPr>
            <a:spLocks noRo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F432D-CA34-4191-8080-B7FD4ABEC017}" type="slidenum">
              <a:rPr lang="en-US"/>
              <a:pPr/>
              <a:t>91</a:t>
            </a:fld>
            <a:endParaRPr lang="en-US"/>
          </a:p>
        </p:txBody>
      </p:sp>
      <p:sp>
        <p:nvSpPr>
          <p:cNvPr id="336898" name="Rectangle 2"/>
          <p:cNvSpPr>
            <a:spLocks noRot="1" noChangeArrowheads="1" noTextEdit="1"/>
          </p:cNvSpPr>
          <p:nvPr>
            <p:ph type="sldImg"/>
          </p:nvPr>
        </p:nvSpPr>
        <p:spPr>
          <a:ln/>
        </p:spPr>
      </p:sp>
      <p:sp>
        <p:nvSpPr>
          <p:cNvPr id="33689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827F1-39E8-4F5E-A9E6-E842FA055071}" type="slidenum">
              <a:rPr lang="en-US"/>
              <a:pPr/>
              <a:t>9</a:t>
            </a:fld>
            <a:endParaRPr lang="en-US"/>
          </a:p>
        </p:txBody>
      </p:sp>
      <p:sp>
        <p:nvSpPr>
          <p:cNvPr id="181250" name="Rectangle 2"/>
          <p:cNvSpPr>
            <a:spLocks noRo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B7E92-B114-4FF2-BBE1-C1B564847E39}" type="slidenum">
              <a:rPr lang="en-US"/>
              <a:pPr/>
              <a:t>92</a:t>
            </a:fld>
            <a:endParaRPr lang="en-US"/>
          </a:p>
        </p:txBody>
      </p:sp>
      <p:sp>
        <p:nvSpPr>
          <p:cNvPr id="337922" name="Rectangle 2"/>
          <p:cNvSpPr>
            <a:spLocks noRo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808A8E-FD04-4CC3-B18C-95725E61AA95}" type="slidenum">
              <a:rPr lang="en-US"/>
              <a:pPr/>
              <a:t>93</a:t>
            </a:fld>
            <a:endParaRPr lang="en-US"/>
          </a:p>
        </p:txBody>
      </p:sp>
      <p:sp>
        <p:nvSpPr>
          <p:cNvPr id="418818" name="Rectangle 2"/>
          <p:cNvSpPr>
            <a:spLocks noRot="1" noChangeArrowheads="1" noTextEdit="1"/>
          </p:cNvSpPr>
          <p:nvPr>
            <p:ph type="sldImg"/>
          </p:nvPr>
        </p:nvSpPr>
        <p:spPr>
          <a:ln/>
        </p:spPr>
      </p:sp>
      <p:sp>
        <p:nvSpPr>
          <p:cNvPr id="41881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27902B-781D-4C1C-A682-E495AADA5A18}" type="slidenum">
              <a:rPr lang="en-US"/>
              <a:pPr/>
              <a:t>94</a:t>
            </a:fld>
            <a:endParaRPr lang="en-US"/>
          </a:p>
        </p:txBody>
      </p:sp>
      <p:sp>
        <p:nvSpPr>
          <p:cNvPr id="388098" name="Rectangle 2"/>
          <p:cNvSpPr>
            <a:spLocks noRo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1A890B-AF5F-48B9-A171-664BF67841F6}" type="slidenum">
              <a:rPr lang="en-US"/>
              <a:pPr/>
              <a:t>95</a:t>
            </a:fld>
            <a:endParaRPr lang="en-US"/>
          </a:p>
        </p:txBody>
      </p:sp>
      <p:sp>
        <p:nvSpPr>
          <p:cNvPr id="339970" name="Rectangle 2"/>
          <p:cNvSpPr>
            <a:spLocks noRo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F107B-7D04-4C51-A721-834DDB790FAA}" type="slidenum">
              <a:rPr lang="en-US"/>
              <a:pPr/>
              <a:t>96</a:t>
            </a:fld>
            <a:endParaRPr lang="en-US"/>
          </a:p>
        </p:txBody>
      </p:sp>
      <p:sp>
        <p:nvSpPr>
          <p:cNvPr id="340994" name="Rectangle 2"/>
          <p:cNvSpPr>
            <a:spLocks noRo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E550C-C3EF-4830-B9A6-CBF9FF220524}" type="slidenum">
              <a:rPr lang="en-US"/>
              <a:pPr/>
              <a:t>97</a:t>
            </a:fld>
            <a:endParaRPr lang="en-US"/>
          </a:p>
        </p:txBody>
      </p:sp>
      <p:sp>
        <p:nvSpPr>
          <p:cNvPr id="427010" name="Rectangle 2"/>
          <p:cNvSpPr>
            <a:spLocks noRot="1" noChangeArrowheads="1" noTextEdit="1"/>
          </p:cNvSpPr>
          <p:nvPr>
            <p:ph type="sldImg"/>
          </p:nvPr>
        </p:nvSpPr>
        <p:spPr>
          <a:ln/>
        </p:spPr>
      </p:sp>
      <p:sp>
        <p:nvSpPr>
          <p:cNvPr id="42701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03AEE6-EDF2-48B0-982D-879167B145AD}" type="slidenum">
              <a:rPr lang="en-US"/>
              <a:pPr/>
              <a:t>98</a:t>
            </a:fld>
            <a:endParaRPr lang="en-US"/>
          </a:p>
        </p:txBody>
      </p:sp>
      <p:sp>
        <p:nvSpPr>
          <p:cNvPr id="429058" name="Rectangle 2"/>
          <p:cNvSpPr>
            <a:spLocks noRot="1" noChangeArrowheads="1" noTextEdit="1"/>
          </p:cNvSpPr>
          <p:nvPr>
            <p:ph type="sldImg"/>
          </p:nvPr>
        </p:nvSpPr>
        <p:spPr>
          <a:ln/>
        </p:spPr>
      </p:sp>
      <p:sp>
        <p:nvSpPr>
          <p:cNvPr id="42905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1EC88-A76E-419A-8A7F-6B0BA1CD672C}" type="slidenum">
              <a:rPr lang="en-US"/>
              <a:pPr/>
              <a:t>99</a:t>
            </a:fld>
            <a:endParaRPr lang="en-US"/>
          </a:p>
        </p:txBody>
      </p:sp>
      <p:sp>
        <p:nvSpPr>
          <p:cNvPr id="342018" name="Rectangle 2"/>
          <p:cNvSpPr>
            <a:spLocks noRo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5AFB70-2226-4A55-8EB8-69F6B65D01A9}" type="slidenum">
              <a:rPr lang="en-US"/>
              <a:pPr/>
              <a:t>101</a:t>
            </a:fld>
            <a:endParaRPr lang="en-US"/>
          </a:p>
        </p:txBody>
      </p:sp>
      <p:sp>
        <p:nvSpPr>
          <p:cNvPr id="389122" name="Rectangle 2"/>
          <p:cNvSpPr>
            <a:spLocks noRo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228D28-B25D-4F75-A7DB-5359E99A7B0E}" type="slidenum">
              <a:rPr lang="en-US"/>
              <a:pPr/>
              <a:t>102</a:t>
            </a:fld>
            <a:endParaRPr lang="en-US"/>
          </a:p>
        </p:txBody>
      </p:sp>
      <p:sp>
        <p:nvSpPr>
          <p:cNvPr id="344066" name="Rectangle 2"/>
          <p:cNvSpPr>
            <a:spLocks noRo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0"/>
            <a:ext cx="9140825" cy="6850063"/>
            <a:chOff x="0" y="0"/>
            <a:chExt cx="5758" cy="4315"/>
          </a:xfrm>
        </p:grpSpPr>
        <p:grpSp>
          <p:nvGrpSpPr>
            <p:cNvPr id="49155" name="Group 3"/>
            <p:cNvGrpSpPr>
              <a:grpSpLocks/>
            </p:cNvGrpSpPr>
            <p:nvPr userDrawn="1"/>
          </p:nvGrpSpPr>
          <p:grpSpPr bwMode="auto">
            <a:xfrm>
              <a:off x="1728" y="2230"/>
              <a:ext cx="4027" cy="2085"/>
              <a:chOff x="1728" y="2230"/>
              <a:chExt cx="4027" cy="2085"/>
            </a:xfrm>
          </p:grpSpPr>
          <p:sp>
            <p:nvSpPr>
              <p:cNvPr id="49156"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49157"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49158"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49159"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49160"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49161"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49162"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4916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916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9165"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49166"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49167" name="Rectangle 15"/>
          <p:cNvSpPr>
            <a:spLocks noGrp="1" noChangeArrowheads="1"/>
          </p:cNvSpPr>
          <p:nvPr>
            <p:ph type="sldNum" sz="quarter" idx="4"/>
          </p:nvPr>
        </p:nvSpPr>
        <p:spPr>
          <a:xfrm>
            <a:off x="6553200" y="6254750"/>
            <a:ext cx="2133600" cy="476250"/>
          </a:xfrm>
        </p:spPr>
        <p:txBody>
          <a:bodyPr/>
          <a:lstStyle>
            <a:lvl1pPr>
              <a:defRPr/>
            </a:lvl1pPr>
          </a:lstStyle>
          <a:p>
            <a:fld id="{8240496B-7CDE-43F2-95FB-D3069076AC4F}"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CD5F98F8-C062-406D-999C-664D5D1FE1A1}"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6FF388F3-8A58-4400-B2EC-0F559E368C85}"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0DD5A5D9-4A2B-45D8-924E-1BB3C66295C0}"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45C980C2-F764-4F7A-8F99-BA6933074C0F}"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AD7BC515-CF05-4D34-951E-140255BFEAE2}" type="slidenum">
              <a:rPr lang="en-US"/>
              <a:pPr/>
              <a:t>‹#›</a:t>
            </a:fld>
            <a:endParaRPr 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00F2F03F-8B9D-4796-B4E2-EDE632107D47}"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p:spPr>
        <p:txBody>
          <a:bodyPr/>
          <a:lstStyle>
            <a:lvl1pPr>
              <a:defRPr/>
            </a:lvl1pPr>
          </a:lstStyle>
          <a:p>
            <a:endParaRPr lang="en-US"/>
          </a:p>
        </p:txBody>
      </p:sp>
      <p:sp>
        <p:nvSpPr>
          <p:cNvPr id="4" name="Slide Number Placeholder 3"/>
          <p:cNvSpPr>
            <a:spLocks noGrp="1"/>
          </p:cNvSpPr>
          <p:nvPr>
            <p:ph type="sldNum" sz="quarter" idx="11"/>
          </p:nvPr>
        </p:nvSpPr>
        <p:spPr>
          <a:xfrm>
            <a:off x="6553200" y="6248400"/>
            <a:ext cx="2133600" cy="476250"/>
          </a:xfrm>
        </p:spPr>
        <p:txBody>
          <a:bodyPr/>
          <a:lstStyle>
            <a:lvl1pPr>
              <a:defRPr/>
            </a:lvl1pPr>
          </a:lstStyle>
          <a:p>
            <a:fld id="{7AFA07D6-88A0-43A0-8AB2-DCA626663CDD}" type="slidenum">
              <a:rPr lang="en-US"/>
              <a:pPr/>
              <a:t>‹#›</a:t>
            </a:fld>
            <a:endParaRPr lang="en-US"/>
          </a:p>
        </p:txBody>
      </p:sp>
      <p:sp>
        <p:nvSpPr>
          <p:cNvPr id="5" name="Footer Placeholder 4"/>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DE525FCC-9CE3-4BEF-BE7A-5FD8F6ACF80B}"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6E18294-60EA-41AD-AF65-3843543F2CC8}"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E788640-DADE-4292-90BB-C3B9C5731A30}"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A2FFBC6A-2AFF-4A5F-B717-B33EEFFDCB51}"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44C3400F-C43A-4C39-8438-B531A985574A}"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C4BE07D4-5E4E-4260-AD37-D49C90989748}"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C0760698-C20F-4CB4-B508-198970ADB3D3}"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654DF027-7E8A-4CF6-AB77-09DE182CD8E1}"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D99F2F3A-DACD-4222-8E11-41315793C861}"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effectLst/>
                <a:latin typeface="Arial" pitchFamily="34" charset="0"/>
              </a:defRPr>
            </a:lvl1pPr>
          </a:lstStyle>
          <a:p>
            <a:endParaRPr lang="en-US"/>
          </a:p>
        </p:txBody>
      </p:sp>
      <p:sp>
        <p:nvSpPr>
          <p:cNvPr id="4813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effectLst/>
                <a:latin typeface="Arial" pitchFamily="34" charset="0"/>
              </a:defRPr>
            </a:lvl1pPr>
          </a:lstStyle>
          <a:p>
            <a:fld id="{4690E6CC-7BDC-47EA-8865-1F32865DF1BD}" type="slidenum">
              <a:rPr lang="en-US"/>
              <a:pPr/>
              <a:t>‹#›</a:t>
            </a:fld>
            <a:endParaRPr lang="en-US"/>
          </a:p>
        </p:txBody>
      </p:sp>
      <p:grpSp>
        <p:nvGrpSpPr>
          <p:cNvPr id="48132" name="Group 4"/>
          <p:cNvGrpSpPr>
            <a:grpSpLocks/>
          </p:cNvGrpSpPr>
          <p:nvPr/>
        </p:nvGrpSpPr>
        <p:grpSpPr bwMode="auto">
          <a:xfrm>
            <a:off x="0" y="0"/>
            <a:ext cx="9140825" cy="6850063"/>
            <a:chOff x="0" y="0"/>
            <a:chExt cx="5758" cy="4315"/>
          </a:xfrm>
        </p:grpSpPr>
        <p:grpSp>
          <p:nvGrpSpPr>
            <p:cNvPr id="48133" name="Group 5"/>
            <p:cNvGrpSpPr>
              <a:grpSpLocks/>
            </p:cNvGrpSpPr>
            <p:nvPr userDrawn="1"/>
          </p:nvGrpSpPr>
          <p:grpSpPr bwMode="auto">
            <a:xfrm>
              <a:off x="1728" y="2230"/>
              <a:ext cx="4027" cy="2085"/>
              <a:chOff x="1728" y="2230"/>
              <a:chExt cx="4027" cy="2085"/>
            </a:xfrm>
          </p:grpSpPr>
          <p:sp>
            <p:nvSpPr>
              <p:cNvPr id="4813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4813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4813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4813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4813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4813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4814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4814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14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effectLst/>
                <a:latin typeface="Arial" pitchFamily="34" charset="0"/>
              </a:defRPr>
            </a:lvl1pPr>
          </a:lstStyle>
          <a:p>
            <a:endParaRPr lang="en-US"/>
          </a:p>
        </p:txBody>
      </p:sp>
      <p:sp>
        <p:nvSpPr>
          <p:cNvPr id="4814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file:///D:\Coati\DSC05306.JP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13.xml.rels><?xml version="1.0" encoding="UTF-8" standalone="yes"?>
<Relationships xmlns="http://schemas.openxmlformats.org/package/2006/relationships"><Relationship Id="rId3" Type="http://schemas.openxmlformats.org/officeDocument/2006/relationships/hyperlink" Target="http://photos.nczoo.org/gallery/262573"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www.psyeta.org/jaaws/-" TargetMode="External"/><Relationship Id="rId3" Type="http://schemas.openxmlformats.org/officeDocument/2006/relationships/hyperlink" Target="http://veederandld.20m.com/keeperpgs/keeper.html" TargetMode="External"/><Relationship Id="rId7" Type="http://schemas.openxmlformats.org/officeDocument/2006/relationships/hyperlink" Target="http://www.enrichment.org/"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hyperlink" Target="http://www.abwak.co.uk/" TargetMode="External"/><Relationship Id="rId5" Type="http://schemas.openxmlformats.org/officeDocument/2006/relationships/hyperlink" Target="http://www.aza.org/" TargetMode="External"/><Relationship Id="rId4" Type="http://schemas.openxmlformats.org/officeDocument/2006/relationships/hyperlink" Target="http://www.aazk.org/" TargetMode="External"/><Relationship Id="rId9" Type="http://schemas.openxmlformats.org/officeDocument/2006/relationships/hyperlink" Target="http://www.enrichmentonline.org/resources/literature.asp"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www.well.com/user/elliotts/smse_enrich.html" TargetMode="External"/><Relationship Id="rId3" Type="http://schemas.openxmlformats.org/officeDocument/2006/relationships/hyperlink" Target="http://www.honoluluzoo.org/enrichment%20activities.htm" TargetMode="External"/><Relationship Id="rId7" Type="http://schemas.openxmlformats.org/officeDocument/2006/relationships/hyperlink" Target="http://mywebpages.comcast.net/ExoticAnimalsResourceSite/ExoticAnimalsResourceSite/" TargetMode="External"/><Relationship Id="rId2" Type="http://schemas.openxmlformats.org/officeDocument/2006/relationships/hyperlink" Target="http://animalenrichment.org/" TargetMode="External"/><Relationship Id="rId1" Type="http://schemas.openxmlformats.org/officeDocument/2006/relationships/slideLayout" Target="../slideLayouts/slideLayout2.xml"/><Relationship Id="rId6" Type="http://schemas.openxmlformats.org/officeDocument/2006/relationships/hyperlink" Target="http://www.oregonzoo.org/" TargetMode="External"/><Relationship Id="rId11" Type="http://schemas.openxmlformats.org/officeDocument/2006/relationships/hyperlink" Target="http://www.well.com.user/abs/dbs/eesb" TargetMode="External"/><Relationship Id="rId5" Type="http://schemas.openxmlformats.org/officeDocument/2006/relationships/hyperlink" Target="http://www.holezoo.org/animals/enrichment-" TargetMode="External"/><Relationship Id="rId10" Type="http://schemas.openxmlformats.org/officeDocument/2006/relationships/hyperlink" Target="http://www.ufaw.org.uk/" TargetMode="External"/><Relationship Id="rId4" Type="http://schemas.openxmlformats.org/officeDocument/2006/relationships/hyperlink" Target="http://www.phoenixzoo.org/zoo/animals/BE/be101.asp" TargetMode="External"/><Relationship Id="rId9" Type="http://schemas.openxmlformats.org/officeDocument/2006/relationships/hyperlink" Target="http://www.psyeta.org/jaaws.html"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www.animalwelfare.com/Lab_animals/biblio/" TargetMode="External"/><Relationship Id="rId3" Type="http://schemas.openxmlformats.org/officeDocument/2006/relationships/hyperlink" Target="http://www.wolfpark.org/Links%20enrichment.html" TargetMode="External"/><Relationship Id="rId7" Type="http://schemas.openxmlformats.org/officeDocument/2006/relationships/hyperlink" Target="http://www.animalwelfare.com/Lab%20animals/biblio/enrich.htm" TargetMode="External"/><Relationship Id="rId2" Type="http://schemas.openxmlformats.org/officeDocument/2006/relationships/hyperlink" Target="http://www.felidtag.org/" TargetMode="External"/><Relationship Id="rId1" Type="http://schemas.openxmlformats.org/officeDocument/2006/relationships/slideLayout" Target="../slideLayouts/slideLayout2.xml"/><Relationship Id="rId6" Type="http://schemas.openxmlformats.org/officeDocument/2006/relationships/hyperlink" Target="http://www.brown.edu/Research/Primate/enrich.html" TargetMode="External"/><Relationship Id="rId5" Type="http://schemas.openxmlformats.org/officeDocument/2006/relationships/hyperlink" Target="http://www.primate/" TargetMode="External"/><Relationship Id="rId4" Type="http://schemas.openxmlformats.org/officeDocument/2006/relationships/hyperlink" Target="http://www.nal.usda.gov-/"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www.pacificnet.net/~jmcnary" TargetMode="External"/><Relationship Id="rId2" Type="http://schemas.openxmlformats.org/officeDocument/2006/relationships/hyperlink" Target="http://www.animalwelfare.com/" TargetMode="External"/><Relationship Id="rId1" Type="http://schemas.openxmlformats.org/officeDocument/2006/relationships/slideLayout" Target="../slideLayouts/slideLayout2.xml"/><Relationship Id="rId4" Type="http://schemas.openxmlformats.org/officeDocument/2006/relationships/hyperlink" Target="http://www.behavior.org/animals/frameset.cf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hyperlink" Target="http://csew.com/enrich/" TargetMode="External"/><Relationship Id="rId13" Type="http://schemas.openxmlformats.org/officeDocument/2006/relationships/hyperlink" Target="http://www.nkconcepts.com/books.htm" TargetMode="External"/><Relationship Id="rId3" Type="http://schemas.openxmlformats.org/officeDocument/2006/relationships/hyperlink" Target="http://members.tripod.com/~AnimalTrainersForum" TargetMode="External"/><Relationship Id="rId7" Type="http://schemas.openxmlformats.org/officeDocument/2006/relationships/hyperlink" Target="http://wagntrain.com/OC/" TargetMode="External"/><Relationship Id="rId12" Type="http://schemas.openxmlformats.org/officeDocument/2006/relationships/hyperlink" Target="http://www.clickerzoneuk.co.uk/" TargetMode="External"/><Relationship Id="rId17" Type="http://schemas.openxmlformats.org/officeDocument/2006/relationships/hyperlink" Target="http://www.aza.org/" TargetMode="External"/><Relationship Id="rId2" Type="http://schemas.openxmlformats.org/officeDocument/2006/relationships/hyperlink" Target="mailto:mthompson@memphiszoo,org" TargetMode="External"/><Relationship Id="rId16" Type="http://schemas.openxmlformats.org/officeDocument/2006/relationships/hyperlink" Target="http://www.naturalencounters.com/" TargetMode="External"/><Relationship Id="rId1" Type="http://schemas.openxmlformats.org/officeDocument/2006/relationships/slideLayout" Target="../slideLayouts/slideLayout2.xml"/><Relationship Id="rId6" Type="http://schemas.openxmlformats.org/officeDocument/2006/relationships/hyperlink" Target="http://www.zoolex.org/ivan/sect4.html" TargetMode="External"/><Relationship Id="rId11" Type="http://schemas.openxmlformats.org/officeDocument/2006/relationships/hyperlink" Target="http://www.greenwooddogs.com/" TargetMode="External"/><Relationship Id="rId5" Type="http://schemas.openxmlformats.org/officeDocument/2006/relationships/hyperlink" Target="http://www.behavior.org/animals/index.cfm" TargetMode="External"/><Relationship Id="rId15" Type="http://schemas.openxmlformats.org/officeDocument/2006/relationships/hyperlink" Target="http://www.geocites.com/marineanimalwelfare/doesthe.htm" TargetMode="External"/><Relationship Id="rId10" Type="http://schemas.openxmlformats.org/officeDocument/2006/relationships/hyperlink" Target="http://www.clickertrainer.com/" TargetMode="External"/><Relationship Id="rId4" Type="http://schemas.openxmlformats.org/officeDocument/2006/relationships/hyperlink" Target="http://dontshootthedog.com/" TargetMode="External"/><Relationship Id="rId9" Type="http://schemas.openxmlformats.org/officeDocument/2006/relationships/hyperlink" Target="http://www.clickandtreat.com/" TargetMode="External"/><Relationship Id="rId14" Type="http://schemas.openxmlformats.org/officeDocument/2006/relationships/hyperlink" Target="http://www.cleckertrainingvideos.com/"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www.animalwelfare.com/Lab_animals/biblio/index.html" TargetMode="External"/><Relationship Id="rId3" Type="http://schemas.openxmlformats.org/officeDocument/2006/relationships/hyperlink" Target="http://www.synalia.com/" TargetMode="External"/><Relationship Id="rId7" Type="http://schemas.openxmlformats.org/officeDocument/2006/relationships/hyperlink" Target="mailto:awic@nal.usda.gov" TargetMode="External"/><Relationship Id="rId2" Type="http://schemas.openxmlformats.org/officeDocument/2006/relationships/hyperlink" Target="mailto:webmaster@animalark.org" TargetMode="External"/><Relationship Id="rId1" Type="http://schemas.openxmlformats.org/officeDocument/2006/relationships/slideLayout" Target="../slideLayouts/slideLayout2.xml"/><Relationship Id="rId6" Type="http://schemas.openxmlformats.org/officeDocument/2006/relationships/hyperlink" Target="http://www.ncbi.nlm.nih.gov/Taxonomy/Browser" TargetMode="External"/><Relationship Id="rId5" Type="http://schemas.openxmlformats.org/officeDocument/2006/relationships/hyperlink" Target="http://books.nap.edu/books/0309052335/html/5.html" TargetMode="External"/><Relationship Id="rId4" Type="http://schemas.openxmlformats.org/officeDocument/2006/relationships/hyperlink" Target="http://www.library.uinc.edu/vex/toxic/intro.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file:///C:\Documents%20and%20Settings\UHamblin\Local%20Settings\Temporary%20Internet%20Files\OLK6\PDRM0060.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ccforaction.com/kumasi_zoo_chimps/review/Afua_Cecelia_0285.jpg"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cres.sandiegozoo.org/staff/native_seed_bank.html" TargetMode="External"/><Relationship Id="rId13" Type="http://schemas.openxmlformats.org/officeDocument/2006/relationships/image" Target="../media/image35.jpeg"/><Relationship Id="rId3" Type="http://schemas.openxmlformats.org/officeDocument/2006/relationships/hyperlink" Target="http://cres.sandiegozoo.org/staff/div_applied_cons.html" TargetMode="External"/><Relationship Id="rId7" Type="http://schemas.openxmlformats.org/officeDocument/2006/relationships/hyperlink" Target="http://cres.sandiegozoo.org/staff/div_repro_physiology.html" TargetMode="External"/><Relationship Id="rId12" Type="http://schemas.openxmlformats.org/officeDocument/2006/relationships/hyperlink" Target="http://cres.sandiegozoo.org/projects/six_restoration.html"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hyperlink" Target="http://cres.sandiegozoo.org/staff/div_pathology.html" TargetMode="External"/><Relationship Id="rId11" Type="http://schemas.openxmlformats.org/officeDocument/2006/relationships/image" Target="../media/image34.jpeg"/><Relationship Id="rId5" Type="http://schemas.openxmlformats.org/officeDocument/2006/relationships/hyperlink" Target="http://cres.sandiegozoo.org/staff/div_genetics.html" TargetMode="External"/><Relationship Id="rId10" Type="http://schemas.openxmlformats.org/officeDocument/2006/relationships/hyperlink" Target="http://cres.sandiegozoo.org/projects/six_bioresources.html" TargetMode="External"/><Relationship Id="rId4" Type="http://schemas.openxmlformats.org/officeDocument/2006/relationships/hyperlink" Target="http://cres.sandiegozoo.org/staff/div_behavioral_biology.html" TargetMode="External"/><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hyperlink" Target="http://www.pbase.com/transcending_history/image/69369538"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http://www.oceanservice.noaa.gov/education/stories/oilymess/media/supp_toxica_240.jpg" TargetMode="External"/><Relationship Id="rId5" Type="http://schemas.openxmlformats.org/officeDocument/2006/relationships/image" Target="../media/image40.jpeg"/><Relationship Id="rId4" Type="http://schemas.openxmlformats.org/officeDocument/2006/relationships/image" Target="http://earthobservatory.nasa.gov/Library/Deforestation/Images/slash_and_burn_children.jp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http://members.cox.net/peupatriarx1/GTort_20021015_6834.jpg" TargetMode="External"/><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file:///C:\Documents%20and%20Settings\UHamblin\Local%20Settings\Temporary%20Internet%20Files\OLK6\DSCN0427.JPG" TargetMode="External"/><Relationship Id="rId5" Type="http://schemas.openxmlformats.org/officeDocument/2006/relationships/image" Target="../media/image52.jpeg"/><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file:///D:\Monkey,%20Black%20Howler\_male\_puzzle%20feeder\DSC04223.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file:///M:\Photos\from%20Jim%20Hughes\BE\BE%20Tamarins\DSC02048.JPG" TargetMode="Externa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davidbygott@yahoo.com"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file:///C:\Documents%20and%20Settings\UHamblin\Local%20Settings\Temporary%20Internet%20Files\OLK6\Pedro.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file:///C:\Documents%20and%20Settings\UHamblin\Local%20Settings\Temporary%20Internet%20Files\OLK6\Norman%20and%20barrel.jp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en.wikipedia.org/wiki/Image:Chimpanzee_congo_painting.jpg"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hyperlink" Target="http://www.search.com/reference/Institute_of_Contemporary_Arts"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5.xml"/><Relationship Id="rId1" Type="http://schemas.openxmlformats.org/officeDocument/2006/relationships/slideLayout" Target="../slideLayouts/slideLayout17.xml"/><Relationship Id="rId4" Type="http://schemas.openxmlformats.org/officeDocument/2006/relationships/image" Target="../media/image93.jpeg"/></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file:///C:\Documents%20and%20Settings\UHamblin\Local%20Settings\Temporary%20Internet%20Files\OLK6\DSCN9118.JPG"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file:///E:\DCIM\100MSDCF\DSC00029.JPG" TargetMode="External"/><Relationship Id="rId5" Type="http://schemas.openxmlformats.org/officeDocument/2006/relationships/image" Target="../media/image96.jpeg"/><Relationship Id="rId4" Type="http://schemas.openxmlformats.org/officeDocument/2006/relationships/image" Target="file:///E:\DCIM\100MSDCF\DSC00028.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3733800"/>
            <a:ext cx="9144000" cy="1752600"/>
          </a:xfrm>
        </p:spPr>
        <p:txBody>
          <a:bodyPr/>
          <a:lstStyle/>
          <a:p>
            <a:r>
              <a:rPr lang="en-US" sz="3000" dirty="0" err="1"/>
              <a:t>Enriquecimiento</a:t>
            </a:r>
            <a:r>
              <a:rPr lang="en-US" sz="3000" dirty="0"/>
              <a:t> </a:t>
            </a:r>
            <a:r>
              <a:rPr lang="en-US" sz="3000" dirty="0" err="1"/>
              <a:t>Comportamental</a:t>
            </a:r>
            <a:r>
              <a:rPr lang="en-US" sz="3000" dirty="0"/>
              <a:t>=</a:t>
            </a:r>
            <a:r>
              <a:rPr lang="en-US" sz="3000" dirty="0" err="1"/>
              <a:t>Manejo</a:t>
            </a:r>
            <a:r>
              <a:rPr lang="en-US" sz="3000" dirty="0"/>
              <a:t> del </a:t>
            </a:r>
            <a:r>
              <a:rPr lang="en-US" sz="3000" dirty="0" err="1"/>
              <a:t>comportamiento</a:t>
            </a:r>
            <a:endParaRPr lang="en-US" sz="3000" dirty="0"/>
          </a:p>
          <a:p>
            <a:endParaRPr lang="en-US" sz="3000" dirty="0"/>
          </a:p>
          <a:p>
            <a:r>
              <a:rPr lang="en-US" sz="2000" b="1" dirty="0"/>
              <a:t>Translated by:</a:t>
            </a:r>
          </a:p>
          <a:p>
            <a:r>
              <a:rPr lang="en-US" sz="2000" b="1" dirty="0"/>
              <a:t>Raquel M. </a:t>
            </a:r>
            <a:r>
              <a:rPr lang="en-US" sz="2000" b="1" dirty="0" err="1"/>
              <a:t>Gleiser</a:t>
            </a:r>
            <a:endParaRPr lang="en-US" sz="2000" b="1" dirty="0"/>
          </a:p>
          <a:p>
            <a:r>
              <a:rPr lang="en-US" sz="2000" b="1" dirty="0"/>
              <a:t>Cordoba, Argentina</a:t>
            </a:r>
          </a:p>
          <a:p>
            <a:endParaRPr lang="en-US" sz="3000" dirty="0"/>
          </a:p>
        </p:txBody>
      </p:sp>
      <p:pic>
        <p:nvPicPr>
          <p:cNvPr id="2052" name="Picture 4">
            <a:hlinkClick r:id="" action="ppaction://media"/>
          </p:cNvPr>
          <p:cNvPicPr>
            <a:picLocks noRot="1" noChangeAspect="1" noChangeArrowheads="1"/>
          </p:cNvPicPr>
          <p:nvPr>
            <a:wavAudioFile r:embed="rId1" name="j0214098.wav"/>
          </p:nvPr>
        </p:nvPicPr>
        <p:blipFill>
          <a:blip r:embed="rId4" cstate="email"/>
          <a:srcRect/>
          <a:stretch>
            <a:fillRect/>
          </a:stretch>
        </p:blipFill>
        <p:spPr bwMode="auto">
          <a:xfrm>
            <a:off x="8839200" y="6553200"/>
            <a:ext cx="304800" cy="304800"/>
          </a:xfrm>
          <a:prstGeom prst="rect">
            <a:avLst/>
          </a:prstGeom>
          <a:noFill/>
        </p:spPr>
      </p:pic>
      <p:pic>
        <p:nvPicPr>
          <p:cNvPr id="2056" name="Picture 8" descr="Hamadryas baboon with Christmas tree- Photo By Jim Hughes"/>
          <p:cNvPicPr>
            <a:picLocks noChangeAspect="1" noChangeArrowheads="1"/>
          </p:cNvPicPr>
          <p:nvPr/>
        </p:nvPicPr>
        <p:blipFill>
          <a:blip r:embed="rId5" cstate="email"/>
          <a:srcRect/>
          <a:stretch>
            <a:fillRect/>
          </a:stretch>
        </p:blipFill>
        <p:spPr bwMode="auto">
          <a:xfrm>
            <a:off x="228600" y="304800"/>
            <a:ext cx="2133600" cy="1600200"/>
          </a:xfrm>
          <a:prstGeom prst="rect">
            <a:avLst/>
          </a:prstGeom>
          <a:noFill/>
        </p:spPr>
      </p:pic>
      <p:pic>
        <p:nvPicPr>
          <p:cNvPr id="2058" name="Picture 10" descr="Hyacinth macws with chew toys-  Photo by Hilda Tresz"/>
          <p:cNvPicPr>
            <a:picLocks noChangeAspect="1" noChangeArrowheads="1"/>
          </p:cNvPicPr>
          <p:nvPr/>
        </p:nvPicPr>
        <p:blipFill>
          <a:blip r:embed="rId6" cstate="email"/>
          <a:srcRect/>
          <a:stretch>
            <a:fillRect/>
          </a:stretch>
        </p:blipFill>
        <p:spPr bwMode="auto">
          <a:xfrm>
            <a:off x="6038850" y="4705350"/>
            <a:ext cx="2895600" cy="1933575"/>
          </a:xfrm>
          <a:prstGeom prst="rect">
            <a:avLst/>
          </a:prstGeom>
          <a:noFill/>
        </p:spPr>
      </p:pic>
      <p:pic>
        <p:nvPicPr>
          <p:cNvPr id="2059" name="Picture 11" descr="Lion with fire hose ball-  Photo by Jm Hughes"/>
          <p:cNvPicPr>
            <a:picLocks noChangeAspect="1" noChangeArrowheads="1"/>
          </p:cNvPicPr>
          <p:nvPr/>
        </p:nvPicPr>
        <p:blipFill>
          <a:blip r:embed="rId7" cstate="email"/>
          <a:srcRect/>
          <a:stretch>
            <a:fillRect/>
          </a:stretch>
        </p:blipFill>
        <p:spPr bwMode="auto">
          <a:xfrm>
            <a:off x="533400" y="4724400"/>
            <a:ext cx="2514600" cy="2016125"/>
          </a:xfrm>
          <a:prstGeom prst="rect">
            <a:avLst/>
          </a:prstGeom>
          <a:noFill/>
        </p:spPr>
      </p:pic>
      <p:pic>
        <p:nvPicPr>
          <p:cNvPr id="2060" name="Picture 12" descr="Spectacled bear with bowling pin- Photo by Hilda Tresz"/>
          <p:cNvPicPr>
            <a:picLocks noChangeAspect="1" noChangeArrowheads="1"/>
          </p:cNvPicPr>
          <p:nvPr/>
        </p:nvPicPr>
        <p:blipFill>
          <a:blip r:embed="rId8" cstate="email"/>
          <a:srcRect/>
          <a:stretch>
            <a:fillRect/>
          </a:stretch>
        </p:blipFill>
        <p:spPr bwMode="auto">
          <a:xfrm>
            <a:off x="6629400" y="304800"/>
            <a:ext cx="2439988" cy="1830388"/>
          </a:xfrm>
          <a:prstGeom prst="rect">
            <a:avLst/>
          </a:prstGeom>
          <a:noFill/>
        </p:spPr>
      </p:pic>
      <p:sp>
        <p:nvSpPr>
          <p:cNvPr id="2050" name="Rectangle 2"/>
          <p:cNvSpPr>
            <a:spLocks noGrp="1" noChangeArrowheads="1"/>
          </p:cNvSpPr>
          <p:nvPr>
            <p:ph type="ctrTitle"/>
          </p:nvPr>
        </p:nvSpPr>
        <p:spPr>
          <a:xfrm>
            <a:off x="609600" y="0"/>
            <a:ext cx="7772400" cy="3733800"/>
          </a:xfrm>
        </p:spPr>
        <p:txBody>
          <a:bodyPr/>
          <a:lstStyle/>
          <a:p>
            <a:r>
              <a:rPr lang="en-US" sz="5400" dirty="0"/>
              <a:t/>
            </a:r>
            <a:br>
              <a:rPr lang="en-US" sz="5400" dirty="0"/>
            </a:br>
            <a:r>
              <a:rPr lang="en-US" sz="5400" dirty="0"/>
              <a:t>El </a:t>
            </a:r>
            <a:r>
              <a:rPr lang="en-US" sz="5400" dirty="0" err="1"/>
              <a:t>Rol</a:t>
            </a:r>
            <a:r>
              <a:rPr lang="en-US" sz="5400" dirty="0"/>
              <a:t> del </a:t>
            </a:r>
            <a:br>
              <a:rPr lang="en-US" sz="5400" dirty="0"/>
            </a:br>
            <a:r>
              <a:rPr lang="en-US" sz="5400" dirty="0" err="1"/>
              <a:t>Enriquecimiento</a:t>
            </a:r>
            <a:r>
              <a:rPr lang="en-US" sz="5400" dirty="0"/>
              <a:t> </a:t>
            </a:r>
            <a:r>
              <a:rPr lang="en-US" sz="5400" dirty="0" err="1"/>
              <a:t>Comportamental</a:t>
            </a:r>
            <a:endParaRPr lang="en-US" sz="5400" dirty="0"/>
          </a:p>
        </p:txBody>
      </p:sp>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05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Rectangle 4"/>
          <p:cNvSpPr>
            <a:spLocks noGrp="1" noRot="1" noChangeArrowheads="1"/>
          </p:cNvSpPr>
          <p:nvPr>
            <p:ph type="title"/>
          </p:nvPr>
        </p:nvSpPr>
        <p:spPr>
          <a:xfrm>
            <a:off x="457200" y="0"/>
            <a:ext cx="8229600" cy="1143000"/>
          </a:xfrm>
        </p:spPr>
        <p:txBody>
          <a:bodyPr/>
          <a:lstStyle/>
          <a:p>
            <a:pPr algn="r"/>
            <a:r>
              <a:rPr lang="en-US" u="sng"/>
              <a:t>Pacing </a:t>
            </a:r>
            <a:r>
              <a:rPr lang="en-US" sz="3200" u="sng"/>
              <a:t>(cadencia, marcapaseo)</a:t>
            </a:r>
          </a:p>
        </p:txBody>
      </p:sp>
      <p:sp>
        <p:nvSpPr>
          <p:cNvPr id="471045" name="Rectangle 5"/>
          <p:cNvSpPr>
            <a:spLocks noGrp="1" noChangeArrowheads="1"/>
          </p:cNvSpPr>
          <p:nvPr>
            <p:ph type="body" sz="half" idx="1"/>
          </p:nvPr>
        </p:nvSpPr>
        <p:spPr>
          <a:xfrm>
            <a:off x="152400" y="914400"/>
            <a:ext cx="3429000" cy="5211763"/>
          </a:xfrm>
        </p:spPr>
        <p:txBody>
          <a:bodyPr/>
          <a:lstStyle/>
          <a:p>
            <a:pPr>
              <a:buClr>
                <a:srgbClr val="0066FF"/>
              </a:buClr>
              <a:buFont typeface="Wingdings" pitchFamily="2" charset="2"/>
              <a:buNone/>
            </a:pPr>
            <a:r>
              <a:rPr lang="en-US" sz="2800"/>
              <a:t>   Movimiento</a:t>
            </a:r>
            <a:r>
              <a:rPr lang="en-US" sz="2400"/>
              <a:t> </a:t>
            </a:r>
            <a:r>
              <a:rPr lang="en-US" sz="2800"/>
              <a:t> ambulatorio repetitivo, atravesando siempre el mismo sendero al menos dos veces (Mellen, Haye, Shepherdson, 1998).</a:t>
            </a:r>
            <a:r>
              <a:rPr lang="en-US" sz="2400"/>
              <a:t> </a:t>
            </a:r>
          </a:p>
          <a:p>
            <a:pPr>
              <a:buClr>
                <a:srgbClr val="0066FF"/>
              </a:buClr>
              <a:buFont typeface="Wingdings" pitchFamily="2" charset="2"/>
              <a:buNone/>
            </a:pPr>
            <a:endParaRPr lang="en-US" sz="2400"/>
          </a:p>
        </p:txBody>
      </p:sp>
      <p:pic>
        <p:nvPicPr>
          <p:cNvPr id="471047" name="Picture 7" descr="Photo"/>
          <p:cNvPicPr>
            <a:picLocks noChangeAspect="1" noChangeArrowheads="1"/>
          </p:cNvPicPr>
          <p:nvPr>
            <p:ph sz="half" idx="2"/>
          </p:nvPr>
        </p:nvPicPr>
        <p:blipFill>
          <a:blip r:embed="rId2" cstate="email"/>
          <a:srcRect/>
          <a:stretch>
            <a:fillRect/>
          </a:stretch>
        </p:blipFill>
        <p:spPr>
          <a:xfrm>
            <a:off x="3505200" y="1600200"/>
            <a:ext cx="5334000" cy="3840163"/>
          </a:xfrm>
          <a:noFill/>
          <a:ln/>
        </p:spPr>
      </p:pic>
      <p:sp>
        <p:nvSpPr>
          <p:cNvPr id="471048" name="Rectangle 8"/>
          <p:cNvSpPr>
            <a:spLocks noChangeArrowheads="1"/>
          </p:cNvSpPr>
          <p:nvPr/>
        </p:nvSpPr>
        <p:spPr bwMode="auto">
          <a:xfrm>
            <a:off x="1676400" y="5943600"/>
            <a:ext cx="7467600" cy="581025"/>
          </a:xfrm>
          <a:prstGeom prst="rect">
            <a:avLst/>
          </a:prstGeom>
          <a:noFill/>
          <a:ln w="9525">
            <a:noFill/>
            <a:miter lim="800000"/>
            <a:headEnd/>
            <a:tailEnd/>
          </a:ln>
          <a:effectLst/>
        </p:spPr>
        <p:txBody>
          <a:bodyPr>
            <a:spAutoFit/>
          </a:bodyPr>
          <a:lstStyle/>
          <a:p>
            <a:r>
              <a:rPr lang="en-US" sz="1600" b="0">
                <a:solidFill>
                  <a:schemeClr val="tx1"/>
                </a:solidFill>
                <a:effectLst/>
              </a:rPr>
              <a:t>Los visitantes observan como un cachorro de oso polar marcapasea en el Zoo de San Diego  </a:t>
            </a:r>
          </a:p>
          <a:p>
            <a:r>
              <a:rPr lang="en-US" sz="1600" b="0">
                <a:solidFill>
                  <a:schemeClr val="tx1"/>
                </a:solidFill>
                <a:effectLst/>
              </a:rPr>
              <a:t>Photo:http://seattlepi.nwsource.com/getaways/090596/pace05_top.html</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6" name="Rectangle 8"/>
          <p:cNvSpPr>
            <a:spLocks noGrp="1" noRot="1" noChangeArrowheads="1"/>
          </p:cNvSpPr>
          <p:nvPr>
            <p:ph type="title"/>
          </p:nvPr>
        </p:nvSpPr>
        <p:spPr/>
        <p:txBody>
          <a:bodyPr/>
          <a:lstStyle/>
          <a:p>
            <a:r>
              <a:rPr lang="en-US" sz="2800"/>
              <a:t>Enriquecimiento gustatorio- </a:t>
            </a:r>
            <a:r>
              <a:rPr lang="en-US" sz="3200"/>
              <a:t>items novedosos o dietas regulares presentadas diferente</a:t>
            </a:r>
          </a:p>
        </p:txBody>
      </p:sp>
      <p:sp>
        <p:nvSpPr>
          <p:cNvPr id="478211" name="Rectangle 3"/>
          <p:cNvSpPr>
            <a:spLocks noGrp="1" noChangeArrowheads="1"/>
          </p:cNvSpPr>
          <p:nvPr>
            <p:ph type="body" sz="half" idx="1"/>
          </p:nvPr>
        </p:nvSpPr>
        <p:spPr>
          <a:xfrm>
            <a:off x="457200" y="1295400"/>
            <a:ext cx="8686800" cy="5562600"/>
          </a:xfrm>
        </p:spPr>
        <p:txBody>
          <a:bodyPr/>
          <a:lstStyle/>
          <a:p>
            <a:pPr>
              <a:lnSpc>
                <a:spcPct val="80000"/>
              </a:lnSpc>
              <a:buFont typeface="Wingdings" pitchFamily="2" charset="2"/>
              <a:buNone/>
            </a:pPr>
            <a:r>
              <a:rPr lang="en-US" sz="1400"/>
              <a:t>Coati con Gatorade congelado                                             Oso de anteojos consiguiendo alimento por soga resorte</a:t>
            </a:r>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r>
              <a:rPr lang="en-US" sz="1400"/>
              <a:t>Perros salvajes alimentados con carcasas                                         Puercoespin probando sabores novedosos</a:t>
            </a:r>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endParaRPr lang="en-US" sz="1400"/>
          </a:p>
          <a:p>
            <a:pPr>
              <a:lnSpc>
                <a:spcPct val="80000"/>
              </a:lnSpc>
              <a:buFont typeface="Wingdings" pitchFamily="2" charset="2"/>
              <a:buNone/>
            </a:pPr>
            <a:r>
              <a:rPr lang="en-US" sz="1400"/>
              <a:t>Photos: Hilda Tresz</a:t>
            </a:r>
            <a:r>
              <a:rPr lang="en-US" sz="900"/>
              <a:t> </a:t>
            </a:r>
          </a:p>
          <a:p>
            <a:pPr>
              <a:lnSpc>
                <a:spcPct val="80000"/>
              </a:lnSpc>
              <a:buFont typeface="Wingdings" pitchFamily="2" charset="2"/>
              <a:buNone/>
            </a:pPr>
            <a:endParaRPr lang="en-US" sz="1200"/>
          </a:p>
        </p:txBody>
      </p:sp>
      <p:pic>
        <p:nvPicPr>
          <p:cNvPr id="478212" name="Picture 4" descr="D:\Coati\DSC05306.JPG"/>
          <p:cNvPicPr>
            <a:picLocks noChangeAspect="1" noChangeArrowheads="1"/>
          </p:cNvPicPr>
          <p:nvPr>
            <p:ph sz="quarter" idx="2"/>
          </p:nvPr>
        </p:nvPicPr>
        <p:blipFill>
          <a:blip r:embed="rId3" r:link="rId4" cstate="email"/>
          <a:srcRect/>
          <a:stretch>
            <a:fillRect/>
          </a:stretch>
        </p:blipFill>
        <p:spPr>
          <a:xfrm>
            <a:off x="457200" y="1676400"/>
            <a:ext cx="2819400" cy="2114550"/>
          </a:xfrm>
          <a:noFill/>
          <a:ln/>
        </p:spPr>
      </p:pic>
      <p:graphicFrame>
        <p:nvGraphicFramePr>
          <p:cNvPr id="478218" name="Object 10"/>
          <p:cNvGraphicFramePr>
            <a:graphicFrameLocks noChangeAspect="1"/>
          </p:cNvGraphicFramePr>
          <p:nvPr/>
        </p:nvGraphicFramePr>
        <p:xfrm>
          <a:off x="304800" y="4191000"/>
          <a:ext cx="3124200" cy="2082800"/>
        </p:xfrm>
        <a:graphic>
          <a:graphicData uri="http://schemas.openxmlformats.org/presentationml/2006/ole">
            <p:oleObj spid="_x0000_s478218" name="Photo Editor Photo" r:id="rId5" imgW="29257143" imgH="19504762" progId="MSPhotoEd.3">
              <p:embed/>
            </p:oleObj>
          </a:graphicData>
        </a:graphic>
      </p:graphicFrame>
      <p:graphicFrame>
        <p:nvGraphicFramePr>
          <p:cNvPr id="478221" name="Object 13"/>
          <p:cNvGraphicFramePr>
            <a:graphicFrameLocks noChangeAspect="1"/>
          </p:cNvGraphicFramePr>
          <p:nvPr>
            <p:ph sz="quarter" idx="3"/>
          </p:nvPr>
        </p:nvGraphicFramePr>
        <p:xfrm>
          <a:off x="5562600" y="1600200"/>
          <a:ext cx="2916238" cy="2187575"/>
        </p:xfrm>
        <a:graphic>
          <a:graphicData uri="http://schemas.openxmlformats.org/presentationml/2006/ole">
            <p:oleObj spid="_x0000_s478221" name="Photo Editor Photo" r:id="rId6" imgW="6095238" imgH="4571429" progId="MSPhotoEd.3">
              <p:embed/>
            </p:oleObj>
          </a:graphicData>
        </a:graphic>
      </p:graphicFrame>
      <p:graphicFrame>
        <p:nvGraphicFramePr>
          <p:cNvPr id="478223" name="Object 15"/>
          <p:cNvGraphicFramePr>
            <a:graphicFrameLocks noChangeAspect="1"/>
          </p:cNvGraphicFramePr>
          <p:nvPr/>
        </p:nvGraphicFramePr>
        <p:xfrm>
          <a:off x="5410200" y="4267200"/>
          <a:ext cx="3048000" cy="2286000"/>
        </p:xfrm>
        <a:graphic>
          <a:graphicData uri="http://schemas.openxmlformats.org/presentationml/2006/ole">
            <p:oleObj spid="_x0000_s478223" name="Photo Editor Photo" r:id="rId7" imgW="6095238" imgH="4571429" progId="MSPhotoEd.3">
              <p:embed/>
            </p:oleObj>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Rot="1" noChangeArrowheads="1"/>
          </p:cNvSpPr>
          <p:nvPr>
            <p:ph type="title"/>
          </p:nvPr>
        </p:nvSpPr>
        <p:spPr/>
        <p:txBody>
          <a:bodyPr/>
          <a:lstStyle/>
          <a:p>
            <a:r>
              <a:rPr lang="en-US"/>
              <a:t>Entrenamiento</a:t>
            </a:r>
          </a:p>
        </p:txBody>
      </p:sp>
      <p:sp>
        <p:nvSpPr>
          <p:cNvPr id="379907" name="Rectangle 3"/>
          <p:cNvSpPr>
            <a:spLocks noGrp="1" noChangeArrowheads="1"/>
          </p:cNvSpPr>
          <p:nvPr>
            <p:ph type="body" sz="half" idx="1"/>
          </p:nvPr>
        </p:nvSpPr>
        <p:spPr/>
        <p:txBody>
          <a:bodyPr/>
          <a:lstStyle/>
          <a:p>
            <a:pPr>
              <a:buFont typeface="Wingdings" pitchFamily="2" charset="2"/>
              <a:buNone/>
            </a:pPr>
            <a:r>
              <a:rPr lang="es-AR" sz="1600">
                <a:cs typeface="Times New Roman" pitchFamily="18" charset="0"/>
              </a:rPr>
              <a:t>      </a:t>
            </a:r>
            <a:r>
              <a:rPr lang="es-AR" sz="2400">
                <a:cs typeface="Times New Roman" pitchFamily="18" charset="0"/>
              </a:rPr>
              <a:t>El entrenamiento, además de proveer procedimientos médicos y de mantenimiento a ser aprendidos por el animal, también es un tipo de </a:t>
            </a:r>
            <a:r>
              <a:rPr lang="es-AR" sz="2400">
                <a:solidFill>
                  <a:schemeClr val="hlink"/>
                </a:solidFill>
                <a:cs typeface="Times New Roman" pitchFamily="18" charset="0"/>
              </a:rPr>
              <a:t>enriquecimiento social</a:t>
            </a:r>
            <a:r>
              <a:rPr lang="es-AR" sz="2400">
                <a:cs typeface="Times New Roman" pitchFamily="18" charset="0"/>
              </a:rPr>
              <a:t>. Los animales generalmente esperan se entrenados e interactuar con sus cuidadores o en algunos casos con visitantes</a:t>
            </a:r>
          </a:p>
          <a:p>
            <a:pPr>
              <a:buFont typeface="Wingdings" pitchFamily="2" charset="2"/>
              <a:buNone/>
            </a:pPr>
            <a:endParaRPr lang="es-AR" sz="2400">
              <a:cs typeface="Times New Roman" pitchFamily="18" charset="0"/>
            </a:endParaRPr>
          </a:p>
          <a:p>
            <a:pPr>
              <a:buFont typeface="Wingdings" pitchFamily="2" charset="2"/>
              <a:buNone/>
            </a:pPr>
            <a:endParaRPr lang="es-AR" sz="2400">
              <a:cs typeface="Times New Roman" pitchFamily="18" charset="0"/>
            </a:endParaRPr>
          </a:p>
        </p:txBody>
      </p:sp>
      <p:pic>
        <p:nvPicPr>
          <p:cNvPr id="379910" name="Picture 6" descr="chimp[1]"/>
          <p:cNvPicPr>
            <a:picLocks noChangeAspect="1" noChangeArrowheads="1"/>
          </p:cNvPicPr>
          <p:nvPr>
            <p:ph sz="half" idx="2"/>
          </p:nvPr>
        </p:nvPicPr>
        <p:blipFill>
          <a:blip r:embed="rId3" cstate="email"/>
          <a:srcRect/>
          <a:stretch>
            <a:fillRect/>
          </a:stretch>
        </p:blipFill>
        <p:spPr>
          <a:xfrm>
            <a:off x="4648200" y="1744663"/>
            <a:ext cx="4038600" cy="4237037"/>
          </a:xfrm>
          <a:noFill/>
          <a:ln/>
        </p:spPr>
      </p:pic>
      <p:sp>
        <p:nvSpPr>
          <p:cNvPr id="379911" name="Rectangle 7"/>
          <p:cNvSpPr>
            <a:spLocks noChangeArrowheads="1"/>
          </p:cNvSpPr>
          <p:nvPr/>
        </p:nvSpPr>
        <p:spPr bwMode="auto">
          <a:xfrm>
            <a:off x="3657600" y="6172200"/>
            <a:ext cx="5248275" cy="895350"/>
          </a:xfrm>
          <a:prstGeom prst="rect">
            <a:avLst/>
          </a:prstGeom>
          <a:noFill/>
          <a:ln w="9525">
            <a:noFill/>
            <a:miter lim="800000"/>
            <a:headEnd/>
            <a:tailEnd/>
          </a:ln>
          <a:effectLst/>
        </p:spPr>
        <p:txBody>
          <a:bodyPr>
            <a:spAutoFit/>
          </a:bodyPr>
          <a:lstStyle/>
          <a:p>
            <a:pPr>
              <a:spcBef>
                <a:spcPct val="20000"/>
              </a:spcBef>
              <a:buClr>
                <a:schemeClr val="hlink"/>
              </a:buClr>
              <a:buSzPct val="70000"/>
              <a:buFont typeface="Wingdings" pitchFamily="2" charset="2"/>
              <a:buNone/>
            </a:pPr>
            <a:r>
              <a:rPr lang="en-US" sz="1200" b="0">
                <a:solidFill>
                  <a:schemeClr val="tx1"/>
                </a:solidFill>
                <a:effectLst>
                  <a:outerShdw blurRad="38100" dist="38100" dir="2700000" algn="tl">
                    <a:srgbClr val="000000"/>
                  </a:outerShdw>
                </a:effectLst>
                <a:cs typeface="Times New Roman" pitchFamily="18" charset="0"/>
              </a:rPr>
              <a:t>Jody the Chimp </a:t>
            </a:r>
          </a:p>
          <a:p>
            <a:pPr>
              <a:spcBef>
                <a:spcPct val="20000"/>
              </a:spcBef>
              <a:buClr>
                <a:schemeClr val="hlink"/>
              </a:buClr>
              <a:buSzPct val="70000"/>
              <a:buFont typeface="Wingdings" pitchFamily="2" charset="2"/>
              <a:buNone/>
            </a:pPr>
            <a:r>
              <a:rPr lang="en-US" sz="1200" b="0">
                <a:solidFill>
                  <a:srgbClr val="008000"/>
                </a:solidFill>
                <a:effectLst>
                  <a:outerShdw blurRad="38100" dist="38100" dir="2700000" algn="tl">
                    <a:srgbClr val="000000"/>
                  </a:outerShdw>
                </a:effectLst>
                <a:latin typeface="Arial" pitchFamily="34" charset="0"/>
                <a:cs typeface="Arial" pitchFamily="34" charset="0"/>
              </a:rPr>
              <a:t>www.movielandanimals.com/chimp.gif</a:t>
            </a:r>
            <a:r>
              <a:rPr lang="en-US" sz="1200" b="0">
                <a:solidFill>
                  <a:srgbClr val="000000"/>
                </a:solidFill>
                <a:effectLst>
                  <a:outerShdw blurRad="38100" dist="38100" dir="2700000" algn="tl">
                    <a:srgbClr val="FFFFFF"/>
                  </a:outerShdw>
                </a:effectLst>
                <a:latin typeface="Arial" pitchFamily="34" charset="0"/>
                <a:cs typeface="Arial" pitchFamily="34" charset="0"/>
              </a:rPr>
              <a:t/>
            </a:r>
            <a:br>
              <a:rPr lang="en-US" sz="1200" b="0">
                <a:solidFill>
                  <a:srgbClr val="000000"/>
                </a:solidFill>
                <a:effectLst>
                  <a:outerShdw blurRad="38100" dist="38100" dir="2700000" algn="tl">
                    <a:srgbClr val="FFFFFF"/>
                  </a:outerShdw>
                </a:effectLst>
                <a:latin typeface="Arial" pitchFamily="34" charset="0"/>
                <a:cs typeface="Arial" pitchFamily="34" charset="0"/>
              </a:rPr>
            </a:br>
            <a:endParaRPr lang="en-US" sz="1200" b="0">
              <a:solidFill>
                <a:srgbClr val="000000"/>
              </a:solidFill>
              <a:effectLst>
                <a:outerShdw blurRad="38100" dist="38100" dir="2700000" algn="tl">
                  <a:srgbClr val="FFFFFF"/>
                </a:outerShdw>
              </a:effectLst>
              <a:latin typeface="Arial" pitchFamily="34" charset="0"/>
              <a:cs typeface="Arial" pitchFamily="34" charset="0"/>
            </a:endParaRPr>
          </a:p>
          <a:p>
            <a:pPr>
              <a:spcBef>
                <a:spcPct val="20000"/>
              </a:spcBef>
              <a:buClr>
                <a:schemeClr val="hlink"/>
              </a:buClr>
              <a:buSzPct val="70000"/>
              <a:buFont typeface="Wingdings" pitchFamily="2" charset="2"/>
              <a:buNone/>
            </a:pPr>
            <a:endParaRPr lang="en-US" sz="1200" b="0">
              <a:solidFill>
                <a:schemeClr val="tx1"/>
              </a:solidFill>
              <a:effectLst>
                <a:outerShdw blurRad="38100" dist="38100" dir="2700000" algn="tl">
                  <a:srgbClr val="000000"/>
                </a:outerShdw>
              </a:effectLst>
              <a:cs typeface="Times New Roman"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rrowheads="1"/>
          </p:cNvSpPr>
          <p:nvPr>
            <p:ph type="title"/>
          </p:nvPr>
        </p:nvSpPr>
        <p:spPr/>
        <p:txBody>
          <a:bodyPr/>
          <a:lstStyle/>
          <a:p>
            <a:r>
              <a:rPr lang="en-US" sz="2800">
                <a:solidFill>
                  <a:schemeClr val="hlink"/>
                </a:solidFill>
                <a:cs typeface="Times New Roman" pitchFamily="18" charset="0"/>
              </a:rPr>
              <a:t/>
            </a:r>
            <a:br>
              <a:rPr lang="en-US" sz="2800">
                <a:solidFill>
                  <a:schemeClr val="hlink"/>
                </a:solidFill>
                <a:cs typeface="Times New Roman" pitchFamily="18" charset="0"/>
              </a:rPr>
            </a:br>
            <a:r>
              <a:rPr lang="en-US" sz="2800">
                <a:solidFill>
                  <a:schemeClr val="hlink"/>
                </a:solidFill>
                <a:cs typeface="Times New Roman" pitchFamily="18" charset="0"/>
              </a:rPr>
              <a:t>MARCO DE ENRIQUECIMEINTO AZA- ARAÑA</a:t>
            </a:r>
            <a:r>
              <a:rPr lang="en-US">
                <a:solidFill>
                  <a:srgbClr val="800000"/>
                </a:solidFill>
                <a:cs typeface="Times New Roman" pitchFamily="18" charset="0"/>
              </a:rPr>
              <a:t/>
            </a:r>
            <a:br>
              <a:rPr lang="en-US">
                <a:solidFill>
                  <a:srgbClr val="800000"/>
                </a:solidFill>
                <a:cs typeface="Times New Roman" pitchFamily="18" charset="0"/>
              </a:rPr>
            </a:br>
            <a:r>
              <a:rPr lang="en-US">
                <a:solidFill>
                  <a:srgbClr val="000000"/>
                </a:solidFill>
                <a:effectLst>
                  <a:outerShdw blurRad="38100" dist="38100" dir="2700000" algn="tl">
                    <a:srgbClr val="FFFFFF"/>
                  </a:outerShdw>
                </a:effectLst>
                <a:cs typeface="Times New Roman" pitchFamily="18" charset="0"/>
              </a:rPr>
              <a:t> </a:t>
            </a:r>
            <a:r>
              <a:rPr lang="en-US">
                <a:cs typeface="Times New Roman" pitchFamily="18" charset="0"/>
              </a:rPr>
              <a:t/>
            </a:r>
            <a:br>
              <a:rPr lang="en-US">
                <a:cs typeface="Times New Roman" pitchFamily="18" charset="0"/>
              </a:rPr>
            </a:br>
            <a:endParaRPr lang="en-US">
              <a:cs typeface="Times New Roman" pitchFamily="18" charset="0"/>
            </a:endParaRPr>
          </a:p>
        </p:txBody>
      </p:sp>
      <p:sp>
        <p:nvSpPr>
          <p:cNvPr id="288771" name="Rectangle 3"/>
          <p:cNvSpPr>
            <a:spLocks noGrp="1" noChangeArrowheads="1"/>
          </p:cNvSpPr>
          <p:nvPr>
            <p:ph idx="1"/>
          </p:nvPr>
        </p:nvSpPr>
        <p:spPr>
          <a:xfrm>
            <a:off x="0" y="914400"/>
            <a:ext cx="8686800" cy="5943600"/>
          </a:xfrm>
        </p:spPr>
        <p:txBody>
          <a:bodyPr/>
          <a:lstStyle/>
          <a:p>
            <a:pPr>
              <a:buFont typeface="Wingdings" pitchFamily="2" charset="2"/>
              <a:buNone/>
            </a:pPr>
            <a:r>
              <a:rPr lang="en-US" sz="2400" b="1">
                <a:cs typeface="Times New Roman" pitchFamily="18" charset="0"/>
              </a:rPr>
              <a:t>Designing enrichment needs solid framework:</a:t>
            </a:r>
          </a:p>
          <a:p>
            <a:pPr>
              <a:buFont typeface="Wingdings" pitchFamily="2" charset="2"/>
              <a:buNone/>
            </a:pPr>
            <a:r>
              <a:rPr lang="en-US" sz="2400" b="1">
                <a:solidFill>
                  <a:srgbClr val="000000"/>
                </a:solidFill>
                <a:effectLst>
                  <a:outerShdw blurRad="38100" dist="38100" dir="2700000" algn="tl">
                    <a:srgbClr val="FFFFFF"/>
                  </a:outerShdw>
                </a:effectLst>
                <a:cs typeface="Times New Roman" pitchFamily="18" charset="0"/>
              </a:rPr>
              <a:t> </a:t>
            </a:r>
            <a:endParaRPr lang="en-US" sz="2400" b="1">
              <a:cs typeface="Times New Roman" pitchFamily="18" charset="0"/>
            </a:endParaRPr>
          </a:p>
          <a:p>
            <a:pPr>
              <a:buFont typeface="Wingdings" pitchFamily="2" charset="2"/>
              <a:buNone/>
            </a:pPr>
            <a:r>
              <a:rPr lang="en-US" b="1">
                <a:solidFill>
                  <a:srgbClr val="FF3300"/>
                </a:solidFill>
                <a:cs typeface="Times New Roman" pitchFamily="18" charset="0"/>
              </a:rPr>
              <a:t>S</a:t>
            </a:r>
            <a:r>
              <a:rPr lang="en-US" sz="2000" b="1">
                <a:cs typeface="Times New Roman" pitchFamily="18" charset="0"/>
              </a:rPr>
              <a:t>etting your goals –fijar objetivos</a:t>
            </a:r>
          </a:p>
          <a:p>
            <a:pPr>
              <a:buFont typeface="Wingdings" pitchFamily="2" charset="2"/>
              <a:buNone/>
            </a:pPr>
            <a:r>
              <a:rPr lang="en-US" b="1">
                <a:solidFill>
                  <a:srgbClr val="FF3300"/>
                </a:solidFill>
                <a:cs typeface="Times New Roman" pitchFamily="18" charset="0"/>
              </a:rPr>
              <a:t>P</a:t>
            </a:r>
            <a:r>
              <a:rPr lang="en-US" sz="2000" b="1">
                <a:cs typeface="Times New Roman" pitchFamily="18" charset="0"/>
              </a:rPr>
              <a:t>lanificar</a:t>
            </a:r>
          </a:p>
          <a:p>
            <a:pPr>
              <a:buFont typeface="Wingdings" pitchFamily="2" charset="2"/>
              <a:buNone/>
            </a:pPr>
            <a:r>
              <a:rPr lang="en-US" b="1">
                <a:solidFill>
                  <a:srgbClr val="FF3300"/>
                </a:solidFill>
                <a:cs typeface="Times New Roman" pitchFamily="18" charset="0"/>
              </a:rPr>
              <a:t>I</a:t>
            </a:r>
            <a:r>
              <a:rPr lang="en-US" sz="2000" b="1">
                <a:cs typeface="Times New Roman" pitchFamily="18" charset="0"/>
              </a:rPr>
              <a:t>mplementar</a:t>
            </a:r>
          </a:p>
          <a:p>
            <a:pPr>
              <a:buFont typeface="Wingdings" pitchFamily="2" charset="2"/>
              <a:buNone/>
            </a:pPr>
            <a:r>
              <a:rPr lang="en-US" b="1">
                <a:solidFill>
                  <a:srgbClr val="FF3300"/>
                </a:solidFill>
                <a:cs typeface="Times New Roman" pitchFamily="18" charset="0"/>
              </a:rPr>
              <a:t>D</a:t>
            </a:r>
            <a:r>
              <a:rPr lang="en-US" sz="2000" b="1">
                <a:cs typeface="Times New Roman" pitchFamily="18" charset="0"/>
              </a:rPr>
              <a:t>ocumentar</a:t>
            </a:r>
          </a:p>
          <a:p>
            <a:pPr>
              <a:buFont typeface="Wingdings" pitchFamily="2" charset="2"/>
              <a:buNone/>
            </a:pPr>
            <a:r>
              <a:rPr lang="en-US" b="1">
                <a:solidFill>
                  <a:srgbClr val="FF3300"/>
                </a:solidFill>
                <a:cs typeface="Times New Roman" pitchFamily="18" charset="0"/>
              </a:rPr>
              <a:t>E</a:t>
            </a:r>
            <a:r>
              <a:rPr lang="en-US" sz="2000" b="1">
                <a:cs typeface="Times New Roman" pitchFamily="18" charset="0"/>
              </a:rPr>
              <a:t>valuar</a:t>
            </a:r>
          </a:p>
          <a:p>
            <a:pPr>
              <a:buFont typeface="Wingdings" pitchFamily="2" charset="2"/>
              <a:buNone/>
            </a:pPr>
            <a:r>
              <a:rPr lang="en-US" b="1">
                <a:solidFill>
                  <a:srgbClr val="FF3300"/>
                </a:solidFill>
                <a:cs typeface="Times New Roman" pitchFamily="18" charset="0"/>
              </a:rPr>
              <a:t>R</a:t>
            </a:r>
            <a:r>
              <a:rPr lang="en-US" sz="2000" b="1">
                <a:cs typeface="Times New Roman" pitchFamily="18" charset="0"/>
              </a:rPr>
              <a:t>e-ajustar</a:t>
            </a:r>
          </a:p>
          <a:p>
            <a:pPr>
              <a:buFont typeface="Wingdings" pitchFamily="2" charset="2"/>
              <a:buNone/>
            </a:pPr>
            <a:r>
              <a:rPr lang="en-US" sz="2000">
                <a:solidFill>
                  <a:srgbClr val="000000"/>
                </a:solidFill>
                <a:effectLst>
                  <a:outerShdw blurRad="38100" dist="38100" dir="2700000" algn="tl">
                    <a:srgbClr val="FFFFFF"/>
                  </a:outerShdw>
                </a:effectLst>
                <a:cs typeface="Times New Roman" pitchFamily="18" charset="0"/>
              </a:rPr>
              <a:t> </a:t>
            </a:r>
          </a:p>
          <a:p>
            <a:pPr>
              <a:buFont typeface="Wingdings" pitchFamily="2" charset="2"/>
              <a:buNone/>
            </a:pPr>
            <a:endParaRPr lang="en-US" sz="2000">
              <a:solidFill>
                <a:srgbClr val="000000"/>
              </a:solidFill>
              <a:effectLst>
                <a:outerShdw blurRad="38100" dist="38100" dir="2700000" algn="tl">
                  <a:srgbClr val="FFFFFF"/>
                </a:outerShdw>
              </a:effectLst>
              <a:cs typeface="Times New Roman" pitchFamily="18" charset="0"/>
            </a:endParaRPr>
          </a:p>
          <a:p>
            <a:pPr>
              <a:buFont typeface="Wingdings" pitchFamily="2" charset="2"/>
              <a:buNone/>
            </a:pPr>
            <a:endParaRPr lang="en-US" sz="2000">
              <a:solidFill>
                <a:srgbClr val="000000"/>
              </a:solidFill>
              <a:effectLst>
                <a:outerShdw blurRad="38100" dist="38100" dir="2700000" algn="tl">
                  <a:srgbClr val="FFFFFF"/>
                </a:outerShdw>
              </a:effectLst>
              <a:cs typeface="Times New Roman" pitchFamily="18" charset="0"/>
            </a:endParaRPr>
          </a:p>
          <a:p>
            <a:pPr>
              <a:buFont typeface="Wingdings" pitchFamily="2" charset="2"/>
              <a:buNone/>
            </a:pPr>
            <a:r>
              <a:rPr lang="en-US" sz="2000">
                <a:cs typeface="Times New Roman" pitchFamily="18" charset="0"/>
              </a:rPr>
              <a:t>                                                                                      www.animaltraining.org </a:t>
            </a:r>
          </a:p>
        </p:txBody>
      </p:sp>
      <p:pic>
        <p:nvPicPr>
          <p:cNvPr id="288772" name="Picture 4" descr="clip_image001"/>
          <p:cNvPicPr>
            <a:picLocks noChangeAspect="1" noChangeArrowheads="1"/>
          </p:cNvPicPr>
          <p:nvPr/>
        </p:nvPicPr>
        <p:blipFill>
          <a:blip r:embed="rId3" cstate="email"/>
          <a:srcRect/>
          <a:stretch>
            <a:fillRect/>
          </a:stretch>
        </p:blipFill>
        <p:spPr bwMode="auto">
          <a:xfrm>
            <a:off x="4191000" y="1752600"/>
            <a:ext cx="4622800" cy="4386263"/>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795" name="Rectangle 3"/>
          <p:cNvGraphicFramePr>
            <a:graphicFrameLocks/>
          </p:cNvGraphicFramePr>
          <p:nvPr>
            <p:ph idx="1"/>
          </p:nvPr>
        </p:nvGraphicFramePr>
        <p:xfrm>
          <a:off x="457200" y="838200"/>
          <a:ext cx="8229600" cy="5287963"/>
        </p:xfrm>
        <a:graphic>
          <a:graphicData uri="http://schemas.openxmlformats.org/drawingml/2006/compatibility">
            <com:legacyDrawing xmlns:com="http://schemas.openxmlformats.org/drawingml/2006/compatibility" spid="_x0000_s289795"/>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p:nvPr>
        </p:nvSpPr>
        <p:spPr/>
        <p:txBody>
          <a:bodyPr/>
          <a:lstStyle/>
          <a:p>
            <a:pPr>
              <a:buFont typeface="Wingdings" pitchFamily="2" charset="2"/>
              <a:buNone/>
            </a:pPr>
            <a:r>
              <a:rPr lang="es-AR" sz="2000" b="1">
                <a:cs typeface="Times New Roman" pitchFamily="18" charset="0"/>
              </a:rPr>
              <a:t>4. D</a:t>
            </a:r>
            <a:r>
              <a:rPr lang="es-AR" sz="2000">
                <a:cs typeface="Times New Roman" pitchFamily="18" charset="0"/>
              </a:rPr>
              <a:t>ocumentación- Como y qué queremos documentar?</a:t>
            </a:r>
          </a:p>
          <a:p>
            <a:r>
              <a:rPr lang="es-AR" sz="2000">
                <a:cs typeface="Times New Roman" pitchFamily="18" charset="0"/>
              </a:rPr>
              <a:t>Los cuidadores documentan diariamente la respuesta del animal al enriquecimiento</a:t>
            </a:r>
          </a:p>
          <a:p>
            <a:r>
              <a:rPr lang="es-AR" sz="2000">
                <a:cs typeface="Times New Roman" pitchFamily="18" charset="0"/>
              </a:rPr>
              <a:t>Identifica al animal y enriquecimiento provisto</a:t>
            </a:r>
          </a:p>
          <a:p>
            <a:r>
              <a:rPr lang="es-AR" sz="2000">
                <a:cs typeface="Times New Roman" pitchFamily="18" charset="0"/>
              </a:rPr>
              <a:t>Registra la respuesta del animal</a:t>
            </a:r>
          </a:p>
          <a:p>
            <a:r>
              <a:rPr lang="es-AR" sz="2000">
                <a:cs typeface="Times New Roman" pitchFamily="18" charset="0"/>
              </a:rPr>
              <a:t>Observa y registra el comportamiento del animal</a:t>
            </a:r>
          </a:p>
          <a:p>
            <a:pPr>
              <a:buFont typeface="Wingdings" pitchFamily="2" charset="2"/>
              <a:buNone/>
            </a:pPr>
            <a:endParaRPr lang="es-AR" sz="2000" b="1">
              <a:cs typeface="Times New Roman" pitchFamily="18" charset="0"/>
            </a:endParaRPr>
          </a:p>
          <a:p>
            <a:pPr>
              <a:buFont typeface="Wingdings" pitchFamily="2" charset="2"/>
              <a:buNone/>
            </a:pPr>
            <a:r>
              <a:rPr lang="es-AR" sz="2000" b="1">
                <a:cs typeface="Times New Roman" pitchFamily="18" charset="0"/>
              </a:rPr>
              <a:t>5. E</a:t>
            </a:r>
            <a:r>
              <a:rPr lang="es-AR" sz="2000">
                <a:cs typeface="Times New Roman" pitchFamily="18" charset="0"/>
              </a:rPr>
              <a:t>valuación- Como evaluar la efectividad?</a:t>
            </a:r>
          </a:p>
          <a:p>
            <a:r>
              <a:rPr lang="es-AR" sz="2000">
                <a:cs typeface="Times New Roman" pitchFamily="18" charset="0"/>
              </a:rPr>
              <a:t>El personal rutinariamente discute los progresos y busca tendencias en los datos</a:t>
            </a:r>
          </a:p>
          <a:p>
            <a:r>
              <a:rPr lang="es-AR" sz="2000">
                <a:cs typeface="Times New Roman" pitchFamily="18" charset="0"/>
              </a:rPr>
              <a:t>Las tendencias que pueden se detectadas. Frecuencia de partos, respuesta del animal, y éxitos relativos</a:t>
            </a:r>
          </a:p>
          <a:p>
            <a:pPr>
              <a:buFont typeface="Wingdings" pitchFamily="2" charset="2"/>
              <a:buNone/>
            </a:pPr>
            <a:endParaRPr lang="es-AR" sz="2000" b="1">
              <a:cs typeface="Times New Roman" pitchFamily="18" charset="0"/>
            </a:endParaRPr>
          </a:p>
          <a:p>
            <a:pPr>
              <a:buFont typeface="Wingdings" pitchFamily="2" charset="2"/>
              <a:buNone/>
            </a:pPr>
            <a:r>
              <a:rPr lang="es-AR" sz="2000" b="1">
                <a:cs typeface="Times New Roman" pitchFamily="18" charset="0"/>
              </a:rPr>
              <a:t>6. R</a:t>
            </a:r>
            <a:r>
              <a:rPr lang="es-AR" sz="2000">
                <a:cs typeface="Times New Roman" pitchFamily="18" charset="0"/>
              </a:rPr>
              <a:t>e-ajustes </a:t>
            </a:r>
          </a:p>
          <a:p>
            <a:r>
              <a:rPr lang="es-AR" sz="2000">
                <a:cs typeface="Times New Roman" pitchFamily="18" charset="0"/>
              </a:rPr>
              <a:t>Basado en la evaluación de las tendencias de los datos, los objetivos y planes puede reajustarse y reiniciar el proceso</a:t>
            </a:r>
          </a:p>
          <a:p>
            <a:r>
              <a:rPr lang="es-AR" sz="2400">
                <a:cs typeface="Times New Roman" pitchFamily="18" charset="0"/>
              </a:rPr>
              <a:t>Si falta alguno de estos componentes</a:t>
            </a:r>
            <a:r>
              <a:rPr lang="es-AR" sz="2000">
                <a:cs typeface="Times New Roman" pitchFamily="18" charset="0"/>
              </a:rPr>
              <a:t>, </a:t>
            </a:r>
            <a:r>
              <a:rPr lang="es-AR" sz="2400">
                <a:solidFill>
                  <a:srgbClr val="FF3300"/>
                </a:solidFill>
                <a:cs typeface="Times New Roman" pitchFamily="18" charset="0"/>
              </a:rPr>
              <a:t>no hay sistema autosustentable</a:t>
            </a:r>
            <a:endParaRPr lang="es-AR" sz="2400">
              <a:solidFill>
                <a:srgbClr val="FF3300"/>
              </a:solidFill>
            </a:endParaRPr>
          </a:p>
          <a:p>
            <a:endParaRPr lang="es-AR" sz="200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rrowheads="1"/>
          </p:cNvSpPr>
          <p:nvPr>
            <p:ph type="title"/>
          </p:nvPr>
        </p:nvSpPr>
        <p:spPr/>
        <p:txBody>
          <a:bodyPr/>
          <a:lstStyle/>
          <a:p>
            <a:r>
              <a:rPr lang="en-US" sz="3200">
                <a:cs typeface="Times New Roman" pitchFamily="18" charset="0"/>
              </a:rPr>
              <a:t>LOGISTICAS DE PROVEER ENRIQUECIMIENTO</a:t>
            </a:r>
            <a:r>
              <a:rPr lang="en-US"/>
              <a:t> </a:t>
            </a:r>
          </a:p>
        </p:txBody>
      </p:sp>
      <p:sp>
        <p:nvSpPr>
          <p:cNvPr id="291843" name="Rectangle 3"/>
          <p:cNvSpPr>
            <a:spLocks noGrp="1" noChangeArrowheads="1"/>
          </p:cNvSpPr>
          <p:nvPr>
            <p:ph sz="half" idx="1"/>
          </p:nvPr>
        </p:nvSpPr>
        <p:spPr>
          <a:xfrm>
            <a:off x="0" y="1447800"/>
            <a:ext cx="9144000" cy="5029200"/>
          </a:xfrm>
        </p:spPr>
        <p:txBody>
          <a:bodyPr/>
          <a:lstStyle/>
          <a:p>
            <a:pPr>
              <a:buFont typeface="Wingdings" pitchFamily="2" charset="2"/>
              <a:buNone/>
            </a:pPr>
            <a:r>
              <a:rPr lang="es-AR" sz="2000">
                <a:solidFill>
                  <a:schemeClr val="hlink"/>
                </a:solidFill>
                <a:cs typeface="Times New Roman" pitchFamily="18" charset="0"/>
              </a:rPr>
              <a:t>     </a:t>
            </a:r>
            <a:r>
              <a:rPr lang="es-AR" sz="3600" b="1">
                <a:solidFill>
                  <a:schemeClr val="hlink"/>
                </a:solidFill>
                <a:cs typeface="Times New Roman" pitchFamily="18" charset="0"/>
              </a:rPr>
              <a:t>Barato vs. Caro</a:t>
            </a:r>
          </a:p>
          <a:p>
            <a:pPr>
              <a:buFont typeface="Wingdings" pitchFamily="2" charset="2"/>
              <a:buNone/>
            </a:pPr>
            <a:r>
              <a:rPr lang="es-AR" sz="1800">
                <a:effectLst/>
                <a:latin typeface="Palatino-Roman" charset="0"/>
                <a:cs typeface="Times New Roman" pitchFamily="18" charset="0"/>
              </a:rPr>
              <a:t>     Los problemas monetario a menudo restringen el enriquecimiento. Ideas baratas (además de ser costo-efectivas) </a:t>
            </a:r>
            <a:r>
              <a:rPr lang="es-AR" sz="1800">
                <a:solidFill>
                  <a:schemeClr val="hlink"/>
                </a:solidFill>
                <a:effectLst/>
                <a:latin typeface="Palatino-Roman" charset="0"/>
                <a:cs typeface="Times New Roman" pitchFamily="18" charset="0"/>
              </a:rPr>
              <a:t>a menudo no requieren construcción o reparación.</a:t>
            </a:r>
            <a:r>
              <a:rPr lang="es-AR" sz="1800">
                <a:effectLst/>
                <a:latin typeface="Palatino-Roman" charset="0"/>
                <a:cs typeface="Times New Roman" pitchFamily="18" charset="0"/>
              </a:rPr>
              <a:t> Son fáciles de </a:t>
            </a:r>
            <a:r>
              <a:rPr lang="es-AR" sz="1800">
                <a:solidFill>
                  <a:schemeClr val="hlink"/>
                </a:solidFill>
                <a:effectLst/>
                <a:latin typeface="Palatino-Roman" charset="0"/>
                <a:cs typeface="Times New Roman" pitchFamily="18" charset="0"/>
              </a:rPr>
              <a:t>mantener y modificar</a:t>
            </a:r>
            <a:r>
              <a:rPr lang="es-AR" sz="1800">
                <a:effectLst/>
                <a:latin typeface="Palatino-Roman" charset="0"/>
                <a:cs typeface="Times New Roman" pitchFamily="18" charset="0"/>
              </a:rPr>
              <a:t>, y pueden ser </a:t>
            </a:r>
            <a:r>
              <a:rPr lang="es-AR" sz="1800">
                <a:solidFill>
                  <a:schemeClr val="hlink"/>
                </a:solidFill>
                <a:effectLst/>
                <a:latin typeface="Palatino-Roman" charset="0"/>
                <a:cs typeface="Times New Roman" pitchFamily="18" charset="0"/>
              </a:rPr>
              <a:t>instaladas</a:t>
            </a:r>
            <a:r>
              <a:rPr lang="es-AR" sz="1800">
                <a:effectLst/>
                <a:latin typeface="Palatino-Roman" charset="0"/>
                <a:cs typeface="Times New Roman" pitchFamily="18" charset="0"/>
              </a:rPr>
              <a:t> en el exhibidor o dormitorio nocturno en menos de unos pocos minutos.</a:t>
            </a:r>
          </a:p>
          <a:p>
            <a:r>
              <a:rPr lang="es-AR" sz="1400">
                <a:effectLst/>
                <a:latin typeface="Palatino-Roman" charset="0"/>
                <a:cs typeface="Times New Roman" pitchFamily="18" charset="0"/>
              </a:rPr>
              <a:t>Montañas de ripio</a:t>
            </a:r>
          </a:p>
          <a:p>
            <a:r>
              <a:rPr lang="es-AR" sz="1400">
                <a:effectLst/>
                <a:latin typeface="Palatino-Roman" charset="0"/>
                <a:cs typeface="Times New Roman" pitchFamily="18" charset="0"/>
              </a:rPr>
              <a:t>Orina</a:t>
            </a:r>
          </a:p>
          <a:p>
            <a:r>
              <a:rPr lang="es-AR" sz="1400">
                <a:effectLst/>
                <a:latin typeface="Palatino-Roman" charset="0"/>
                <a:cs typeface="Times New Roman" pitchFamily="18" charset="0"/>
              </a:rPr>
              <a:t>Heces</a:t>
            </a:r>
          </a:p>
          <a:p>
            <a:r>
              <a:rPr lang="es-AR" sz="1400">
                <a:effectLst/>
                <a:latin typeface="Palatino-Roman" charset="0"/>
                <a:cs typeface="Times New Roman" pitchFamily="18" charset="0"/>
              </a:rPr>
              <a:t>Conchillas</a:t>
            </a:r>
          </a:p>
          <a:p>
            <a:r>
              <a:rPr lang="es-AR" sz="1400">
                <a:effectLst/>
                <a:latin typeface="Palatino-Roman" charset="0"/>
                <a:cs typeface="Times New Roman" pitchFamily="18" charset="0"/>
              </a:rPr>
              <a:t>Troncos, forraje, frutas, flores del predio del zoo</a:t>
            </a:r>
          </a:p>
          <a:p>
            <a:r>
              <a:rPr lang="es-AR" sz="1400">
                <a:effectLst/>
                <a:latin typeface="Palatino-Roman" charset="0"/>
                <a:cs typeface="Times New Roman" pitchFamily="18" charset="0"/>
              </a:rPr>
              <a:t>Conos de pinos</a:t>
            </a:r>
          </a:p>
          <a:p>
            <a:r>
              <a:rPr lang="es-AR" sz="1400">
                <a:effectLst/>
                <a:latin typeface="Palatino-Roman" charset="0"/>
                <a:cs typeface="Times New Roman" pitchFamily="18" charset="0"/>
              </a:rPr>
              <a:t>Plumas</a:t>
            </a:r>
          </a:p>
          <a:p>
            <a:r>
              <a:rPr lang="es-AR" sz="1400">
                <a:effectLst/>
                <a:latin typeface="Palatino-Roman" charset="0"/>
                <a:cs typeface="Times New Roman" pitchFamily="18" charset="0"/>
              </a:rPr>
              <a:t>Productos d papel reciclado </a:t>
            </a:r>
          </a:p>
          <a:p>
            <a:r>
              <a:rPr lang="es-AR" sz="1400">
                <a:effectLst/>
                <a:latin typeface="Palatino-Roman" charset="0"/>
                <a:cs typeface="Times New Roman" pitchFamily="18" charset="0"/>
              </a:rPr>
              <a:t>Barriles reciclados</a:t>
            </a:r>
          </a:p>
          <a:p>
            <a:r>
              <a:rPr lang="es-AR" sz="1400">
                <a:effectLst/>
                <a:latin typeface="Palatino-Roman" charset="0"/>
                <a:cs typeface="Times New Roman" pitchFamily="18" charset="0"/>
              </a:rPr>
              <a:t>Piel de serpientes</a:t>
            </a:r>
          </a:p>
          <a:p>
            <a:r>
              <a:rPr lang="es-AR" sz="1400">
                <a:effectLst/>
                <a:latin typeface="Palatino-Roman" charset="0"/>
                <a:cs typeface="Times New Roman" pitchFamily="18" charset="0"/>
              </a:rPr>
              <a:t>Etc.</a:t>
            </a:r>
          </a:p>
          <a:p>
            <a:pPr>
              <a:buFont typeface="Wingdings" pitchFamily="2" charset="2"/>
              <a:buNone/>
            </a:pPr>
            <a:endParaRPr lang="es-AR" sz="1400">
              <a:effectLst/>
              <a:latin typeface="Palatino-Roman" charset="0"/>
              <a:cs typeface="Times New Roman" pitchFamily="18" charset="0"/>
            </a:endParaRPr>
          </a:p>
          <a:p>
            <a:pPr>
              <a:buFont typeface="Wingdings" pitchFamily="2" charset="2"/>
              <a:buNone/>
            </a:pPr>
            <a:r>
              <a:rPr lang="es-AR" sz="1400">
                <a:effectLst/>
                <a:latin typeface="Palatino-Roman" charset="0"/>
                <a:cs typeface="Times New Roman" pitchFamily="18" charset="0"/>
              </a:rPr>
              <a:t>Warthog plays in dry leaves at the Phoenix Zoo</a:t>
            </a:r>
          </a:p>
          <a:p>
            <a:pPr>
              <a:buFont typeface="Wingdings" pitchFamily="2" charset="2"/>
              <a:buNone/>
            </a:pPr>
            <a:r>
              <a:rPr lang="es-AR" sz="1400">
                <a:effectLst/>
                <a:latin typeface="Palatino-Roman" charset="0"/>
                <a:cs typeface="Times New Roman" pitchFamily="18" charset="0"/>
              </a:rPr>
              <a:t>Photo: Hilda Tresz</a:t>
            </a:r>
          </a:p>
          <a:p>
            <a:endParaRPr lang="es-AR" sz="1800">
              <a:cs typeface="Times New Roman" pitchFamily="18" charset="0"/>
            </a:endParaRPr>
          </a:p>
          <a:p>
            <a:pPr>
              <a:buFont typeface="Wingdings" pitchFamily="2" charset="2"/>
              <a:buNone/>
            </a:pPr>
            <a:endParaRPr lang="es-AR" sz="1800">
              <a:cs typeface="Times New Roman" pitchFamily="18" charset="0"/>
            </a:endParaRPr>
          </a:p>
        </p:txBody>
      </p:sp>
      <p:pic>
        <p:nvPicPr>
          <p:cNvPr id="291846" name="Picture 6" descr="H"/>
          <p:cNvPicPr>
            <a:picLocks noChangeAspect="1" noChangeArrowheads="1"/>
          </p:cNvPicPr>
          <p:nvPr>
            <p:ph sz="half" idx="2"/>
          </p:nvPr>
        </p:nvPicPr>
        <p:blipFill>
          <a:blip r:embed="rId3" cstate="email"/>
          <a:srcRect/>
          <a:stretch>
            <a:fillRect/>
          </a:stretch>
        </p:blipFill>
        <p:spPr>
          <a:xfrm>
            <a:off x="4419600" y="3276600"/>
            <a:ext cx="4495800" cy="3419475"/>
          </a:xfrm>
          <a:noFill/>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rrowheads="1"/>
          </p:cNvSpPr>
          <p:nvPr>
            <p:ph type="title"/>
          </p:nvPr>
        </p:nvSpPr>
        <p:spPr>
          <a:xfrm>
            <a:off x="457200" y="0"/>
            <a:ext cx="8229600" cy="838200"/>
          </a:xfrm>
        </p:spPr>
        <p:txBody>
          <a:bodyPr/>
          <a:lstStyle/>
          <a:p>
            <a:r>
              <a:rPr lang="en-US"/>
              <a:t>Solo deles un palito!</a:t>
            </a:r>
          </a:p>
        </p:txBody>
      </p:sp>
      <p:sp>
        <p:nvSpPr>
          <p:cNvPr id="294915" name="Rectangle 3"/>
          <p:cNvSpPr>
            <a:spLocks noGrp="1" noChangeArrowheads="1"/>
          </p:cNvSpPr>
          <p:nvPr>
            <p:ph idx="1"/>
          </p:nvPr>
        </p:nvSpPr>
        <p:spPr>
          <a:xfrm>
            <a:off x="457200" y="990600"/>
            <a:ext cx="8229600" cy="5867400"/>
          </a:xfrm>
        </p:spPr>
        <p:txBody>
          <a:bodyPr/>
          <a:lstStyle/>
          <a:p>
            <a:pPr>
              <a:buFont typeface="Wingdings" pitchFamily="2" charset="2"/>
              <a:buNone/>
            </a:pPr>
            <a:r>
              <a:rPr lang="es-AR" b="1">
                <a:solidFill>
                  <a:schemeClr val="hlink"/>
                </a:solidFill>
                <a:effectLst/>
                <a:latin typeface="Palatino-Roman" charset="0"/>
              </a:rPr>
              <a:t>Simple vs. complicado</a:t>
            </a:r>
          </a:p>
          <a:p>
            <a:pPr>
              <a:buFont typeface="Wingdings" pitchFamily="2" charset="2"/>
              <a:buNone/>
            </a:pPr>
            <a:r>
              <a:rPr lang="es-AR" sz="1800">
                <a:effectLst/>
                <a:latin typeface="Palatino-Roman" charset="0"/>
              </a:rPr>
              <a:t>En vez de intentar crear ítems sofisticados los cuidadores deben considerar los comportamientos naturales del animal y enriquecerlos de manera simple y logia.</a:t>
            </a:r>
          </a:p>
          <a:p>
            <a:pPr>
              <a:buFont typeface="Wingdings" pitchFamily="2" charset="2"/>
              <a:buNone/>
            </a:pPr>
            <a:r>
              <a:rPr lang="es-AR" sz="1800">
                <a:effectLst/>
                <a:latin typeface="Palatino-Roman" charset="0"/>
              </a:rPr>
              <a:t>Palo + Contenedor plástico= Enriquecimiento cognitivo gratis que hasta un infante puede usar!</a:t>
            </a:r>
          </a:p>
          <a:p>
            <a:pPr>
              <a:buFont typeface="Wingdings" pitchFamily="2" charset="2"/>
              <a:buNone/>
            </a:pPr>
            <a:endParaRPr lang="es-AR" sz="1800">
              <a:effectLst/>
              <a:latin typeface="Palatino-Roman" charset="0"/>
            </a:endParaRPr>
          </a:p>
          <a:p>
            <a:pPr>
              <a:buFont typeface="Wingdings" pitchFamily="2" charset="2"/>
              <a:buNone/>
            </a:pPr>
            <a:endParaRPr lang="es-AR" sz="1800">
              <a:effectLst/>
              <a:latin typeface="Palatino-Roman" charset="0"/>
            </a:endParaRPr>
          </a:p>
          <a:p>
            <a:pPr>
              <a:buFont typeface="Wingdings" pitchFamily="2" charset="2"/>
              <a:buNone/>
            </a:pPr>
            <a:endParaRPr lang="es-AR" sz="1800">
              <a:effectLst/>
              <a:latin typeface="Palatino-Roman" charset="0"/>
            </a:endParaRPr>
          </a:p>
          <a:p>
            <a:pPr>
              <a:buFont typeface="Wingdings" pitchFamily="2" charset="2"/>
              <a:buNone/>
            </a:pPr>
            <a:endParaRPr lang="es-AR" sz="1800">
              <a:effectLst/>
              <a:latin typeface="Palatino-Roman" charset="0"/>
            </a:endParaRPr>
          </a:p>
          <a:p>
            <a:pPr>
              <a:buFont typeface="Wingdings" pitchFamily="2" charset="2"/>
              <a:buNone/>
            </a:pPr>
            <a:endParaRPr lang="es-AR" sz="1800">
              <a:effectLst/>
              <a:latin typeface="Palatino-Roman" charset="0"/>
            </a:endParaRPr>
          </a:p>
          <a:p>
            <a:pPr>
              <a:buFont typeface="Wingdings" pitchFamily="2" charset="2"/>
              <a:buNone/>
            </a:pPr>
            <a:endParaRPr lang="es-AR" sz="1800">
              <a:effectLst/>
              <a:latin typeface="Palatino-Roman" charset="0"/>
            </a:endParaRPr>
          </a:p>
          <a:p>
            <a:pPr>
              <a:buFont typeface="Wingdings" pitchFamily="2" charset="2"/>
              <a:buNone/>
            </a:pPr>
            <a:endParaRPr lang="es-AR" sz="1800">
              <a:effectLst/>
              <a:latin typeface="Palatino-Roman" charset="0"/>
            </a:endParaRPr>
          </a:p>
          <a:p>
            <a:pPr>
              <a:buFont typeface="Wingdings" pitchFamily="2" charset="2"/>
              <a:buNone/>
            </a:pPr>
            <a:endParaRPr lang="es-AR" sz="1800">
              <a:effectLst/>
              <a:latin typeface="Palatino-Roman" charset="0"/>
            </a:endParaRPr>
          </a:p>
          <a:p>
            <a:pPr>
              <a:buFont typeface="Wingdings" pitchFamily="2" charset="2"/>
              <a:buNone/>
            </a:pPr>
            <a:endParaRPr lang="es-AR" sz="1800">
              <a:effectLst/>
              <a:latin typeface="Palatino-Roman" charset="0"/>
            </a:endParaRPr>
          </a:p>
          <a:p>
            <a:pPr>
              <a:buFont typeface="Wingdings" pitchFamily="2" charset="2"/>
              <a:buNone/>
            </a:pPr>
            <a:endParaRPr lang="es-AR" sz="1800">
              <a:effectLst/>
              <a:latin typeface="Palatino-Roman" charset="0"/>
            </a:endParaRPr>
          </a:p>
          <a:p>
            <a:pPr>
              <a:buFont typeface="Wingdings" pitchFamily="2" charset="2"/>
              <a:buNone/>
            </a:pPr>
            <a:r>
              <a:rPr lang="es-AR" sz="2000" i="1">
                <a:effectLst/>
              </a:rPr>
              <a:t>Anup Shah/Nature Picture Library</a:t>
            </a:r>
            <a:r>
              <a:rPr lang="es-AR"/>
              <a:t> </a:t>
            </a:r>
          </a:p>
        </p:txBody>
      </p:sp>
      <p:pic>
        <p:nvPicPr>
          <p:cNvPr id="294918" name="Picture 6" descr="image[1]"/>
          <p:cNvPicPr>
            <a:picLocks noChangeAspect="1" noChangeArrowheads="1"/>
          </p:cNvPicPr>
          <p:nvPr/>
        </p:nvPicPr>
        <p:blipFill>
          <a:blip r:embed="rId3" cstate="email"/>
          <a:srcRect/>
          <a:stretch>
            <a:fillRect/>
          </a:stretch>
        </p:blipFill>
        <p:spPr bwMode="auto">
          <a:xfrm>
            <a:off x="2971800" y="2895600"/>
            <a:ext cx="5334000" cy="354965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rrowheads="1"/>
          </p:cNvSpPr>
          <p:nvPr>
            <p:ph type="title"/>
          </p:nvPr>
        </p:nvSpPr>
        <p:spPr>
          <a:xfrm>
            <a:off x="457200" y="152400"/>
            <a:ext cx="8229600" cy="1143000"/>
          </a:xfrm>
        </p:spPr>
        <p:txBody>
          <a:bodyPr/>
          <a:lstStyle/>
          <a:p>
            <a:r>
              <a:rPr lang="en-US" sz="4000"/>
              <a:t>Efectos de localización del enriquecimiento</a:t>
            </a:r>
          </a:p>
        </p:txBody>
      </p:sp>
      <p:sp>
        <p:nvSpPr>
          <p:cNvPr id="299011" name="Rectangle 3"/>
          <p:cNvSpPr>
            <a:spLocks noGrp="1" noChangeArrowheads="1"/>
          </p:cNvSpPr>
          <p:nvPr>
            <p:ph sz="half" idx="1"/>
          </p:nvPr>
        </p:nvSpPr>
        <p:spPr/>
        <p:txBody>
          <a:bodyPr/>
          <a:lstStyle/>
          <a:p>
            <a:pPr>
              <a:buFont typeface="Wingdings" pitchFamily="2" charset="2"/>
              <a:buNone/>
            </a:pPr>
            <a:r>
              <a:rPr lang="en-US"/>
              <a:t>   Items de enriquecimiento inaccesibles- el enriquecimiento debe ofrecerse de forma que sea alcanzable</a:t>
            </a:r>
          </a:p>
          <a:p>
            <a:pPr>
              <a:buFont typeface="Wingdings" pitchFamily="2" charset="2"/>
              <a:buNone/>
            </a:pPr>
            <a:endParaRPr lang="en-US"/>
          </a:p>
          <a:p>
            <a:pPr>
              <a:buFont typeface="Wingdings" pitchFamily="2" charset="2"/>
              <a:buNone/>
            </a:pPr>
            <a:endParaRPr lang="en-US"/>
          </a:p>
          <a:p>
            <a:pPr>
              <a:buFont typeface="Wingdings" pitchFamily="2" charset="2"/>
              <a:buNone/>
            </a:pPr>
            <a:endParaRPr lang="en-US"/>
          </a:p>
          <a:p>
            <a:pPr>
              <a:buFont typeface="Wingdings" pitchFamily="2" charset="2"/>
              <a:buNone/>
            </a:pPr>
            <a:r>
              <a:rPr lang="en-US"/>
              <a:t>Ejemplo:</a:t>
            </a:r>
          </a:p>
          <a:p>
            <a:pPr>
              <a:buFont typeface="Wingdings" pitchFamily="2" charset="2"/>
              <a:buNone/>
            </a:pPr>
            <a:r>
              <a:rPr lang="en-US"/>
              <a:t>Los macacos no pueden flotar!</a:t>
            </a:r>
          </a:p>
          <a:p>
            <a:pPr>
              <a:buFont typeface="Wingdings" pitchFamily="2" charset="2"/>
              <a:buNone/>
            </a:pPr>
            <a:endParaRPr lang="en-US"/>
          </a:p>
        </p:txBody>
      </p:sp>
      <p:pic>
        <p:nvPicPr>
          <p:cNvPr id="299012" name="Picture 4"/>
          <p:cNvPicPr>
            <a:picLocks noChangeAspect="1" noChangeArrowheads="1"/>
          </p:cNvPicPr>
          <p:nvPr>
            <p:ph sz="half" idx="2"/>
          </p:nvPr>
        </p:nvPicPr>
        <p:blipFill>
          <a:blip r:embed="rId3" cstate="email"/>
          <a:srcRect/>
          <a:stretch>
            <a:fillRect/>
          </a:stretch>
        </p:blipFill>
        <p:spPr>
          <a:xfrm>
            <a:off x="5138738" y="1295400"/>
            <a:ext cx="3548062" cy="5257800"/>
          </a:xfrm>
          <a:noFill/>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Rot="1" noChangeArrowheads="1"/>
          </p:cNvSpPr>
          <p:nvPr>
            <p:ph type="title"/>
          </p:nvPr>
        </p:nvSpPr>
        <p:spPr>
          <a:xfrm>
            <a:off x="457200" y="274638"/>
            <a:ext cx="8229600" cy="639762"/>
          </a:xfrm>
        </p:spPr>
        <p:txBody>
          <a:bodyPr/>
          <a:lstStyle/>
          <a:p>
            <a:r>
              <a:rPr lang="en-US" sz="4000"/>
              <a:t>Efectos de localización del enriquecimiento</a:t>
            </a:r>
          </a:p>
        </p:txBody>
      </p:sp>
      <p:sp>
        <p:nvSpPr>
          <p:cNvPr id="489475" name="Rectangle 3"/>
          <p:cNvSpPr>
            <a:spLocks noGrp="1" noChangeArrowheads="1"/>
          </p:cNvSpPr>
          <p:nvPr>
            <p:ph type="body" sz="half" idx="1"/>
          </p:nvPr>
        </p:nvSpPr>
        <p:spPr>
          <a:xfrm>
            <a:off x="457200" y="1066800"/>
            <a:ext cx="8686800" cy="1828800"/>
          </a:xfrm>
        </p:spPr>
        <p:txBody>
          <a:bodyPr/>
          <a:lstStyle/>
          <a:p>
            <a:pPr>
              <a:buFont typeface="Wingdings" pitchFamily="2" charset="2"/>
              <a:buNone/>
            </a:pPr>
            <a:r>
              <a:rPr lang="en-US" sz="2800"/>
              <a:t>   Items de enriquecimiento inaccesibles- los enriquecimientos deben colocarse dentro de la jaula del animal. </a:t>
            </a:r>
            <a:r>
              <a:rPr lang="en-US" sz="2000"/>
              <a:t>Ejemplo: 2 enriquecimientos en jaula vacia . En la jaula del mynah sin enriquecimiento! Hmmm!</a:t>
            </a:r>
          </a:p>
          <a:p>
            <a:pPr>
              <a:buFont typeface="Wingdings" pitchFamily="2" charset="2"/>
              <a:buNone/>
            </a:pPr>
            <a:endParaRPr lang="en-US" sz="2000"/>
          </a:p>
        </p:txBody>
      </p:sp>
      <p:pic>
        <p:nvPicPr>
          <p:cNvPr id="489478" name="Picture 6"/>
          <p:cNvPicPr>
            <a:picLocks noChangeAspect="1" noChangeArrowheads="1"/>
          </p:cNvPicPr>
          <p:nvPr>
            <p:ph sz="half" idx="2"/>
          </p:nvPr>
        </p:nvPicPr>
        <p:blipFill>
          <a:blip r:embed="rId2" cstate="email"/>
          <a:srcRect/>
          <a:stretch>
            <a:fillRect/>
          </a:stretch>
        </p:blipFill>
        <p:spPr>
          <a:xfrm>
            <a:off x="2362200" y="2438400"/>
            <a:ext cx="6019800" cy="4157663"/>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rrowheads="1"/>
          </p:cNvSpPr>
          <p:nvPr>
            <p:ph type="title"/>
          </p:nvPr>
        </p:nvSpPr>
        <p:spPr/>
        <p:txBody>
          <a:bodyPr/>
          <a:lstStyle/>
          <a:p>
            <a:r>
              <a:rPr lang="en-US" sz="4000">
                <a:cs typeface="Times New Roman" pitchFamily="18" charset="0"/>
              </a:rPr>
              <a:t>Efectos de factores de temperatura</a:t>
            </a:r>
            <a:endParaRPr lang="en-US" sz="4000"/>
          </a:p>
        </p:txBody>
      </p:sp>
      <p:sp>
        <p:nvSpPr>
          <p:cNvPr id="300035" name="Rectangle 3"/>
          <p:cNvSpPr>
            <a:spLocks noGrp="1" noChangeArrowheads="1"/>
          </p:cNvSpPr>
          <p:nvPr>
            <p:ph sz="half" idx="1"/>
          </p:nvPr>
        </p:nvSpPr>
        <p:spPr>
          <a:xfrm>
            <a:off x="0" y="1143000"/>
            <a:ext cx="9144000" cy="5715000"/>
          </a:xfrm>
        </p:spPr>
        <p:txBody>
          <a:bodyPr/>
          <a:lstStyle/>
          <a:p>
            <a:pPr>
              <a:buFont typeface="Wingdings" pitchFamily="2" charset="2"/>
              <a:buNone/>
            </a:pPr>
            <a:r>
              <a:rPr lang="es-AR"/>
              <a:t>Las consecuencias de usar un enriquecimiento pueden determinar cuan frecuentemente un animal los use. Ejemplo: a las iguanas no les gusta usar la pileta en invierno!</a:t>
            </a:r>
          </a:p>
          <a:p>
            <a:pPr>
              <a:buFont typeface="Wingdings" pitchFamily="2" charset="2"/>
              <a:buNone/>
            </a:pPr>
            <a:endParaRPr lang="es-AR" sz="1400"/>
          </a:p>
        </p:txBody>
      </p:sp>
      <p:pic>
        <p:nvPicPr>
          <p:cNvPr id="300038" name="Picture 6"/>
          <p:cNvPicPr>
            <a:picLocks noChangeAspect="1" noChangeArrowheads="1"/>
          </p:cNvPicPr>
          <p:nvPr>
            <p:ph sz="half" idx="2"/>
          </p:nvPr>
        </p:nvPicPr>
        <p:blipFill>
          <a:blip r:embed="rId3" cstate="email"/>
          <a:srcRect/>
          <a:stretch>
            <a:fillRect/>
          </a:stretch>
        </p:blipFill>
        <p:spPr>
          <a:xfrm>
            <a:off x="304800" y="2667000"/>
            <a:ext cx="8458200" cy="3946525"/>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457200" y="0"/>
            <a:ext cx="8229600" cy="1219200"/>
          </a:xfrm>
        </p:spPr>
        <p:txBody>
          <a:bodyPr/>
          <a:lstStyle/>
          <a:p>
            <a:pPr algn="l"/>
            <a:r>
              <a:rPr lang="en-US" u="sng"/>
              <a:t>Weaving </a:t>
            </a:r>
            <a:r>
              <a:rPr lang="en-US" sz="3200" u="sng"/>
              <a:t>(tejeduría)</a:t>
            </a:r>
            <a:endParaRPr lang="en-US" u="sng"/>
          </a:p>
        </p:txBody>
      </p:sp>
      <p:sp>
        <p:nvSpPr>
          <p:cNvPr id="53251" name="Rectangle 3"/>
          <p:cNvSpPr>
            <a:spLocks noGrp="1" noChangeArrowheads="1"/>
          </p:cNvSpPr>
          <p:nvPr>
            <p:ph type="body" sz="half" idx="1"/>
          </p:nvPr>
        </p:nvSpPr>
        <p:spPr>
          <a:xfrm>
            <a:off x="457200" y="4038600"/>
            <a:ext cx="8077200" cy="2819400"/>
          </a:xfrm>
        </p:spPr>
        <p:txBody>
          <a:bodyPr/>
          <a:lstStyle/>
          <a:p>
            <a:pPr>
              <a:lnSpc>
                <a:spcPct val="80000"/>
              </a:lnSpc>
              <a:buClr>
                <a:srgbClr val="0066FF"/>
              </a:buClr>
              <a:buFont typeface="Wingdings" pitchFamily="2" charset="2"/>
              <a:buNone/>
            </a:pPr>
            <a:r>
              <a:rPr lang="en-US" sz="800"/>
              <a:t>    </a:t>
            </a:r>
          </a:p>
          <a:p>
            <a:pPr>
              <a:lnSpc>
                <a:spcPct val="80000"/>
              </a:lnSpc>
              <a:buClr>
                <a:srgbClr val="0066FF"/>
              </a:buClr>
              <a:buFont typeface="Wingdings" pitchFamily="2" charset="2"/>
              <a:buNone/>
            </a:pPr>
            <a:endParaRPr lang="en-US" sz="800"/>
          </a:p>
          <a:p>
            <a:pPr>
              <a:lnSpc>
                <a:spcPct val="80000"/>
              </a:lnSpc>
              <a:buClr>
                <a:srgbClr val="0066FF"/>
              </a:buClr>
              <a:buFont typeface="Wingdings" pitchFamily="2" charset="2"/>
              <a:buNone/>
            </a:pPr>
            <a:endParaRPr lang="en-US" sz="800"/>
          </a:p>
          <a:p>
            <a:pPr>
              <a:lnSpc>
                <a:spcPct val="80000"/>
              </a:lnSpc>
              <a:buClr>
                <a:srgbClr val="0066FF"/>
              </a:buClr>
              <a:buFont typeface="Wingdings" pitchFamily="2" charset="2"/>
              <a:buNone/>
            </a:pPr>
            <a:endParaRPr lang="en-US" sz="800"/>
          </a:p>
          <a:p>
            <a:pPr>
              <a:lnSpc>
                <a:spcPct val="80000"/>
              </a:lnSpc>
              <a:buClr>
                <a:srgbClr val="0066FF"/>
              </a:buClr>
              <a:buFont typeface="Wingdings" pitchFamily="2" charset="2"/>
              <a:buNone/>
            </a:pPr>
            <a:endParaRPr lang="en-US" sz="800"/>
          </a:p>
          <a:p>
            <a:pPr>
              <a:lnSpc>
                <a:spcPct val="80000"/>
              </a:lnSpc>
              <a:buClr>
                <a:srgbClr val="0066FF"/>
              </a:buClr>
              <a:buFont typeface="Wingdings" pitchFamily="2" charset="2"/>
              <a:buNone/>
            </a:pPr>
            <a:endParaRPr lang="en-US" sz="800"/>
          </a:p>
          <a:p>
            <a:pPr>
              <a:lnSpc>
                <a:spcPct val="80000"/>
              </a:lnSpc>
              <a:buClr>
                <a:srgbClr val="0066FF"/>
              </a:buClr>
              <a:buFont typeface="Wingdings" pitchFamily="2" charset="2"/>
              <a:buNone/>
            </a:pPr>
            <a:endParaRPr lang="en-US" sz="800"/>
          </a:p>
          <a:p>
            <a:pPr>
              <a:lnSpc>
                <a:spcPct val="80000"/>
              </a:lnSpc>
              <a:buClr>
                <a:srgbClr val="0066FF"/>
              </a:buClr>
              <a:buFont typeface="Wingdings" pitchFamily="2" charset="2"/>
              <a:buNone/>
            </a:pPr>
            <a:endParaRPr lang="en-US" sz="800"/>
          </a:p>
          <a:p>
            <a:pPr>
              <a:lnSpc>
                <a:spcPct val="80000"/>
              </a:lnSpc>
              <a:buClr>
                <a:srgbClr val="0066FF"/>
              </a:buClr>
              <a:buFont typeface="Wingdings" pitchFamily="2" charset="2"/>
              <a:buNone/>
            </a:pPr>
            <a:endParaRPr lang="en-US" sz="800"/>
          </a:p>
          <a:p>
            <a:pPr>
              <a:lnSpc>
                <a:spcPct val="80000"/>
              </a:lnSpc>
              <a:buClr>
                <a:srgbClr val="0066FF"/>
              </a:buClr>
              <a:buFont typeface="Wingdings" pitchFamily="2" charset="2"/>
              <a:buNone/>
            </a:pPr>
            <a:endParaRPr lang="en-US" sz="800"/>
          </a:p>
          <a:p>
            <a:pPr>
              <a:lnSpc>
                <a:spcPct val="80000"/>
              </a:lnSpc>
              <a:buClr>
                <a:srgbClr val="0066FF"/>
              </a:buClr>
              <a:buFont typeface="Wingdings" pitchFamily="2" charset="2"/>
              <a:buNone/>
            </a:pPr>
            <a:r>
              <a:rPr lang="en-US" sz="2000"/>
              <a:t>Los llamados “tejedores” giran su cabeza rítmicamente, al mismo tiempo pateando alternativamente con sus pies (Meyer-Holzapfel, 1968). </a:t>
            </a:r>
          </a:p>
          <a:p>
            <a:pPr>
              <a:lnSpc>
                <a:spcPct val="80000"/>
              </a:lnSpc>
              <a:buClr>
                <a:srgbClr val="0066FF"/>
              </a:buClr>
              <a:buFont typeface="Wingdings" pitchFamily="2" charset="2"/>
              <a:buNone/>
            </a:pPr>
            <a:endParaRPr lang="en-US" sz="2000"/>
          </a:p>
          <a:p>
            <a:pPr>
              <a:lnSpc>
                <a:spcPct val="80000"/>
              </a:lnSpc>
              <a:buClr>
                <a:srgbClr val="0066FF"/>
              </a:buClr>
              <a:buFont typeface="Wingdings" pitchFamily="2" charset="2"/>
              <a:buNone/>
            </a:pPr>
            <a:r>
              <a:rPr lang="en-US" sz="1600"/>
              <a:t>Tití león de oro rotando (“tejiendo con”) su cabeza</a:t>
            </a:r>
          </a:p>
          <a:p>
            <a:pPr>
              <a:lnSpc>
                <a:spcPct val="80000"/>
              </a:lnSpc>
              <a:buClr>
                <a:srgbClr val="0066FF"/>
              </a:buClr>
              <a:buFont typeface="Wingdings" pitchFamily="2" charset="2"/>
              <a:buNone/>
            </a:pPr>
            <a:r>
              <a:rPr lang="en-US" sz="1600"/>
              <a:t>Photo Hilda Tresz</a:t>
            </a:r>
          </a:p>
          <a:p>
            <a:pPr>
              <a:lnSpc>
                <a:spcPct val="80000"/>
              </a:lnSpc>
              <a:buClr>
                <a:srgbClr val="0066FF"/>
              </a:buClr>
              <a:buFont typeface="Wingdings" pitchFamily="2" charset="2"/>
              <a:buNone/>
            </a:pPr>
            <a:endParaRPr lang="en-US" sz="16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rrowheads="1"/>
          </p:cNvSpPr>
          <p:nvPr>
            <p:ph type="title"/>
          </p:nvPr>
        </p:nvSpPr>
        <p:spPr/>
        <p:txBody>
          <a:bodyPr/>
          <a:lstStyle/>
          <a:p>
            <a:r>
              <a:rPr lang="en-US"/>
              <a:t>Efectos de factores de edad</a:t>
            </a:r>
          </a:p>
        </p:txBody>
      </p:sp>
      <p:sp>
        <p:nvSpPr>
          <p:cNvPr id="321539" name="Rectangle 3"/>
          <p:cNvSpPr>
            <a:spLocks noGrp="1" noChangeArrowheads="1"/>
          </p:cNvSpPr>
          <p:nvPr>
            <p:ph idx="1"/>
          </p:nvPr>
        </p:nvSpPr>
        <p:spPr>
          <a:xfrm>
            <a:off x="533400" y="1143000"/>
            <a:ext cx="8229600" cy="5410200"/>
          </a:xfrm>
        </p:spPr>
        <p:txBody>
          <a:bodyPr/>
          <a:lstStyle/>
          <a:p>
            <a:pPr>
              <a:buFont typeface="Wingdings" pitchFamily="2" charset="2"/>
              <a:buNone/>
            </a:pPr>
            <a:r>
              <a:rPr lang="es-AR"/>
              <a:t>Animales viejos vs. jóvenes. Ejemplo: los chimpancés viejos tienen menos dientes!</a:t>
            </a:r>
          </a:p>
          <a:p>
            <a:endParaRPr lang="es-AR"/>
          </a:p>
          <a:p>
            <a:pPr>
              <a:buFont typeface="Wingdings" pitchFamily="2" charset="2"/>
              <a:buNone/>
            </a:pPr>
            <a:r>
              <a:rPr lang="es-AR"/>
              <a:t> </a:t>
            </a:r>
          </a:p>
          <a:p>
            <a:pPr>
              <a:buFont typeface="Wingdings" pitchFamily="2" charset="2"/>
              <a:buNone/>
            </a:pPr>
            <a:endParaRPr lang="es-AR"/>
          </a:p>
          <a:p>
            <a:pPr>
              <a:buFont typeface="Wingdings" pitchFamily="2" charset="2"/>
              <a:buNone/>
            </a:pPr>
            <a:endParaRPr lang="es-AR"/>
          </a:p>
          <a:p>
            <a:endParaRPr lang="es-AR"/>
          </a:p>
          <a:p>
            <a:pPr>
              <a:buFont typeface="Wingdings" pitchFamily="2" charset="2"/>
              <a:buNone/>
            </a:pPr>
            <a:endParaRPr lang="es-AR"/>
          </a:p>
          <a:p>
            <a:endParaRPr lang="es-AR" sz="1000">
              <a:latin typeface="Arial" pitchFamily="34" charset="0"/>
              <a:cs typeface="Arial" pitchFamily="34" charset="0"/>
            </a:endParaRPr>
          </a:p>
          <a:p>
            <a:pPr>
              <a:buFont typeface="Wingdings" pitchFamily="2" charset="2"/>
              <a:buNone/>
            </a:pPr>
            <a:endParaRPr lang="es-AR" sz="1000">
              <a:latin typeface="Arial" pitchFamily="34" charset="0"/>
              <a:cs typeface="Arial" pitchFamily="34" charset="0"/>
            </a:endParaRPr>
          </a:p>
          <a:p>
            <a:pPr>
              <a:buFont typeface="Wingdings" pitchFamily="2" charset="2"/>
              <a:buNone/>
            </a:pPr>
            <a:endParaRPr lang="es-AR" sz="1000">
              <a:latin typeface="Arial" pitchFamily="34" charset="0"/>
              <a:cs typeface="Arial" pitchFamily="34" charset="0"/>
            </a:endParaRPr>
          </a:p>
          <a:p>
            <a:pPr>
              <a:buFont typeface="Wingdings" pitchFamily="2" charset="2"/>
              <a:buNone/>
            </a:pPr>
            <a:r>
              <a:rPr lang="es-AR" sz="1000">
                <a:latin typeface="Arial" pitchFamily="34" charset="0"/>
                <a:cs typeface="Arial" pitchFamily="34" charset="0"/>
              </a:rPr>
              <a:t>Sydney's Taronga Zoo celebrael cumpleaños 60th de "Fifi", el más viejo miembro del exhibidor de  chimpancés.</a:t>
            </a:r>
          </a:p>
          <a:p>
            <a:pPr>
              <a:buFont typeface="Wingdings" pitchFamily="2" charset="2"/>
              <a:buNone/>
            </a:pPr>
            <a:r>
              <a:rPr lang="es-AR" sz="1000">
                <a:latin typeface="Arial" pitchFamily="34" charset="0"/>
                <a:cs typeface="Arial" pitchFamily="34" charset="0"/>
              </a:rPr>
              <a:t>www.smh.com.au/ffximage/2007/05/21/chimpanzee...</a:t>
            </a:r>
          </a:p>
          <a:p>
            <a:pPr>
              <a:buFont typeface="Wingdings" pitchFamily="2" charset="2"/>
              <a:buNone/>
            </a:pPr>
            <a:r>
              <a:rPr lang="es-AR" sz="1000">
                <a:latin typeface="Arial" pitchFamily="34" charset="0"/>
                <a:cs typeface="Arial" pitchFamily="34" charset="0"/>
              </a:rPr>
              <a:t>lion-country-safari.visit-west-palm-beach.com...</a:t>
            </a:r>
            <a:r>
              <a:rPr lang="es-AR" sz="1000">
                <a:solidFill>
                  <a:srgbClr val="000000"/>
                </a:solidFill>
                <a:effectLst>
                  <a:outerShdw blurRad="38100" dist="38100" dir="2700000" algn="tl">
                    <a:srgbClr val="FFFFFF"/>
                  </a:outerShdw>
                </a:effectLst>
                <a:latin typeface="Arial" pitchFamily="34" charset="0"/>
                <a:cs typeface="Arial" pitchFamily="34" charset="0"/>
              </a:rPr>
              <a:t/>
            </a:r>
            <a:br>
              <a:rPr lang="es-AR" sz="1000">
                <a:solidFill>
                  <a:srgbClr val="000000"/>
                </a:solidFill>
                <a:effectLst>
                  <a:outerShdw blurRad="38100" dist="38100" dir="2700000" algn="tl">
                    <a:srgbClr val="FFFFFF"/>
                  </a:outerShdw>
                </a:effectLst>
                <a:latin typeface="Arial" pitchFamily="34" charset="0"/>
                <a:cs typeface="Arial" pitchFamily="34" charset="0"/>
              </a:rPr>
            </a:br>
            <a:endParaRPr lang="es-AR" sz="1000">
              <a:solidFill>
                <a:srgbClr val="000000"/>
              </a:solidFill>
              <a:effectLst>
                <a:outerShdw blurRad="38100" dist="38100" dir="2700000" algn="tl">
                  <a:srgbClr val="FFFFFF"/>
                </a:outerShdw>
              </a:effectLst>
              <a:latin typeface="Arial" pitchFamily="34" charset="0"/>
              <a:cs typeface="Arial" pitchFamily="34" charset="0"/>
            </a:endParaRPr>
          </a:p>
          <a:p>
            <a:pPr>
              <a:buFont typeface="Wingdings" pitchFamily="2" charset="2"/>
              <a:buNone/>
            </a:pPr>
            <a:endParaRPr lang="es-AR" sz="1000">
              <a:solidFill>
                <a:srgbClr val="000000"/>
              </a:solidFill>
              <a:effectLst>
                <a:outerShdw blurRad="38100" dist="38100" dir="2700000" algn="tl">
                  <a:srgbClr val="FFFFFF"/>
                </a:outerShdw>
              </a:effectLst>
              <a:latin typeface="Arial" pitchFamily="34" charset="0"/>
              <a:cs typeface="Arial" pitchFamily="34" charset="0"/>
            </a:endParaRPr>
          </a:p>
          <a:p>
            <a:pPr>
              <a:buFont typeface="Wingdings" pitchFamily="2" charset="2"/>
              <a:buNone/>
            </a:pPr>
            <a:endParaRPr lang="es-AR" sz="1000">
              <a:solidFill>
                <a:srgbClr val="000000"/>
              </a:solidFill>
              <a:effectLst>
                <a:outerShdw blurRad="38100" dist="38100" dir="2700000" algn="tl">
                  <a:srgbClr val="FFFFFF"/>
                </a:outerShdw>
              </a:effectLst>
              <a:latin typeface="Arial" pitchFamily="34" charset="0"/>
              <a:cs typeface="Arial" pitchFamily="34" charset="0"/>
            </a:endParaRPr>
          </a:p>
          <a:p>
            <a:pPr>
              <a:buFont typeface="Wingdings" pitchFamily="2" charset="2"/>
              <a:buNone/>
            </a:pPr>
            <a:endParaRPr lang="es-AR" sz="1000">
              <a:latin typeface="Arial" pitchFamily="34" charset="0"/>
              <a:cs typeface="Arial" pitchFamily="34" charset="0"/>
            </a:endParaRPr>
          </a:p>
        </p:txBody>
      </p:sp>
      <p:pic>
        <p:nvPicPr>
          <p:cNvPr id="321542" name="Picture 6" descr="chimpanzee60_5_gallery__303x400[1]"/>
          <p:cNvPicPr>
            <a:picLocks noChangeAspect="1" noChangeArrowheads="1"/>
          </p:cNvPicPr>
          <p:nvPr/>
        </p:nvPicPr>
        <p:blipFill>
          <a:blip r:embed="rId3" cstate="email"/>
          <a:srcRect/>
          <a:stretch>
            <a:fillRect/>
          </a:stretch>
        </p:blipFill>
        <p:spPr bwMode="auto">
          <a:xfrm>
            <a:off x="304800" y="2667000"/>
            <a:ext cx="2366963" cy="3124200"/>
          </a:xfrm>
          <a:prstGeom prst="rect">
            <a:avLst/>
          </a:prstGeom>
          <a:noFill/>
        </p:spPr>
      </p:pic>
      <p:pic>
        <p:nvPicPr>
          <p:cNvPr id="321544" name="Picture 8" descr="chimpanzee[1]"/>
          <p:cNvPicPr>
            <a:picLocks noChangeAspect="1" noChangeArrowheads="1"/>
          </p:cNvPicPr>
          <p:nvPr/>
        </p:nvPicPr>
        <p:blipFill>
          <a:blip r:embed="rId4" cstate="email"/>
          <a:srcRect/>
          <a:stretch>
            <a:fillRect/>
          </a:stretch>
        </p:blipFill>
        <p:spPr bwMode="auto">
          <a:xfrm>
            <a:off x="3733800" y="2209800"/>
            <a:ext cx="4876800" cy="3324225"/>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rrowheads="1"/>
          </p:cNvSpPr>
          <p:nvPr>
            <p:ph type="title"/>
          </p:nvPr>
        </p:nvSpPr>
        <p:spPr/>
        <p:txBody>
          <a:bodyPr/>
          <a:lstStyle/>
          <a:p>
            <a:r>
              <a:rPr lang="es-AR" sz="4000"/>
              <a:t>Efectos del tiempo</a:t>
            </a:r>
            <a:br>
              <a:rPr lang="es-AR" sz="4000"/>
            </a:br>
            <a:r>
              <a:rPr lang="es-AR" sz="2400"/>
              <a:t>Ofrezca enriquecimiento durante el ciclo diario adecuado del animal</a:t>
            </a:r>
          </a:p>
        </p:txBody>
      </p:sp>
      <p:pic>
        <p:nvPicPr>
          <p:cNvPr id="483331" name="Picture 3"/>
          <p:cNvPicPr>
            <a:picLocks noChangeAspect="1" noChangeArrowheads="1"/>
          </p:cNvPicPr>
          <p:nvPr>
            <p:ph type="body" idx="1"/>
          </p:nvPr>
        </p:nvPicPr>
        <p:blipFill>
          <a:blip r:embed="rId2" cstate="email"/>
          <a:srcRect/>
          <a:stretch>
            <a:fillRect/>
          </a:stretch>
        </p:blipFill>
        <p:spPr>
          <a:xfrm>
            <a:off x="0" y="1600200"/>
            <a:ext cx="9144000" cy="5257800"/>
          </a:xfr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rrowheads="1"/>
          </p:cNvSpPr>
          <p:nvPr>
            <p:ph type="title"/>
          </p:nvPr>
        </p:nvSpPr>
        <p:spPr/>
        <p:txBody>
          <a:bodyPr/>
          <a:lstStyle/>
          <a:p>
            <a:r>
              <a:rPr lang="en-US" sz="3600"/>
              <a:t>No hay tiempo para enriquecimiento? y ahora qué? </a:t>
            </a:r>
            <a:r>
              <a:rPr lang="en-US" sz="3600">
                <a:solidFill>
                  <a:srgbClr val="FF3300"/>
                </a:solidFill>
              </a:rPr>
              <a:t>Necesidad de priorizar!</a:t>
            </a:r>
          </a:p>
        </p:txBody>
      </p:sp>
      <p:sp>
        <p:nvSpPr>
          <p:cNvPr id="302083" name="Rectangle 3"/>
          <p:cNvSpPr>
            <a:spLocks noGrp="1" noChangeArrowheads="1"/>
          </p:cNvSpPr>
          <p:nvPr>
            <p:ph idx="1"/>
          </p:nvPr>
        </p:nvSpPr>
        <p:spPr>
          <a:xfrm>
            <a:off x="0" y="1600200"/>
            <a:ext cx="9144000" cy="4525963"/>
          </a:xfrm>
        </p:spPr>
        <p:txBody>
          <a:bodyPr/>
          <a:lstStyle/>
          <a:p>
            <a:pPr>
              <a:buFont typeface="Wingdings" pitchFamily="2" charset="2"/>
              <a:buNone/>
            </a:pPr>
            <a:r>
              <a:rPr lang="es-AR">
                <a:latin typeface="Times New Roman" pitchFamily="18" charset="0"/>
                <a:cs typeface="Times New Roman" pitchFamily="18" charset="0"/>
              </a:rPr>
              <a:t>  </a:t>
            </a:r>
            <a:r>
              <a:rPr lang="es-AR">
                <a:solidFill>
                  <a:schemeClr val="hlink"/>
                </a:solidFill>
                <a:cs typeface="Times New Roman" pitchFamily="18" charset="0"/>
              </a:rPr>
              <a:t>Jaulas pequeñas vs. exhibidores grandes y naturalísticos</a:t>
            </a:r>
          </a:p>
          <a:p>
            <a:pPr>
              <a:buFont typeface="Wingdings" pitchFamily="2" charset="2"/>
              <a:buNone/>
            </a:pPr>
            <a:endParaRPr lang="es-AR">
              <a:solidFill>
                <a:schemeClr val="hlink"/>
              </a:solidFill>
              <a:cs typeface="Times New Roman" pitchFamily="18" charset="0"/>
            </a:endParaRPr>
          </a:p>
          <a:p>
            <a:pPr>
              <a:buFont typeface="Wingdings" pitchFamily="2" charset="2"/>
              <a:buNone/>
            </a:pPr>
            <a:endParaRPr lang="es-AR">
              <a:solidFill>
                <a:schemeClr val="hlink"/>
              </a:solidFill>
              <a:cs typeface="Times New Roman" pitchFamily="18" charset="0"/>
            </a:endParaRPr>
          </a:p>
          <a:p>
            <a:pPr>
              <a:buFont typeface="Wingdings" pitchFamily="2" charset="2"/>
              <a:buNone/>
            </a:pPr>
            <a:endParaRPr lang="es-AR">
              <a:solidFill>
                <a:schemeClr val="hlink"/>
              </a:solidFill>
              <a:cs typeface="Times New Roman" pitchFamily="18" charset="0"/>
            </a:endParaRPr>
          </a:p>
          <a:p>
            <a:pPr>
              <a:buFont typeface="Wingdings" pitchFamily="2" charset="2"/>
              <a:buNone/>
            </a:pPr>
            <a:endParaRPr lang="es-AR">
              <a:solidFill>
                <a:schemeClr val="hlink"/>
              </a:solidFill>
              <a:cs typeface="Times New Roman" pitchFamily="18" charset="0"/>
            </a:endParaRPr>
          </a:p>
          <a:p>
            <a:pPr>
              <a:buFont typeface="Wingdings" pitchFamily="2" charset="2"/>
              <a:buNone/>
            </a:pPr>
            <a:endParaRPr lang="es-AR">
              <a:solidFill>
                <a:schemeClr val="hlink"/>
              </a:solidFill>
              <a:cs typeface="Times New Roman" pitchFamily="18" charset="0"/>
            </a:endParaRPr>
          </a:p>
          <a:p>
            <a:pPr>
              <a:buFont typeface="Wingdings" pitchFamily="2" charset="2"/>
              <a:buNone/>
            </a:pPr>
            <a:endParaRPr lang="es-AR">
              <a:solidFill>
                <a:schemeClr val="hlink"/>
              </a:solidFill>
              <a:cs typeface="Times New Roman" pitchFamily="18" charset="0"/>
            </a:endParaRPr>
          </a:p>
          <a:p>
            <a:pPr>
              <a:buFont typeface="Wingdings" pitchFamily="2" charset="2"/>
              <a:buNone/>
            </a:pPr>
            <a:endParaRPr lang="es-AR">
              <a:solidFill>
                <a:schemeClr val="hlink"/>
              </a:solidFill>
              <a:cs typeface="Times New Roman" pitchFamily="18" charset="0"/>
            </a:endParaRPr>
          </a:p>
          <a:p>
            <a:pPr>
              <a:buFont typeface="Wingdings" pitchFamily="2" charset="2"/>
              <a:buNone/>
            </a:pPr>
            <a:r>
              <a:rPr lang="es-AR" sz="1000">
                <a:latin typeface="Arial" pitchFamily="34" charset="0"/>
                <a:cs typeface="Arial" pitchFamily="34" charset="0"/>
              </a:rPr>
              <a:t>concontent.answers.com/main/content/wp/en-common...</a:t>
            </a:r>
            <a:br>
              <a:rPr lang="es-AR" sz="1000">
                <a:latin typeface="Arial" pitchFamily="34" charset="0"/>
                <a:cs typeface="Arial" pitchFamily="34" charset="0"/>
              </a:rPr>
            </a:br>
            <a:r>
              <a:rPr lang="es-AR" sz="1000">
                <a:solidFill>
                  <a:srgbClr val="000000"/>
                </a:solidFill>
                <a:effectLst>
                  <a:outerShdw blurRad="38100" dist="38100" dir="2700000" algn="tl">
                    <a:srgbClr val="FFFFFF"/>
                  </a:outerShdw>
                </a:effectLst>
                <a:latin typeface="Arial" pitchFamily="34" charset="0"/>
                <a:cs typeface="Arial" pitchFamily="34" charset="0"/>
              </a:rPr>
              <a:t>                                                                                                                                             </a:t>
            </a:r>
            <a:r>
              <a:rPr lang="es-AR" sz="1000">
                <a:latin typeface="Arial" pitchFamily="34" charset="0"/>
                <a:cs typeface="Arial" pitchFamily="34" charset="0"/>
              </a:rPr>
              <a:t>www.coral-lab.org/.../trimmed-Images/50.jpg                                        </a:t>
            </a:r>
          </a:p>
          <a:p>
            <a:pPr>
              <a:buFont typeface="Wingdings" pitchFamily="2" charset="2"/>
              <a:buNone/>
            </a:pPr>
            <a:endParaRPr lang="es-AR">
              <a:cs typeface="Times New Roman" pitchFamily="18" charset="0"/>
            </a:endParaRPr>
          </a:p>
          <a:p>
            <a:pPr>
              <a:buFont typeface="Wingdings" pitchFamily="2" charset="2"/>
              <a:buNone/>
            </a:pPr>
            <a:endParaRPr lang="es-AR">
              <a:cs typeface="Times New Roman" pitchFamily="18" charset="0"/>
            </a:endParaRPr>
          </a:p>
        </p:txBody>
      </p:sp>
      <p:pic>
        <p:nvPicPr>
          <p:cNvPr id="302084" name="Picture 4" descr="220px-Chimpanzee_in_zoo_AB[1]"/>
          <p:cNvPicPr>
            <a:picLocks noChangeAspect="1" noChangeArrowheads="1"/>
          </p:cNvPicPr>
          <p:nvPr/>
        </p:nvPicPr>
        <p:blipFill>
          <a:blip r:embed="rId3" cstate="email"/>
          <a:srcRect/>
          <a:stretch>
            <a:fillRect/>
          </a:stretch>
        </p:blipFill>
        <p:spPr bwMode="auto">
          <a:xfrm>
            <a:off x="914400" y="2438400"/>
            <a:ext cx="2774950" cy="3657600"/>
          </a:xfrm>
          <a:prstGeom prst="rect">
            <a:avLst/>
          </a:prstGeom>
          <a:noFill/>
        </p:spPr>
      </p:pic>
      <p:pic>
        <p:nvPicPr>
          <p:cNvPr id="302086" name="Picture 6" descr="50[1]"/>
          <p:cNvPicPr>
            <a:picLocks noChangeAspect="1" noChangeArrowheads="1"/>
          </p:cNvPicPr>
          <p:nvPr/>
        </p:nvPicPr>
        <p:blipFill>
          <a:blip r:embed="rId4" cstate="email"/>
          <a:srcRect/>
          <a:stretch>
            <a:fillRect/>
          </a:stretch>
        </p:blipFill>
        <p:spPr bwMode="auto">
          <a:xfrm>
            <a:off x="4419600" y="3124200"/>
            <a:ext cx="4267200" cy="3200400"/>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rrowheads="1"/>
          </p:cNvSpPr>
          <p:nvPr>
            <p:ph type="title"/>
          </p:nvPr>
        </p:nvSpPr>
        <p:spPr/>
        <p:txBody>
          <a:bodyPr/>
          <a:lstStyle/>
          <a:p>
            <a:r>
              <a:rPr lang="en-US" sz="3600"/>
              <a:t>No hay tiempo para enriquecimiento? y ahora qué?</a:t>
            </a:r>
          </a:p>
        </p:txBody>
      </p:sp>
      <p:sp>
        <p:nvSpPr>
          <p:cNvPr id="301059" name="Rectangle 3"/>
          <p:cNvSpPr>
            <a:spLocks noGrp="1" noChangeArrowheads="1"/>
          </p:cNvSpPr>
          <p:nvPr>
            <p:ph idx="1"/>
          </p:nvPr>
        </p:nvSpPr>
        <p:spPr>
          <a:xfrm>
            <a:off x="381000" y="1524000"/>
            <a:ext cx="8229600" cy="4525963"/>
          </a:xfrm>
        </p:spPr>
        <p:txBody>
          <a:bodyPr/>
          <a:lstStyle/>
          <a:p>
            <a:pPr>
              <a:buFont typeface="Wingdings" pitchFamily="2" charset="2"/>
              <a:buNone/>
            </a:pPr>
            <a:r>
              <a:rPr lang="en-US">
                <a:solidFill>
                  <a:schemeClr val="hlink"/>
                </a:solidFill>
                <a:cs typeface="Times New Roman" pitchFamily="18" charset="0"/>
              </a:rPr>
              <a:t>Animales alojados solos vs. alojados en grupos</a:t>
            </a:r>
            <a:endParaRPr lang="en-US" sz="2400"/>
          </a:p>
          <a:p>
            <a:pPr>
              <a:buFont typeface="Wingdings" pitchFamily="2" charset="2"/>
              <a:buNone/>
            </a:pPr>
            <a:endParaRPr lang="en-US" sz="2400"/>
          </a:p>
          <a:p>
            <a:pPr>
              <a:buFont typeface="Wingdings" pitchFamily="2" charset="2"/>
              <a:buNone/>
            </a:pPr>
            <a:endParaRPr lang="en-US" sz="2400"/>
          </a:p>
          <a:p>
            <a:pPr>
              <a:buFont typeface="Wingdings" pitchFamily="2" charset="2"/>
              <a:buNone/>
            </a:pPr>
            <a:endParaRPr lang="en-US" sz="2400"/>
          </a:p>
          <a:p>
            <a:pPr>
              <a:buFont typeface="Wingdings" pitchFamily="2" charset="2"/>
              <a:buNone/>
            </a:pPr>
            <a:r>
              <a:rPr lang="en-US" sz="2400"/>
              <a:t> </a:t>
            </a:r>
          </a:p>
          <a:p>
            <a:pPr>
              <a:buFont typeface="Wingdings" pitchFamily="2" charset="2"/>
              <a:buNone/>
            </a:pPr>
            <a:endParaRPr lang="en-US" sz="2400"/>
          </a:p>
          <a:p>
            <a:pPr>
              <a:buFont typeface="Wingdings" pitchFamily="2" charset="2"/>
              <a:buNone/>
            </a:pPr>
            <a:endParaRPr lang="en-US" sz="2400"/>
          </a:p>
          <a:p>
            <a:pPr>
              <a:buFont typeface="Wingdings" pitchFamily="2" charset="2"/>
              <a:buNone/>
            </a:pPr>
            <a:endParaRPr lang="en-US" sz="2400"/>
          </a:p>
          <a:p>
            <a:pPr>
              <a:buFont typeface="Wingdings" pitchFamily="2" charset="2"/>
              <a:buNone/>
            </a:pPr>
            <a:endParaRPr lang="en-US" sz="2400"/>
          </a:p>
          <a:p>
            <a:pPr>
              <a:buFont typeface="Wingdings" pitchFamily="2" charset="2"/>
              <a:buNone/>
            </a:pPr>
            <a:endParaRPr lang="en-US" sz="2400"/>
          </a:p>
          <a:p>
            <a:pPr>
              <a:buFont typeface="Wingdings" pitchFamily="2" charset="2"/>
              <a:buNone/>
            </a:pPr>
            <a:endParaRPr lang="en-US" sz="2400"/>
          </a:p>
          <a:p>
            <a:pPr>
              <a:buFont typeface="Wingdings" pitchFamily="2" charset="2"/>
              <a:buNone/>
            </a:pPr>
            <a:r>
              <a:rPr lang="en-US" sz="1200">
                <a:hlinkClick r:id="rId3"/>
              </a:rPr>
              <a:t>http://photos.nczoo.org/gallery/262573#10400497</a:t>
            </a:r>
            <a:r>
              <a:rPr lang="en-US" sz="1200"/>
              <a:t>                         </a:t>
            </a:r>
            <a:r>
              <a:rPr lang="en-US" sz="1200">
                <a:latin typeface="Arial" pitchFamily="34" charset="0"/>
                <a:cs typeface="Arial" pitchFamily="34" charset="0"/>
              </a:rPr>
              <a:t>www.alohafriendsphotos.com/web%20art/Chimpanz...</a:t>
            </a:r>
            <a:br>
              <a:rPr lang="en-US" sz="1200">
                <a:latin typeface="Arial" pitchFamily="34" charset="0"/>
                <a:cs typeface="Arial" pitchFamily="34" charset="0"/>
              </a:rPr>
            </a:br>
            <a:endParaRPr lang="en-US" sz="1200">
              <a:latin typeface="Arial" pitchFamily="34" charset="0"/>
              <a:cs typeface="Arial" pitchFamily="34" charset="0"/>
            </a:endParaRPr>
          </a:p>
          <a:p>
            <a:pPr>
              <a:buFont typeface="Wingdings" pitchFamily="2" charset="2"/>
              <a:buNone/>
            </a:pPr>
            <a:endParaRPr lang="en-US" sz="1200"/>
          </a:p>
        </p:txBody>
      </p:sp>
      <p:pic>
        <p:nvPicPr>
          <p:cNvPr id="301060" name="Picture 4" descr="10400497-S[1]"/>
          <p:cNvPicPr>
            <a:picLocks noChangeAspect="1" noChangeArrowheads="1"/>
          </p:cNvPicPr>
          <p:nvPr/>
        </p:nvPicPr>
        <p:blipFill>
          <a:blip r:embed="rId4" cstate="email"/>
          <a:srcRect/>
          <a:stretch>
            <a:fillRect/>
          </a:stretch>
        </p:blipFill>
        <p:spPr bwMode="auto">
          <a:xfrm>
            <a:off x="304800" y="2362200"/>
            <a:ext cx="3962400" cy="2605088"/>
          </a:xfrm>
          <a:prstGeom prst="rect">
            <a:avLst/>
          </a:prstGeom>
          <a:noFill/>
        </p:spPr>
      </p:pic>
      <p:pic>
        <p:nvPicPr>
          <p:cNvPr id="301062" name="Picture 6" descr="Chimpanzee_troop_2[1]"/>
          <p:cNvPicPr>
            <a:picLocks noChangeAspect="1" noChangeArrowheads="1"/>
          </p:cNvPicPr>
          <p:nvPr/>
        </p:nvPicPr>
        <p:blipFill>
          <a:blip r:embed="rId5" cstate="email"/>
          <a:srcRect/>
          <a:stretch>
            <a:fillRect/>
          </a:stretch>
        </p:blipFill>
        <p:spPr bwMode="auto">
          <a:xfrm>
            <a:off x="4495800" y="3124200"/>
            <a:ext cx="4038600" cy="302260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rrowheads="1"/>
          </p:cNvSpPr>
          <p:nvPr>
            <p:ph type="title"/>
          </p:nvPr>
        </p:nvSpPr>
        <p:spPr/>
        <p:txBody>
          <a:bodyPr/>
          <a:lstStyle/>
          <a:p>
            <a:r>
              <a:rPr lang="en-US"/>
              <a:t>Seguridad</a:t>
            </a:r>
          </a:p>
        </p:txBody>
      </p:sp>
      <p:sp>
        <p:nvSpPr>
          <p:cNvPr id="303107" name="Rectangle 3"/>
          <p:cNvSpPr>
            <a:spLocks noGrp="1" noChangeArrowheads="1"/>
          </p:cNvSpPr>
          <p:nvPr>
            <p:ph idx="1"/>
          </p:nvPr>
        </p:nvSpPr>
        <p:spPr/>
        <p:txBody>
          <a:bodyPr/>
          <a:lstStyle/>
          <a:p>
            <a:r>
              <a:rPr lang="es-AR" sz="2400">
                <a:cs typeface="Times New Roman" pitchFamily="18" charset="0"/>
              </a:rPr>
              <a:t>No posee posee ningún peligro para el animal. El animal no puede enredarse, atraparse o quedar entrampado por el, ahogarse, y el ítem no puede caer en la cabeza del animal.</a:t>
            </a:r>
          </a:p>
          <a:p>
            <a:r>
              <a:rPr lang="es-AR" sz="2400">
                <a:cs typeface="Times New Roman" pitchFamily="18" charset="0"/>
              </a:rPr>
              <a:t>No pueden ser usados como armas</a:t>
            </a:r>
            <a:endParaRPr lang="es-AR" sz="2400"/>
          </a:p>
          <a:p>
            <a:r>
              <a:rPr lang="es-AR" sz="2400">
                <a:cs typeface="Times New Roman" pitchFamily="18" charset="0"/>
              </a:rPr>
              <a:t>No causarán impacto en los intestinos.</a:t>
            </a:r>
          </a:p>
          <a:p>
            <a:r>
              <a:rPr lang="es-AR" sz="2400">
                <a:cs typeface="Times New Roman" pitchFamily="18" charset="0"/>
              </a:rPr>
              <a:t>No dañará el exhibidor.</a:t>
            </a:r>
          </a:p>
          <a:p>
            <a:r>
              <a:rPr lang="es-AR" sz="2400">
                <a:cs typeface="Times New Roman" pitchFamily="18" charset="0"/>
              </a:rPr>
              <a:t>No pueden lanzarse fuera del exhibidor o a los visitantes.</a:t>
            </a:r>
          </a:p>
          <a:p>
            <a:r>
              <a:rPr lang="es-AR" sz="2400">
                <a:cs typeface="Times New Roman" pitchFamily="18" charset="0"/>
              </a:rPr>
              <a:t>No traumatizará al animal.</a:t>
            </a:r>
          </a:p>
          <a:p>
            <a:r>
              <a:rPr lang="es-AR" sz="2400">
                <a:cs typeface="Times New Roman" pitchFamily="18" charset="0"/>
              </a:rPr>
              <a:t>No puede ayudar al animal a escapar.</a:t>
            </a:r>
          </a:p>
          <a:p>
            <a:r>
              <a:rPr lang="es-AR" sz="2400">
                <a:cs typeface="Times New Roman" pitchFamily="18" charset="0"/>
              </a:rPr>
              <a:t>No llevará a agresiones.</a:t>
            </a:r>
            <a:endParaRPr lang="es-AR" sz="240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rrowheads="1"/>
          </p:cNvSpPr>
          <p:nvPr>
            <p:ph type="title"/>
          </p:nvPr>
        </p:nvSpPr>
        <p:spPr/>
        <p:txBody>
          <a:bodyPr/>
          <a:lstStyle/>
          <a:p>
            <a:r>
              <a:rPr lang="en-US" sz="4000"/>
              <a:t>Cuando construya enriquecimientos:</a:t>
            </a:r>
          </a:p>
        </p:txBody>
      </p:sp>
      <p:sp>
        <p:nvSpPr>
          <p:cNvPr id="304131" name="Rectangle 3"/>
          <p:cNvSpPr>
            <a:spLocks noGrp="1" noChangeArrowheads="1"/>
          </p:cNvSpPr>
          <p:nvPr>
            <p:ph idx="1"/>
          </p:nvPr>
        </p:nvSpPr>
        <p:spPr/>
        <p:txBody>
          <a:bodyPr/>
          <a:lstStyle/>
          <a:p>
            <a:r>
              <a:rPr lang="es-AR" sz="2400">
                <a:cs typeface="Times New Roman" pitchFamily="18" charset="0"/>
              </a:rPr>
              <a:t>Use tornillos y pegamento no tóxico en lugar de clavos</a:t>
            </a:r>
          </a:p>
          <a:p>
            <a:r>
              <a:rPr lang="es-AR" sz="2400">
                <a:cs typeface="Times New Roman" pitchFamily="18" charset="0"/>
              </a:rPr>
              <a:t>Redondee y lije los objetos generosamente.</a:t>
            </a:r>
          </a:p>
          <a:p>
            <a:r>
              <a:rPr lang="es-AR" sz="2400">
                <a:cs typeface="Times New Roman" pitchFamily="18" charset="0"/>
              </a:rPr>
              <a:t>Solo use pinturas no-toxicas.</a:t>
            </a:r>
          </a:p>
          <a:p>
            <a:r>
              <a:rPr lang="es-AR" sz="2400">
                <a:cs typeface="Times New Roman" pitchFamily="18" charset="0"/>
              </a:rPr>
              <a:t>Use materiales naturales en lo posible.</a:t>
            </a:r>
          </a:p>
          <a:p>
            <a:r>
              <a:rPr lang="es-AR" sz="2400">
                <a:cs typeface="Times New Roman" pitchFamily="18" charset="0"/>
              </a:rPr>
              <a:t>Los Items deben estar libres de ganchos o broches o cintas plásticas, piola o revestimientos interiores.</a:t>
            </a:r>
          </a:p>
          <a:p>
            <a:r>
              <a:rPr lang="es-AR" sz="2400">
                <a:cs typeface="Times New Roman" pitchFamily="18" charset="0"/>
              </a:rPr>
              <a:t>Asegúrese que las partes del animal (ejemplo pieles) o excreciones (ejemplo orina, heces) han sido aprobadas por personal veterinario antes de ser usado como enriquecimiento.</a:t>
            </a:r>
          </a:p>
          <a:p>
            <a:pPr>
              <a:buFont typeface="Wingdings" pitchFamily="2" charset="2"/>
              <a:buNone/>
            </a:pPr>
            <a:endParaRPr lang="es-AR" sz="240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rrowheads="1"/>
          </p:cNvSpPr>
          <p:nvPr>
            <p:ph type="title"/>
          </p:nvPr>
        </p:nvSpPr>
        <p:spPr/>
        <p:txBody>
          <a:bodyPr/>
          <a:lstStyle/>
          <a:p>
            <a:r>
              <a:rPr lang="en-US" sz="3600">
                <a:cs typeface="Times New Roman" pitchFamily="18" charset="0"/>
              </a:rPr>
              <a:t>Recursos de información sobre enriquecimiento</a:t>
            </a:r>
            <a:endParaRPr lang="en-US"/>
          </a:p>
        </p:txBody>
      </p:sp>
      <p:sp>
        <p:nvSpPr>
          <p:cNvPr id="306179" name="Rectangle 3"/>
          <p:cNvSpPr>
            <a:spLocks noGrp="1" noChangeArrowheads="1"/>
          </p:cNvSpPr>
          <p:nvPr>
            <p:ph idx="1"/>
          </p:nvPr>
        </p:nvSpPr>
        <p:spPr>
          <a:xfrm>
            <a:off x="457200" y="1295400"/>
            <a:ext cx="8229600" cy="4830763"/>
          </a:xfrm>
        </p:spPr>
        <p:txBody>
          <a:bodyPr/>
          <a:lstStyle/>
          <a:p>
            <a:pPr>
              <a:buFont typeface="Wingdings" pitchFamily="2" charset="2"/>
              <a:buNone/>
            </a:pPr>
            <a:r>
              <a:rPr lang="es-AR"/>
              <a:t>Los siguientes son algunos sitios de web (</a:t>
            </a:r>
            <a:r>
              <a:rPr lang="es-AR" b="1"/>
              <a:t>websites) que tratan sobre enriquecimiento ambiental</a:t>
            </a:r>
            <a:r>
              <a:rPr lang="es-AR"/>
              <a:t>:</a:t>
            </a:r>
          </a:p>
          <a:p>
            <a:pPr>
              <a:buFont typeface="Wingdings" pitchFamily="2" charset="2"/>
              <a:buNone/>
            </a:pPr>
            <a:r>
              <a:rPr lang="es-AR" sz="1600"/>
              <a:t>Perhaps the best and well known website is the “Keeper link” </a:t>
            </a:r>
            <a:r>
              <a:rPr lang="es-AR" sz="1600">
                <a:hlinkClick r:id="rId3"/>
              </a:rPr>
              <a:t>http://veederandld.20m.com/keeperpgs/keeper.html</a:t>
            </a:r>
            <a:r>
              <a:rPr lang="es-AR" sz="1600"/>
              <a:t> On this site one can found everything they could possible need regarding training, enrichment, and animal behavioral issues.</a:t>
            </a:r>
            <a:endParaRPr lang="es-AR" sz="1600">
              <a:hlinkClick r:id="rId4"/>
            </a:endParaRPr>
          </a:p>
          <a:p>
            <a:r>
              <a:rPr lang="es-AR" sz="1600">
                <a:hlinkClick r:id="rId4"/>
              </a:rPr>
              <a:t>http://www.aazk.org</a:t>
            </a:r>
            <a:r>
              <a:rPr lang="es-AR" sz="1600"/>
              <a:t> - The American Association of Zoo Keepers, Inc. (AAZK), published monthly, Animal Keepers Forum, 3601 S.W. 29th Street, Suite 133, Topeka, Kansas 66614, USA </a:t>
            </a:r>
            <a:endParaRPr lang="es-AR" sz="1600">
              <a:hlinkClick r:id="rId5"/>
            </a:endParaRPr>
          </a:p>
          <a:p>
            <a:r>
              <a:rPr lang="es-AR" sz="1600">
                <a:hlinkClick r:id="rId5"/>
              </a:rPr>
              <a:t>http://www.aza.org</a:t>
            </a:r>
            <a:r>
              <a:rPr lang="es-AR" sz="1600"/>
              <a:t>-   The American Zoo and Aquarium Association (AZA)</a:t>
            </a:r>
            <a:endParaRPr lang="es-AR" sz="1600">
              <a:hlinkClick r:id="rId6"/>
            </a:endParaRPr>
          </a:p>
          <a:p>
            <a:r>
              <a:rPr lang="es-AR" sz="1600">
                <a:hlinkClick r:id="rId6"/>
              </a:rPr>
              <a:t>http://www.abwak.co.uk</a:t>
            </a:r>
            <a:r>
              <a:rPr lang="es-AR" sz="1600"/>
              <a:t> – The Association of British Wild Animal Keepers (ABWAK)</a:t>
            </a:r>
            <a:endParaRPr lang="es-AR" sz="1600">
              <a:hlinkClick r:id="rId7"/>
            </a:endParaRPr>
          </a:p>
          <a:p>
            <a:r>
              <a:rPr lang="es-AR" sz="1600">
                <a:hlinkClick r:id="rId7"/>
              </a:rPr>
              <a:t>http://www.enrichment.org</a:t>
            </a:r>
            <a:r>
              <a:rPr lang="es-AR" sz="1600"/>
              <a:t> -  Their magazine “The Shape of Enrichment” is published quarterly, Shape of Enrichment, Inc., 1650 Minden Drive, San Diego, CA 92111-7124 USA</a:t>
            </a:r>
            <a:endParaRPr lang="es-AR" sz="1600">
              <a:hlinkClick r:id="rId8"/>
            </a:endParaRPr>
          </a:p>
          <a:p>
            <a:r>
              <a:rPr lang="es-AR" sz="1600">
                <a:hlinkClick r:id="rId8"/>
              </a:rPr>
              <a:t>http://www.psyeta.org/jaaws/-</a:t>
            </a:r>
            <a:r>
              <a:rPr lang="es-AR" sz="1600"/>
              <a:t> Journal of Applied Animal Welfare Science- published quarterly</a:t>
            </a:r>
            <a:br>
              <a:rPr lang="es-AR" sz="1600"/>
            </a:br>
            <a:r>
              <a:rPr lang="es-AR" sz="1600"/>
              <a:t> </a:t>
            </a:r>
            <a:br>
              <a:rPr lang="es-AR" sz="1600"/>
            </a:br>
            <a:r>
              <a:rPr lang="es-AR" sz="1600"/>
              <a:t> </a:t>
            </a:r>
            <a:r>
              <a:rPr lang="es-AR" sz="1600">
                <a:hlinkClick r:id="rId9"/>
              </a:rPr>
              <a:t>http://www.enrichmentonline.org/resources/literature.asp</a:t>
            </a:r>
            <a:r>
              <a:rPr lang="es-AR" sz="1600"/>
              <a:t> - The Fort Worth Zoo presents Enrichment Online</a:t>
            </a:r>
            <a:br>
              <a:rPr lang="es-AR" sz="1600"/>
            </a:br>
            <a:r>
              <a:rPr lang="es-AR" sz="1600"/>
              <a:t/>
            </a:r>
            <a:br>
              <a:rPr lang="es-AR" sz="1600"/>
            </a:br>
            <a:endParaRPr lang="es-AR" sz="160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Rot="1" noChangeArrowheads="1"/>
          </p:cNvSpPr>
          <p:nvPr>
            <p:ph type="title"/>
          </p:nvPr>
        </p:nvSpPr>
        <p:spPr/>
        <p:txBody>
          <a:bodyPr/>
          <a:lstStyle/>
          <a:p>
            <a:r>
              <a:rPr lang="en-US" sz="3600">
                <a:cs typeface="Times New Roman" pitchFamily="18" charset="0"/>
              </a:rPr>
              <a:t>Recursos de información sobre enriquecimiento</a:t>
            </a:r>
          </a:p>
        </p:txBody>
      </p:sp>
      <p:sp>
        <p:nvSpPr>
          <p:cNvPr id="484355" name="Rectangle 3"/>
          <p:cNvSpPr>
            <a:spLocks noGrp="1" noChangeArrowheads="1"/>
          </p:cNvSpPr>
          <p:nvPr>
            <p:ph type="body" idx="1"/>
          </p:nvPr>
        </p:nvSpPr>
        <p:spPr/>
        <p:txBody>
          <a:bodyPr/>
          <a:lstStyle/>
          <a:p>
            <a:r>
              <a:rPr lang="en-US" sz="1600">
                <a:hlinkClick r:id="rId2"/>
              </a:rPr>
              <a:t>http://animalenrichment.org/</a:t>
            </a:r>
            <a:r>
              <a:rPr lang="en-US" sz="1600"/>
              <a:t> - Disney's Animal Kingdom: Animal Enrichment Programs</a:t>
            </a:r>
            <a:endParaRPr lang="en-US" sz="1600">
              <a:hlinkClick r:id="rId3"/>
            </a:endParaRPr>
          </a:p>
          <a:p>
            <a:r>
              <a:rPr lang="en-US" sz="1600">
                <a:hlinkClick r:id="rId3"/>
              </a:rPr>
              <a:t>http://www.honoluluzoo.org/enrichment activities.htm</a:t>
            </a:r>
            <a:r>
              <a:rPr lang="en-US" sz="1600"/>
              <a:t> – The Honolulu Zoo’s webpage</a:t>
            </a:r>
            <a:endParaRPr lang="en-US" sz="1600">
              <a:hlinkClick r:id="rId4"/>
            </a:endParaRPr>
          </a:p>
          <a:p>
            <a:r>
              <a:rPr lang="en-US" sz="1600">
                <a:hlinkClick r:id="rId4"/>
              </a:rPr>
              <a:t>http://www.phoenixzoo.org/zoo/animals/BE/be101.asp</a:t>
            </a:r>
            <a:r>
              <a:rPr lang="en-US" sz="1600"/>
              <a:t> - The Phoenix Zoo’s behavioral enrichment webpage</a:t>
            </a:r>
          </a:p>
          <a:p>
            <a:r>
              <a:rPr lang="en-US" sz="1600">
                <a:hlinkClick r:id="rId5"/>
              </a:rPr>
              <a:t>http://www.holezoo.org/animals/enrichment-</a:t>
            </a:r>
            <a:r>
              <a:rPr lang="en-US" sz="1600"/>
              <a:t> The Utah’s Hogle Zoo’s webpage</a:t>
            </a:r>
            <a:endParaRPr lang="en-US" sz="1600">
              <a:hlinkClick r:id="rId6"/>
            </a:endParaRPr>
          </a:p>
          <a:p>
            <a:r>
              <a:rPr lang="en-US" sz="1600">
                <a:hlinkClick r:id="rId6"/>
              </a:rPr>
              <a:t>http://www.oregonzoo.org</a:t>
            </a:r>
            <a:r>
              <a:rPr lang="en-US" sz="1600"/>
              <a:t> – The Oregon Zoo’s webpage.</a:t>
            </a:r>
            <a:endParaRPr lang="en-US" sz="1600">
              <a:hlinkClick r:id="rId7"/>
            </a:endParaRPr>
          </a:p>
          <a:p>
            <a:r>
              <a:rPr lang="en-US" sz="1600">
                <a:hlinkClick r:id="rId7"/>
              </a:rPr>
              <a:t>http://mywebpages.comcast.net/ExoticAnimalsResourceSite/ExoticAnimalsResourceSite/</a:t>
            </a:r>
            <a:r>
              <a:rPr lang="en-US" sz="1600"/>
              <a:t> - Exotic animal enrichment</a:t>
            </a:r>
            <a:endParaRPr lang="en-US" sz="1600">
              <a:hlinkClick r:id="rId8"/>
            </a:endParaRPr>
          </a:p>
          <a:p>
            <a:r>
              <a:rPr lang="en-US" sz="1600">
                <a:hlinkClick r:id="rId8"/>
              </a:rPr>
              <a:t>http://www.well.com/user/elliotts/smse_enrich.html</a:t>
            </a:r>
            <a:r>
              <a:rPr lang="en-US" sz="1600"/>
              <a:t> - Environmental Enrichment for Captive Animals</a:t>
            </a:r>
          </a:p>
          <a:p>
            <a:r>
              <a:rPr lang="en-US" sz="1600" u="sng">
                <a:hlinkClick r:id="rId9"/>
              </a:rPr>
              <a:t>http://www.psyeta.org/jaaws.html</a:t>
            </a:r>
            <a:r>
              <a:rPr lang="en-US" sz="1600"/>
              <a:t>  -JAAWS (Journal of Applied Animal’s Welfare Science), published quarterly by the Psychologists for the Ethical Treatment of Animals </a:t>
            </a:r>
            <a:endParaRPr lang="en-US" sz="1600" u="sng">
              <a:hlinkClick r:id="rId10"/>
            </a:endParaRPr>
          </a:p>
          <a:p>
            <a:r>
              <a:rPr lang="en-US" sz="1600" u="sng">
                <a:hlinkClick r:id="rId10"/>
              </a:rPr>
              <a:t>http://www.ufaw.org.uk</a:t>
            </a:r>
            <a:r>
              <a:rPr lang="en-US" sz="1600" u="sng"/>
              <a:t> </a:t>
            </a:r>
            <a:r>
              <a:rPr lang="en-US" sz="1600"/>
              <a:t>- Reports regarding Behavioral Enrichment of captive animals, published by the Universities Federation for Animal Welfare </a:t>
            </a:r>
          </a:p>
          <a:p>
            <a:r>
              <a:rPr lang="en-US" sz="1600"/>
              <a:t> </a:t>
            </a:r>
            <a:r>
              <a:rPr lang="en-US" sz="1600">
                <a:hlinkClick r:id="rId11"/>
              </a:rPr>
              <a:t>http://www.well.com.user/abs/dbs/eesb</a:t>
            </a:r>
            <a:r>
              <a:rPr lang="en-US" sz="1600"/>
              <a:t> -Environmental Enrichment Scrapbook, a list of different enrichment ideas </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rrowheads="1"/>
          </p:cNvSpPr>
          <p:nvPr>
            <p:ph type="title"/>
          </p:nvPr>
        </p:nvSpPr>
        <p:spPr/>
        <p:txBody>
          <a:bodyPr/>
          <a:lstStyle/>
          <a:p>
            <a:r>
              <a:rPr lang="en-US" sz="3600">
                <a:cs typeface="Times New Roman" pitchFamily="18" charset="0"/>
              </a:rPr>
              <a:t>Recursos de información sobre enriquecimiento</a:t>
            </a:r>
          </a:p>
        </p:txBody>
      </p:sp>
      <p:sp>
        <p:nvSpPr>
          <p:cNvPr id="485379" name="Rectangle 3"/>
          <p:cNvSpPr>
            <a:spLocks noGrp="1" noChangeArrowheads="1"/>
          </p:cNvSpPr>
          <p:nvPr>
            <p:ph type="body" idx="1"/>
          </p:nvPr>
        </p:nvSpPr>
        <p:spPr/>
        <p:txBody>
          <a:bodyPr/>
          <a:lstStyle/>
          <a:p>
            <a:pPr>
              <a:lnSpc>
                <a:spcPct val="90000"/>
              </a:lnSpc>
            </a:pPr>
            <a:r>
              <a:rPr lang="en-US" sz="2000">
                <a:hlinkClick r:id="rId2"/>
              </a:rPr>
              <a:t>http://www.felidtag.org</a:t>
            </a:r>
            <a:r>
              <a:rPr lang="en-US" sz="2000"/>
              <a:t> – An enrichment website for cats</a:t>
            </a:r>
            <a:endParaRPr lang="en-US" sz="2000">
              <a:hlinkClick r:id="rId3"/>
            </a:endParaRPr>
          </a:p>
          <a:p>
            <a:pPr>
              <a:lnSpc>
                <a:spcPct val="90000"/>
              </a:lnSpc>
            </a:pPr>
            <a:r>
              <a:rPr lang="en-US" sz="2000">
                <a:hlinkClick r:id="rId3"/>
              </a:rPr>
              <a:t>http://www.wolfpark.org/Links enrichment.html</a:t>
            </a:r>
            <a:r>
              <a:rPr lang="en-US" sz="2000"/>
              <a:t>- A website that leads to at least a dozen other websites regarding scientific articles and environmental enrichment</a:t>
            </a:r>
          </a:p>
          <a:p>
            <a:pPr>
              <a:lnSpc>
                <a:spcPct val="90000"/>
              </a:lnSpc>
            </a:pPr>
            <a:r>
              <a:rPr lang="en-US" sz="2000"/>
              <a:t> </a:t>
            </a:r>
            <a:r>
              <a:rPr lang="en-US" sz="2000">
                <a:hlinkClick r:id="rId4"/>
              </a:rPr>
              <a:t>http://www.nal.usda.gov-</a:t>
            </a:r>
            <a:r>
              <a:rPr lang="en-US" sz="2000"/>
              <a:t>  A complete list of articles and bibliographies of laboratory and farm animal enrichment </a:t>
            </a:r>
          </a:p>
          <a:p>
            <a:pPr>
              <a:lnSpc>
                <a:spcPct val="90000"/>
              </a:lnSpc>
            </a:pPr>
            <a:r>
              <a:rPr lang="en-US" sz="2000" u="sng">
                <a:hlinkClick r:id="rId5"/>
              </a:rPr>
              <a:t>http://www.primate</a:t>
            </a:r>
            <a:r>
              <a:rPr lang="en-US" sz="2000" u="sng"/>
              <a:t>.wisc.edu/pin/owagner.html</a:t>
            </a:r>
            <a:r>
              <a:rPr lang="en-US" sz="2000"/>
              <a:t> – Primate Info. Net- Environmental Enrichment and Operant Conditioning </a:t>
            </a:r>
            <a:endParaRPr lang="en-US" sz="2000">
              <a:hlinkClick r:id="rId6"/>
            </a:endParaRPr>
          </a:p>
          <a:p>
            <a:pPr>
              <a:lnSpc>
                <a:spcPct val="90000"/>
              </a:lnSpc>
            </a:pPr>
            <a:r>
              <a:rPr lang="en-US" sz="2000">
                <a:hlinkClick r:id="rId6"/>
              </a:rPr>
              <a:t>http://www.brown.edu/Research/Primate/enrich.html</a:t>
            </a:r>
            <a:r>
              <a:rPr lang="en-US" sz="2000"/>
              <a:t> - An Index of Laboratory Animal Enrichment Articles, Brown University.</a:t>
            </a:r>
            <a:endParaRPr lang="en-US" sz="2000">
              <a:hlinkClick r:id="rId7"/>
            </a:endParaRPr>
          </a:p>
          <a:p>
            <a:pPr>
              <a:lnSpc>
                <a:spcPct val="90000"/>
              </a:lnSpc>
            </a:pPr>
            <a:r>
              <a:rPr lang="en-US" sz="2000">
                <a:hlinkClick r:id="rId7"/>
              </a:rPr>
              <a:t>http://www.animalwelfare.com/Lab animals/biblio/enrich.htm</a:t>
            </a:r>
            <a:r>
              <a:rPr lang="en-US" sz="2000"/>
              <a:t>- Environmental Enrichment for Primates</a:t>
            </a:r>
            <a:endParaRPr lang="en-US" sz="2000">
              <a:hlinkClick r:id="rId8"/>
            </a:endParaRPr>
          </a:p>
          <a:p>
            <a:pPr>
              <a:lnSpc>
                <a:spcPct val="90000"/>
              </a:lnSpc>
            </a:pPr>
            <a:r>
              <a:rPr lang="en-US" sz="2000">
                <a:hlinkClick r:id="rId8"/>
              </a:rPr>
              <a:t>http://www.animalwelfare.com/Lab_animals/biblio/</a:t>
            </a:r>
            <a:r>
              <a:rPr lang="en-US" sz="2000"/>
              <a:t> -Primate Enrichment Bibliography.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rrowheads="1"/>
          </p:cNvSpPr>
          <p:nvPr>
            <p:ph type="title"/>
          </p:nvPr>
        </p:nvSpPr>
        <p:spPr/>
        <p:txBody>
          <a:bodyPr/>
          <a:lstStyle/>
          <a:p>
            <a:r>
              <a:rPr lang="en-US" sz="3600">
                <a:cs typeface="Times New Roman" pitchFamily="18" charset="0"/>
              </a:rPr>
              <a:t>Recursos de información sobre enriquecimiento</a:t>
            </a:r>
          </a:p>
        </p:txBody>
      </p:sp>
      <p:sp>
        <p:nvSpPr>
          <p:cNvPr id="486403" name="Rectangle 3"/>
          <p:cNvSpPr>
            <a:spLocks noGrp="1" noChangeArrowheads="1"/>
          </p:cNvSpPr>
          <p:nvPr>
            <p:ph type="body" idx="1"/>
          </p:nvPr>
        </p:nvSpPr>
        <p:spPr/>
        <p:txBody>
          <a:bodyPr/>
          <a:lstStyle/>
          <a:p>
            <a:pPr>
              <a:lnSpc>
                <a:spcPct val="80000"/>
              </a:lnSpc>
              <a:buFont typeface="Wingdings" pitchFamily="2" charset="2"/>
              <a:buNone/>
            </a:pPr>
            <a:r>
              <a:rPr lang="en-US" sz="1600"/>
              <a:t>Refer to related Internet websites like: </a:t>
            </a:r>
          </a:p>
          <a:p>
            <a:pPr>
              <a:lnSpc>
                <a:spcPct val="80000"/>
              </a:lnSpc>
            </a:pPr>
            <a:r>
              <a:rPr lang="en-US" sz="1600"/>
              <a:t>The Animal Welfare Institute at </a:t>
            </a:r>
            <a:r>
              <a:rPr lang="en-US" sz="1600">
                <a:hlinkClick r:id="rId2"/>
              </a:rPr>
              <a:t>http://www.animalwelfare.com</a:t>
            </a:r>
            <a:r>
              <a:rPr lang="en-US" sz="1600"/>
              <a:t>, </a:t>
            </a:r>
          </a:p>
          <a:p>
            <a:pPr>
              <a:lnSpc>
                <a:spcPct val="80000"/>
              </a:lnSpc>
            </a:pPr>
            <a:r>
              <a:rPr lang="en-US" sz="1600"/>
              <a:t>The Exotic Animals: Care and Conservation Resource Website located at </a:t>
            </a:r>
            <a:r>
              <a:rPr lang="en-US" sz="1600" u="sng">
                <a:hlinkClick r:id="rId3"/>
              </a:rPr>
              <a:t>http://www.pacificnet.net/~jmcnary</a:t>
            </a:r>
            <a:endParaRPr lang="en-US" sz="1600"/>
          </a:p>
          <a:p>
            <a:pPr>
              <a:lnSpc>
                <a:spcPct val="80000"/>
              </a:lnSpc>
            </a:pPr>
            <a:r>
              <a:rPr lang="en-US" sz="1600"/>
              <a:t>The Cambridge Center for Behavioral Studies and the Animal Trainers SIG of the Association for Behavior Analysis have put together an excellent overview of the many ways that positive reinforcement techniques are being used by professional animals trainers and in zoos, </a:t>
            </a:r>
            <a:r>
              <a:rPr lang="en-US" sz="1600">
                <a:hlinkClick r:id="rId4"/>
              </a:rPr>
              <a:t>http://www.behavior.org/animals/frameset.cfm</a:t>
            </a:r>
            <a:endParaRPr lang="en-US" sz="16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457200" y="0"/>
            <a:ext cx="8229600" cy="1066800"/>
          </a:xfrm>
        </p:spPr>
        <p:txBody>
          <a:bodyPr/>
          <a:lstStyle/>
          <a:p>
            <a:r>
              <a:rPr lang="en-US" u="sng"/>
              <a:t>Auto-mutilación</a:t>
            </a:r>
          </a:p>
        </p:txBody>
      </p:sp>
      <p:sp>
        <p:nvSpPr>
          <p:cNvPr id="54275" name="Rectangle 3"/>
          <p:cNvSpPr>
            <a:spLocks noGrp="1" noChangeArrowheads="1"/>
          </p:cNvSpPr>
          <p:nvPr>
            <p:ph type="body" idx="1"/>
          </p:nvPr>
        </p:nvSpPr>
        <p:spPr>
          <a:xfrm>
            <a:off x="0" y="1066800"/>
            <a:ext cx="3886200" cy="4906963"/>
          </a:xfrm>
        </p:spPr>
        <p:txBody>
          <a:bodyPr/>
          <a:lstStyle/>
          <a:p>
            <a:pPr>
              <a:lnSpc>
                <a:spcPct val="90000"/>
              </a:lnSpc>
              <a:buClr>
                <a:srgbClr val="0066FF"/>
              </a:buClr>
              <a:buFont typeface="Wingdings" pitchFamily="2" charset="2"/>
              <a:buNone/>
            </a:pPr>
            <a:r>
              <a:rPr lang="en-US" sz="1800"/>
              <a:t>     </a:t>
            </a:r>
            <a:r>
              <a:rPr lang="es-AR" sz="2400"/>
              <a:t>Algunos individuos pasan de un comportamiento de aseo normal a un comportamiento de limpieza excesivo: lamidas, mordisqueos y rascados exagerados de partes del cuerpo, que pueden causar serias heridas</a:t>
            </a:r>
            <a:r>
              <a:rPr lang="en-US" sz="2400"/>
              <a:t> (Meyer-Holzapfel, 1968).</a:t>
            </a:r>
            <a:r>
              <a:rPr lang="en-US" sz="1800"/>
              <a:t>  </a:t>
            </a:r>
          </a:p>
          <a:p>
            <a:pPr>
              <a:lnSpc>
                <a:spcPct val="90000"/>
              </a:lnSpc>
              <a:buClr>
                <a:srgbClr val="0066FF"/>
              </a:buClr>
              <a:buFont typeface="Wingdings" pitchFamily="2" charset="2"/>
              <a:buNone/>
            </a:pPr>
            <a:r>
              <a:rPr lang="en-US" sz="2400"/>
              <a:t>  </a:t>
            </a:r>
            <a:r>
              <a:rPr lang="en-US" sz="2400">
                <a:cs typeface="Times New Roman" pitchFamily="18" charset="0"/>
              </a:rPr>
              <a:t>  </a:t>
            </a:r>
          </a:p>
          <a:p>
            <a:pPr>
              <a:lnSpc>
                <a:spcPct val="90000"/>
              </a:lnSpc>
              <a:buClr>
                <a:srgbClr val="0066FF"/>
              </a:buClr>
              <a:buFont typeface="Wingdings" pitchFamily="2" charset="2"/>
              <a:buNone/>
            </a:pPr>
            <a:endParaRPr lang="en-US" sz="2400">
              <a:cs typeface="Times New Roman" pitchFamily="18" charset="0"/>
            </a:endParaRPr>
          </a:p>
          <a:p>
            <a:pPr>
              <a:lnSpc>
                <a:spcPct val="90000"/>
              </a:lnSpc>
              <a:buClr>
                <a:srgbClr val="0066FF"/>
              </a:buClr>
              <a:buFont typeface="Wingdings" pitchFamily="2" charset="2"/>
              <a:buNone/>
            </a:pPr>
            <a:r>
              <a:rPr lang="en-US" sz="1600">
                <a:cs typeface="Times New Roman" pitchFamily="18" charset="0"/>
              </a:rPr>
              <a:t>Foto por Lisa Knowles, Wisconsin Regional Primate Research Center</a:t>
            </a:r>
            <a:r>
              <a:rPr lang="en-US" sz="1600"/>
              <a:t> </a:t>
            </a:r>
          </a:p>
          <a:p>
            <a:pPr>
              <a:lnSpc>
                <a:spcPct val="90000"/>
              </a:lnSpc>
              <a:buClr>
                <a:srgbClr val="0066FF"/>
              </a:buClr>
              <a:buFont typeface="Wingdings" pitchFamily="2" charset="2"/>
              <a:buNone/>
            </a:pPr>
            <a:endParaRPr lang="en-US" sz="2400"/>
          </a:p>
        </p:txBody>
      </p:sp>
      <p:pic>
        <p:nvPicPr>
          <p:cNvPr id="54277" name="Picture 5" descr="monkey"/>
          <p:cNvPicPr>
            <a:picLocks noChangeAspect="1" noChangeArrowheads="1"/>
          </p:cNvPicPr>
          <p:nvPr/>
        </p:nvPicPr>
        <p:blipFill>
          <a:blip r:embed="rId3" cstate="email"/>
          <a:srcRect/>
          <a:stretch>
            <a:fillRect/>
          </a:stretch>
        </p:blipFill>
        <p:spPr bwMode="auto">
          <a:xfrm>
            <a:off x="4191000" y="1481138"/>
            <a:ext cx="4724400" cy="4689475"/>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rrowheads="1"/>
          </p:cNvSpPr>
          <p:nvPr>
            <p:ph type="title"/>
          </p:nvPr>
        </p:nvSpPr>
        <p:spPr/>
        <p:txBody>
          <a:bodyPr/>
          <a:lstStyle/>
          <a:p>
            <a:r>
              <a:rPr lang="en-US" sz="3200"/>
              <a:t>Tabla de contenidos- asociaciones</a:t>
            </a:r>
          </a:p>
        </p:txBody>
      </p:sp>
      <p:sp>
        <p:nvSpPr>
          <p:cNvPr id="305155" name="Rectangle 3"/>
          <p:cNvSpPr>
            <a:spLocks noGrp="1" noChangeArrowheads="1"/>
          </p:cNvSpPr>
          <p:nvPr>
            <p:ph idx="1"/>
          </p:nvPr>
        </p:nvSpPr>
        <p:spPr/>
        <p:txBody>
          <a:bodyPr/>
          <a:lstStyle/>
          <a:p>
            <a:pPr>
              <a:buFont typeface="Wingdings" pitchFamily="2" charset="2"/>
              <a:buNone/>
            </a:pPr>
            <a:endParaRPr lang="en-US">
              <a:solidFill>
                <a:srgbClr val="333300"/>
              </a:solidFill>
              <a:cs typeface="Times New Roman" pitchFamily="18" charset="0"/>
            </a:endParaRPr>
          </a:p>
          <a:p>
            <a:r>
              <a:rPr lang="en-US" sz="2400">
                <a:cs typeface="Times New Roman" pitchFamily="18" charset="0"/>
              </a:rPr>
              <a:t>IMATA- International Marine Animal Trainers Association</a:t>
            </a:r>
          </a:p>
          <a:p>
            <a:r>
              <a:rPr lang="en-US" sz="2400">
                <a:cs typeface="Times New Roman" pitchFamily="18" charset="0"/>
              </a:rPr>
              <a:t>IAATE- International Avian Association of Trainers and Educators</a:t>
            </a:r>
          </a:p>
          <a:p>
            <a:r>
              <a:rPr lang="en-US" sz="2400">
                <a:cs typeface="Times New Roman" pitchFamily="18" charset="0"/>
              </a:rPr>
              <a:t>ABMA- Animal Behavior Management Alliance</a:t>
            </a:r>
          </a:p>
          <a:p>
            <a:r>
              <a:rPr lang="en-US" sz="2400">
                <a:cs typeface="Times New Roman" pitchFamily="18" charset="0"/>
              </a:rPr>
              <a:t>AAZK – American Association of Zoo Keepers</a:t>
            </a:r>
          </a:p>
          <a:p>
            <a:r>
              <a:rPr lang="en-US" sz="2400">
                <a:cs typeface="Times New Roman" pitchFamily="18" charset="0"/>
              </a:rPr>
              <a:t>AZA – American Zoo and Aquarium Association</a:t>
            </a:r>
            <a:r>
              <a:rPr lang="en-US" sz="2400">
                <a:solidFill>
                  <a:srgbClr val="000000"/>
                </a:solidFill>
                <a:effectLst>
                  <a:outerShdw blurRad="38100" dist="38100" dir="2700000" algn="tl">
                    <a:srgbClr val="FFFFFF"/>
                  </a:outerShdw>
                </a:effectLst>
                <a:cs typeface="Times New Roman" pitchFamily="18" charset="0"/>
              </a:rPr>
              <a:t> </a:t>
            </a:r>
            <a:endParaRPr lang="en-US" sz="1600">
              <a:solidFill>
                <a:srgbClr val="333300"/>
              </a:solidFill>
              <a:cs typeface="Times New Roman" pitchFamily="18" charset="0"/>
            </a:endParaRPr>
          </a:p>
          <a:p>
            <a:pPr>
              <a:buFont typeface="Wingdings" pitchFamily="2" charset="2"/>
              <a:buNone/>
            </a:pPr>
            <a:endParaRPr lang="en-US" sz="1600" b="1">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rrowheads="1"/>
          </p:cNvSpPr>
          <p:nvPr>
            <p:ph type="title"/>
          </p:nvPr>
        </p:nvSpPr>
        <p:spPr/>
        <p:txBody>
          <a:bodyPr/>
          <a:lstStyle/>
          <a:p>
            <a:r>
              <a:rPr lang="en-US" sz="2800"/>
              <a:t>Tabla de contenidos - libros y artículos</a:t>
            </a:r>
          </a:p>
        </p:txBody>
      </p:sp>
      <p:sp>
        <p:nvSpPr>
          <p:cNvPr id="308227" name="Rectangle 3"/>
          <p:cNvSpPr>
            <a:spLocks noGrp="1" noChangeArrowheads="1"/>
          </p:cNvSpPr>
          <p:nvPr>
            <p:ph idx="1"/>
          </p:nvPr>
        </p:nvSpPr>
        <p:spPr/>
        <p:txBody>
          <a:bodyPr/>
          <a:lstStyle/>
          <a:p>
            <a:r>
              <a:rPr lang="en-US" sz="1600" b="1">
                <a:cs typeface="Times New Roman" pitchFamily="18" charset="0"/>
              </a:rPr>
              <a:t>Bayne, K.A.L. 1989</a:t>
            </a:r>
            <a:r>
              <a:rPr lang="en-US" sz="1600">
                <a:cs typeface="Times New Roman" pitchFamily="18" charset="0"/>
              </a:rPr>
              <a:t>. </a:t>
            </a:r>
            <a:r>
              <a:rPr lang="en-US" sz="1600" i="1">
                <a:cs typeface="Times New Roman" pitchFamily="18" charset="0"/>
              </a:rPr>
              <a:t>Resolving issues of psychological well-being and management of</a:t>
            </a:r>
            <a:r>
              <a:rPr lang="en-US" sz="1600">
                <a:cs typeface="Times New Roman" pitchFamily="18" charset="0"/>
              </a:rPr>
              <a:t> </a:t>
            </a:r>
            <a:r>
              <a:rPr lang="en-US" sz="1600" i="1">
                <a:cs typeface="Times New Roman" pitchFamily="18" charset="0"/>
              </a:rPr>
              <a:t>laboratory nonhuman primates</a:t>
            </a:r>
            <a:r>
              <a:rPr lang="en-US" sz="1600">
                <a:cs typeface="Times New Roman" pitchFamily="18" charset="0"/>
              </a:rPr>
              <a:t>. In Housing, Care and Psychological Well-being of Captive and Laboratory Primates. E.F. Segal, ed., Noyes Publications: Park Ridge, New Jersey, pp. 27-39</a:t>
            </a:r>
          </a:p>
          <a:p>
            <a:r>
              <a:rPr lang="en-US" sz="1600" b="1">
                <a:cs typeface="Times New Roman" pitchFamily="18" charset="0"/>
              </a:rPr>
              <a:t>Bennettt, C.L., and Davis, R.T. 1989</a:t>
            </a:r>
            <a:r>
              <a:rPr lang="en-US" sz="1600">
                <a:cs typeface="Times New Roman" pitchFamily="18" charset="0"/>
              </a:rPr>
              <a:t>. </a:t>
            </a:r>
            <a:r>
              <a:rPr lang="en-US" sz="1600" i="1">
                <a:cs typeface="Times New Roman" pitchFamily="18" charset="0"/>
              </a:rPr>
              <a:t>Long term animal studies. </a:t>
            </a:r>
            <a:r>
              <a:rPr lang="en-US" sz="1600">
                <a:cs typeface="Times New Roman" pitchFamily="18" charset="0"/>
              </a:rPr>
              <a:t>In Housing, Care and Psychological Well-being of Captive and Laboratory Primates, E. F. Segal. Ed., Noyes Publications: Park Ridge, New Jersey, pp 213-234</a:t>
            </a:r>
          </a:p>
          <a:p>
            <a:r>
              <a:rPr lang="en-US" sz="1600" b="1">
                <a:cs typeface="Times New Roman" pitchFamily="18" charset="0"/>
              </a:rPr>
              <a:t>Bloomsmith, M.A. 1989</a:t>
            </a:r>
            <a:r>
              <a:rPr lang="en-US" sz="1600">
                <a:cs typeface="Times New Roman" pitchFamily="18" charset="0"/>
              </a:rPr>
              <a:t>. </a:t>
            </a:r>
            <a:r>
              <a:rPr lang="en-US" sz="1600" i="1">
                <a:cs typeface="Times New Roman" pitchFamily="18" charset="0"/>
              </a:rPr>
              <a:t>Feeding enrichment for captive great apes</a:t>
            </a:r>
            <a:r>
              <a:rPr lang="en-US" sz="1600">
                <a:cs typeface="Times New Roman" pitchFamily="18" charset="0"/>
              </a:rPr>
              <a:t>. In House Care and Psychological Well-being of Captive and Laboratory Primates, E. F. Segal. Ed., Noyes Publications: Park Ridge, New Jersey, pp 336-356</a:t>
            </a:r>
          </a:p>
          <a:p>
            <a:r>
              <a:rPr lang="en-US" sz="1600" b="1">
                <a:cs typeface="Times New Roman" pitchFamily="18" charset="0"/>
              </a:rPr>
              <a:t>Broom, D.M., and K.G. Johnson 1993</a:t>
            </a:r>
            <a:r>
              <a:rPr lang="en-US" sz="1600">
                <a:cs typeface="Times New Roman" pitchFamily="18" charset="0"/>
              </a:rPr>
              <a:t>. </a:t>
            </a:r>
            <a:r>
              <a:rPr lang="en-US" sz="1600" i="1">
                <a:cs typeface="Times New Roman" pitchFamily="18" charset="0"/>
              </a:rPr>
              <a:t>Stress and animal welfare</a:t>
            </a:r>
            <a:r>
              <a:rPr lang="en-US" sz="1600">
                <a:cs typeface="Times New Roman" pitchFamily="18" charset="0"/>
              </a:rPr>
              <a:t>. Chapman and Hall; London, England</a:t>
            </a:r>
          </a:p>
          <a:p>
            <a:r>
              <a:rPr lang="en-US" sz="1600" b="1">
                <a:cs typeface="Times New Roman" pitchFamily="18" charset="0"/>
              </a:rPr>
              <a:t>Buchanan-Smith, H.M. 1997</a:t>
            </a:r>
            <a:r>
              <a:rPr lang="en-US" sz="1600">
                <a:cs typeface="Times New Roman" pitchFamily="18" charset="0"/>
              </a:rPr>
              <a:t>. </a:t>
            </a:r>
            <a:r>
              <a:rPr lang="en-US" sz="1600" i="1">
                <a:cs typeface="Times New Roman" pitchFamily="18" charset="0"/>
              </a:rPr>
              <a:t>Considerations for the housing and handling of New world primates in the laboratory. In Comfortable Quarters for laboratory Animals</a:t>
            </a:r>
            <a:r>
              <a:rPr lang="en-US" sz="1600">
                <a:cs typeface="Times New Roman" pitchFamily="18" charset="0"/>
              </a:rPr>
              <a:t>, Eighth Edition, 1997, V. Reinhardt, ed., Animal Welfare Institute: Washington, D.C., pp. 75-84</a:t>
            </a:r>
          </a:p>
          <a:p>
            <a:r>
              <a:rPr lang="en-US" sz="1600" b="1">
                <a:cs typeface="Times New Roman" pitchFamily="18" charset="0"/>
              </a:rPr>
              <a:t>Chamove, A.S. and J.R. Anderson  1989</a:t>
            </a:r>
            <a:r>
              <a:rPr lang="en-US" sz="1600">
                <a:cs typeface="Times New Roman" pitchFamily="18" charset="0"/>
              </a:rPr>
              <a:t>. </a:t>
            </a:r>
            <a:r>
              <a:rPr lang="en-US" sz="1600" i="1">
                <a:cs typeface="Times New Roman" pitchFamily="18" charset="0"/>
              </a:rPr>
              <a:t>Examining environmental enrichment.</a:t>
            </a:r>
            <a:r>
              <a:rPr lang="en-US" sz="1600">
                <a:cs typeface="Times New Roman" pitchFamily="18" charset="0"/>
              </a:rPr>
              <a:t> In House Care and Psychological Well-being of Captive and Laboratory Primates, E. F. Segal. Ed., Noyes Publications: Park Ridge, New Jersey, pp 183-202</a:t>
            </a:r>
          </a:p>
          <a:p>
            <a:endParaRPr lang="en-US" sz="160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rrowheads="1"/>
          </p:cNvSpPr>
          <p:nvPr>
            <p:ph type="title"/>
          </p:nvPr>
        </p:nvSpPr>
        <p:spPr/>
        <p:txBody>
          <a:bodyPr/>
          <a:lstStyle/>
          <a:p>
            <a:r>
              <a:rPr lang="en-US" sz="2800"/>
              <a:t>Tabla de contenidos - libros y artículos</a:t>
            </a:r>
          </a:p>
        </p:txBody>
      </p:sp>
      <p:sp>
        <p:nvSpPr>
          <p:cNvPr id="309251" name="Rectangle 3"/>
          <p:cNvSpPr>
            <a:spLocks noGrp="1" noChangeArrowheads="1"/>
          </p:cNvSpPr>
          <p:nvPr>
            <p:ph idx="1"/>
          </p:nvPr>
        </p:nvSpPr>
        <p:spPr/>
        <p:txBody>
          <a:bodyPr/>
          <a:lstStyle/>
          <a:p>
            <a:r>
              <a:rPr lang="en-US" sz="1600" b="1">
                <a:cs typeface="Times New Roman" pitchFamily="18" charset="0"/>
              </a:rPr>
              <a:t>Coe, John 1992</a:t>
            </a:r>
            <a:r>
              <a:rPr lang="en-US" sz="1600" i="1">
                <a:cs typeface="Times New Roman" pitchFamily="18" charset="0"/>
              </a:rPr>
              <a:t> Plan ahead for Behavioral Enrichment in Environmental Enrichment kaleidoscope: research, management and design.</a:t>
            </a:r>
            <a:endParaRPr lang="en-US" sz="1600">
              <a:cs typeface="Times New Roman" pitchFamily="18" charset="0"/>
            </a:endParaRPr>
          </a:p>
          <a:p>
            <a:r>
              <a:rPr lang="en-US" sz="1600" b="1">
                <a:cs typeface="Times New Roman" pitchFamily="18" charset="0"/>
              </a:rPr>
              <a:t>DeWall, F.B.M. 1989</a:t>
            </a:r>
            <a:r>
              <a:rPr lang="en-US" sz="1600">
                <a:cs typeface="Times New Roman" pitchFamily="18" charset="0"/>
              </a:rPr>
              <a:t>. </a:t>
            </a:r>
            <a:r>
              <a:rPr lang="en-US" sz="1600" i="1">
                <a:cs typeface="Times New Roman" pitchFamily="18" charset="0"/>
              </a:rPr>
              <a:t>Peacemaking Among Primates</a:t>
            </a:r>
            <a:r>
              <a:rPr lang="en-US" sz="1600">
                <a:cs typeface="Times New Roman" pitchFamily="18" charset="0"/>
              </a:rPr>
              <a:t>. Harvard University Press: Cambridge, Massachusetts, 294 p.</a:t>
            </a:r>
          </a:p>
          <a:p>
            <a:r>
              <a:rPr lang="en-US" sz="1600" b="1">
                <a:cs typeface="Times New Roman" pitchFamily="18" charset="0"/>
              </a:rPr>
              <a:t>Duncan, I.J.H., J. Rushen, and A.B. Lawrence 1993</a:t>
            </a:r>
            <a:r>
              <a:rPr lang="en-US" sz="1600">
                <a:cs typeface="Times New Roman" pitchFamily="18" charset="0"/>
              </a:rPr>
              <a:t>. </a:t>
            </a:r>
            <a:r>
              <a:rPr lang="en-US" sz="1600" i="1">
                <a:cs typeface="Times New Roman" pitchFamily="18" charset="0"/>
              </a:rPr>
              <a:t>Concusions and implications for</a:t>
            </a:r>
            <a:r>
              <a:rPr lang="en-US" sz="1600">
                <a:cs typeface="Times New Roman" pitchFamily="18" charset="0"/>
              </a:rPr>
              <a:t> </a:t>
            </a:r>
            <a:r>
              <a:rPr lang="en-US" sz="1600" i="1">
                <a:cs typeface="Times New Roman" pitchFamily="18" charset="0"/>
              </a:rPr>
              <a:t>animal welfare</a:t>
            </a:r>
            <a:r>
              <a:rPr lang="en-US" sz="1600">
                <a:cs typeface="Times New Roman" pitchFamily="18" charset="0"/>
              </a:rPr>
              <a:t>, A.B. Lawrence and J. Rushen, eds., CAB International: London, United Kingdom, pp. 193-206</a:t>
            </a:r>
          </a:p>
          <a:p>
            <a:r>
              <a:rPr lang="en-US" sz="1600" b="1">
                <a:cs typeface="Times New Roman" pitchFamily="18" charset="0"/>
              </a:rPr>
              <a:t>Estes, R.D. 1991</a:t>
            </a:r>
            <a:r>
              <a:rPr lang="en-US" sz="1600">
                <a:cs typeface="Times New Roman" pitchFamily="18" charset="0"/>
              </a:rPr>
              <a:t>. </a:t>
            </a:r>
            <a:r>
              <a:rPr lang="en-US" sz="1600" i="1">
                <a:cs typeface="Times New Roman" pitchFamily="18" charset="0"/>
              </a:rPr>
              <a:t>The Behavior Guide to African Mammals Including Hoofed Mammals</a:t>
            </a:r>
            <a:r>
              <a:rPr lang="en-US" sz="1600">
                <a:cs typeface="Times New Roman" pitchFamily="18" charset="0"/>
              </a:rPr>
              <a:t>, </a:t>
            </a:r>
            <a:r>
              <a:rPr lang="en-US" sz="1600" i="1">
                <a:cs typeface="Times New Roman" pitchFamily="18" charset="0"/>
              </a:rPr>
              <a:t>Carnivores, Primates</a:t>
            </a:r>
            <a:r>
              <a:rPr lang="en-US" sz="1600">
                <a:cs typeface="Times New Roman" pitchFamily="18" charset="0"/>
              </a:rPr>
              <a:t>. University of California Press: Berkeley, California, 611 p.</a:t>
            </a:r>
          </a:p>
          <a:p>
            <a:r>
              <a:rPr lang="en-US" sz="1600" b="1">
                <a:cs typeface="Times New Roman" pitchFamily="18" charset="0"/>
              </a:rPr>
              <a:t>Fragaszy, D.M. and L. Adams-Curtis 1991</a:t>
            </a:r>
            <a:r>
              <a:rPr lang="en-US" sz="1600">
                <a:cs typeface="Times New Roman" pitchFamily="18" charset="0"/>
              </a:rPr>
              <a:t>. </a:t>
            </a:r>
            <a:r>
              <a:rPr lang="en-US" sz="1600" i="1">
                <a:cs typeface="Times New Roman" pitchFamily="18" charset="0"/>
              </a:rPr>
              <a:t>Environmental challenges in groups of</a:t>
            </a:r>
            <a:r>
              <a:rPr lang="en-US" sz="1600">
                <a:cs typeface="Times New Roman" pitchFamily="18" charset="0"/>
              </a:rPr>
              <a:t> </a:t>
            </a:r>
            <a:r>
              <a:rPr lang="en-US" sz="1600" i="1">
                <a:cs typeface="Times New Roman" pitchFamily="18" charset="0"/>
              </a:rPr>
              <a:t>capuchins.</a:t>
            </a:r>
            <a:r>
              <a:rPr lang="en-US" sz="1600">
                <a:cs typeface="Times New Roman" pitchFamily="18" charset="0"/>
              </a:rPr>
              <a:t> In Primate responses to Environmental Change, H.O. Box, ed., Chapman and Hall: new York, pp. 237-264</a:t>
            </a:r>
          </a:p>
          <a:p>
            <a:r>
              <a:rPr lang="en-US" sz="1600" b="1">
                <a:cs typeface="Times New Roman" pitchFamily="18" charset="0"/>
              </a:rPr>
              <a:t>Hediger, H. 1964</a:t>
            </a:r>
            <a:r>
              <a:rPr lang="en-US" sz="1600">
                <a:cs typeface="Times New Roman" pitchFamily="18" charset="0"/>
              </a:rPr>
              <a:t>. </a:t>
            </a:r>
            <a:r>
              <a:rPr lang="en-US" sz="1600" i="1">
                <a:cs typeface="Times New Roman" pitchFamily="18" charset="0"/>
              </a:rPr>
              <a:t>Wild animals in captivity</a:t>
            </a:r>
            <a:r>
              <a:rPr lang="en-US" sz="1600">
                <a:cs typeface="Times New Roman" pitchFamily="18" charset="0"/>
              </a:rPr>
              <a:t>. Dover Publications Inc.: New York, p 207</a:t>
            </a:r>
          </a:p>
          <a:p>
            <a:r>
              <a:rPr lang="en-US" sz="1600" b="1">
                <a:cs typeface="Times New Roman" pitchFamily="18" charset="0"/>
              </a:rPr>
              <a:t>Kazdin A. 1994</a:t>
            </a:r>
            <a:r>
              <a:rPr lang="en-US" sz="1600" i="1">
                <a:cs typeface="Times New Roman" pitchFamily="18" charset="0"/>
              </a:rPr>
              <a:t>. Behavior modification in applied settings</a:t>
            </a:r>
            <a:r>
              <a:rPr lang="en-US" sz="1600">
                <a:cs typeface="Times New Roman" pitchFamily="18" charset="0"/>
              </a:rPr>
              <a:t>. Pacific Grove CA: Books/Cole publishing Company</a:t>
            </a:r>
          </a:p>
          <a:p>
            <a:r>
              <a:rPr lang="en-US" sz="1600" b="1">
                <a:cs typeface="Times New Roman" pitchFamily="18" charset="0"/>
              </a:rPr>
              <a:t>Kleiman D, Allen M, Thompson K, Lumpkin S, editors. 1996</a:t>
            </a:r>
            <a:r>
              <a:rPr lang="en-US" sz="1600">
                <a:cs typeface="Times New Roman" pitchFamily="18" charset="0"/>
              </a:rPr>
              <a:t>. </a:t>
            </a:r>
            <a:r>
              <a:rPr lang="en-US" sz="1600" i="1">
                <a:cs typeface="Times New Roman" pitchFamily="18" charset="0"/>
              </a:rPr>
              <a:t>Wild mammals in captivity: Principles and techniques.</a:t>
            </a:r>
          </a:p>
          <a:p>
            <a:r>
              <a:rPr lang="en-US" sz="1600" b="1">
                <a:cs typeface="Times New Roman" pitchFamily="18" charset="0"/>
              </a:rPr>
              <a:t>Maple, T.L. and L.A. Perkins 1996</a:t>
            </a:r>
            <a:r>
              <a:rPr lang="en-US" sz="1600">
                <a:cs typeface="Times New Roman" pitchFamily="18" charset="0"/>
              </a:rPr>
              <a:t>. </a:t>
            </a:r>
            <a:r>
              <a:rPr lang="en-US" sz="1600" i="1">
                <a:cs typeface="Times New Roman" pitchFamily="18" charset="0"/>
              </a:rPr>
              <a:t>Enclosure furnishings and structural environmental</a:t>
            </a:r>
            <a:r>
              <a:rPr lang="en-US" sz="1600">
                <a:cs typeface="Times New Roman" pitchFamily="18" charset="0"/>
              </a:rPr>
              <a:t> </a:t>
            </a:r>
            <a:r>
              <a:rPr lang="en-US" sz="1600" i="1">
                <a:cs typeface="Times New Roman" pitchFamily="18" charset="0"/>
              </a:rPr>
              <a:t>enrichmen</a:t>
            </a:r>
            <a:r>
              <a:rPr lang="en-US" sz="1600">
                <a:cs typeface="Times New Roman" pitchFamily="18" charset="0"/>
              </a:rPr>
              <a:t>t. In Wild Mammals in Captivity: Principles and Techniques, D.G. Kleiman, M.E. Allen, K.V. Thompson, and S. Lumpkin, eds., University of Chicago Press: Chicago, Illinois, pp. 212-222</a:t>
            </a:r>
          </a:p>
          <a:p>
            <a:endParaRPr lang="en-US" sz="1600">
              <a:cs typeface="Times New Roman" pitchFamily="18" charset="0"/>
            </a:endParaRPr>
          </a:p>
          <a:p>
            <a:endParaRPr lang="en-US" sz="1600">
              <a:cs typeface="Times New Roman" pitchFamily="18" charset="0"/>
            </a:endParaRPr>
          </a:p>
          <a:p>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rrowheads="1"/>
          </p:cNvSpPr>
          <p:nvPr>
            <p:ph type="title"/>
          </p:nvPr>
        </p:nvSpPr>
        <p:spPr/>
        <p:txBody>
          <a:bodyPr/>
          <a:lstStyle/>
          <a:p>
            <a:r>
              <a:rPr lang="en-US" sz="2800"/>
              <a:t>Tabla de contenidos - libros y artículos</a:t>
            </a:r>
          </a:p>
        </p:txBody>
      </p:sp>
      <p:sp>
        <p:nvSpPr>
          <p:cNvPr id="310275" name="Rectangle 3"/>
          <p:cNvSpPr>
            <a:spLocks noGrp="1" noChangeArrowheads="1"/>
          </p:cNvSpPr>
          <p:nvPr>
            <p:ph idx="1"/>
          </p:nvPr>
        </p:nvSpPr>
        <p:spPr/>
        <p:txBody>
          <a:bodyPr/>
          <a:lstStyle/>
          <a:p>
            <a:r>
              <a:rPr lang="en-US" sz="1600" b="1">
                <a:cs typeface="Times New Roman" pitchFamily="18" charset="0"/>
              </a:rPr>
              <a:t>Mason, W.A. 1971</a:t>
            </a:r>
            <a:r>
              <a:rPr lang="en-US" sz="1600">
                <a:cs typeface="Times New Roman" pitchFamily="18" charset="0"/>
              </a:rPr>
              <a:t>. </a:t>
            </a:r>
            <a:r>
              <a:rPr lang="en-US" sz="1600" i="1">
                <a:cs typeface="Times New Roman" pitchFamily="18" charset="0"/>
              </a:rPr>
              <a:t>Motivational factors in psychological development</a:t>
            </a:r>
            <a:r>
              <a:rPr lang="en-US" sz="1600">
                <a:cs typeface="Times New Roman" pitchFamily="18" charset="0"/>
              </a:rPr>
              <a:t>. In Nebraska Symposium on Motivation. W.J. Arnold and M.M. Page, eds University of Nebraska press, pp. 35-37</a:t>
            </a:r>
          </a:p>
          <a:p>
            <a:r>
              <a:rPr lang="en-US" sz="1600" b="1">
                <a:cs typeface="Times New Roman" pitchFamily="18" charset="0"/>
              </a:rPr>
              <a:t>Novak, M.A. and K.H. Drewson 1989.</a:t>
            </a:r>
            <a:r>
              <a:rPr lang="en-US" sz="1600">
                <a:cs typeface="Times New Roman" pitchFamily="18" charset="0"/>
              </a:rPr>
              <a:t> </a:t>
            </a:r>
            <a:r>
              <a:rPr lang="en-US" sz="1600" i="1">
                <a:cs typeface="Times New Roman" pitchFamily="18" charset="0"/>
              </a:rPr>
              <a:t>Enriching the lives of captive primates: Issues</a:t>
            </a:r>
            <a:r>
              <a:rPr lang="en-US" sz="1600">
                <a:cs typeface="Times New Roman" pitchFamily="18" charset="0"/>
              </a:rPr>
              <a:t> </a:t>
            </a:r>
            <a:r>
              <a:rPr lang="en-US" sz="1600" i="1">
                <a:cs typeface="Times New Roman" pitchFamily="18" charset="0"/>
              </a:rPr>
              <a:t>and problems</a:t>
            </a:r>
            <a:r>
              <a:rPr lang="en-US" sz="1600">
                <a:cs typeface="Times New Roman" pitchFamily="18" charset="0"/>
              </a:rPr>
              <a:t>. In Housing, Care and Psychological Well-being of Captive and Laboratory Primates. E.F. Segal, ed., Noyes Publications: Park Ridge, New Jersey, pp. 161-182</a:t>
            </a:r>
          </a:p>
          <a:p>
            <a:r>
              <a:rPr lang="en-US" sz="1600" b="1">
                <a:cs typeface="Times New Roman" pitchFamily="18" charset="0"/>
              </a:rPr>
              <a:t>Napier ,J.R. &amp; P.H. 1986</a:t>
            </a:r>
            <a:r>
              <a:rPr lang="en-US" sz="1600">
                <a:cs typeface="Times New Roman" pitchFamily="18" charset="0"/>
              </a:rPr>
              <a:t> </a:t>
            </a:r>
            <a:r>
              <a:rPr lang="en-US" sz="1600" i="1">
                <a:cs typeface="Times New Roman" pitchFamily="18" charset="0"/>
              </a:rPr>
              <a:t>The natural history of the primates</a:t>
            </a:r>
            <a:endParaRPr lang="en-US" sz="1600">
              <a:cs typeface="Times New Roman" pitchFamily="18" charset="0"/>
            </a:endParaRPr>
          </a:p>
          <a:p>
            <a:r>
              <a:rPr lang="en-US" sz="1600" b="1">
                <a:cs typeface="Times New Roman" pitchFamily="18" charset="0"/>
              </a:rPr>
              <a:t>Olfert, E.D., B.M. Cross, and A.A. McWilliam, (eds.), 1993</a:t>
            </a:r>
            <a:r>
              <a:rPr lang="en-US" sz="1600">
                <a:cs typeface="Times New Roman" pitchFamily="18" charset="0"/>
              </a:rPr>
              <a:t>. </a:t>
            </a:r>
            <a:r>
              <a:rPr lang="en-US" sz="1600" i="1">
                <a:cs typeface="Times New Roman" pitchFamily="18" charset="0"/>
              </a:rPr>
              <a:t>Guide to the care and Use</a:t>
            </a:r>
            <a:r>
              <a:rPr lang="en-US" sz="1600">
                <a:cs typeface="Times New Roman" pitchFamily="18" charset="0"/>
              </a:rPr>
              <a:t> </a:t>
            </a:r>
            <a:r>
              <a:rPr lang="en-US" sz="1600" i="1">
                <a:cs typeface="Times New Roman" pitchFamily="18" charset="0"/>
              </a:rPr>
              <a:t>of Experimental Animals</a:t>
            </a:r>
            <a:r>
              <a:rPr lang="en-US" sz="1600">
                <a:cs typeface="Times New Roman" pitchFamily="18" charset="0"/>
              </a:rPr>
              <a:t>, Volume 1 (2</a:t>
            </a:r>
            <a:r>
              <a:rPr lang="en-US" sz="1600" baseline="30000">
                <a:cs typeface="Times New Roman" pitchFamily="18" charset="0"/>
              </a:rPr>
              <a:t>nd</a:t>
            </a:r>
            <a:r>
              <a:rPr lang="en-US" sz="1600">
                <a:cs typeface="Times New Roman" pitchFamily="18" charset="0"/>
              </a:rPr>
              <a:t> edition), Canadian Council on Animal care, Ottawa, Canada, 211p.</a:t>
            </a:r>
          </a:p>
          <a:p>
            <a:r>
              <a:rPr lang="en-US" sz="1600" b="1">
                <a:cs typeface="Times New Roman" pitchFamily="18" charset="0"/>
              </a:rPr>
              <a:t>Ortega, Ivan 1999</a:t>
            </a:r>
            <a:r>
              <a:rPr lang="en-US" sz="1600" i="1">
                <a:cs typeface="Times New Roman" pitchFamily="18" charset="0"/>
              </a:rPr>
              <a:t> Managing Animal behavior through Environmental Enrichment with emphasis in rescue and Rehabilitation centers. </a:t>
            </a:r>
            <a:r>
              <a:rPr lang="en-US" sz="1600">
                <a:cs typeface="Times New Roman" pitchFamily="18" charset="0"/>
              </a:rPr>
              <a:t>Durrell Wildlife</a:t>
            </a:r>
          </a:p>
          <a:p>
            <a:r>
              <a:rPr lang="en-US" sz="1600">
                <a:cs typeface="Times New Roman" pitchFamily="18" charset="0"/>
              </a:rPr>
              <a:t>Conservation Trust</a:t>
            </a:r>
          </a:p>
          <a:p>
            <a:r>
              <a:rPr lang="en-US" sz="1600" b="1">
                <a:cs typeface="Times New Roman" pitchFamily="18" charset="0"/>
              </a:rPr>
              <a:t>Priest, Gary. 1990</a:t>
            </a:r>
            <a:r>
              <a:rPr lang="en-US" sz="1600">
                <a:cs typeface="Times New Roman" pitchFamily="18" charset="0"/>
              </a:rPr>
              <a:t>. </a:t>
            </a:r>
            <a:r>
              <a:rPr lang="en-US" sz="1600" i="1">
                <a:cs typeface="Times New Roman" pitchFamily="18" charset="0"/>
              </a:rPr>
              <a:t>Animal Management and Enrichment</a:t>
            </a:r>
            <a:endParaRPr lang="en-US" sz="1600">
              <a:cs typeface="Times New Roman" pitchFamily="18" charset="0"/>
            </a:endParaRPr>
          </a:p>
          <a:p>
            <a:r>
              <a:rPr lang="en-US" sz="1600" b="1">
                <a:cs typeface="Times New Roman" pitchFamily="18" charset="0"/>
              </a:rPr>
              <a:t>Pryor, Karen. 1984.</a:t>
            </a:r>
            <a:r>
              <a:rPr lang="en-US" sz="1600">
                <a:cs typeface="Times New Roman" pitchFamily="18" charset="0"/>
              </a:rPr>
              <a:t> </a:t>
            </a:r>
            <a:r>
              <a:rPr lang="en-US" sz="1600" i="1">
                <a:cs typeface="Times New Roman" pitchFamily="18" charset="0"/>
              </a:rPr>
              <a:t>Don’t Shoot the Dog! The New Art of Teaching and Training.</a:t>
            </a:r>
            <a:r>
              <a:rPr lang="en-US" sz="1600">
                <a:cs typeface="Times New Roman" pitchFamily="18" charset="0"/>
              </a:rPr>
              <a:t> Simon and Schuster. New York, NY</a:t>
            </a:r>
          </a:p>
          <a:p>
            <a:r>
              <a:rPr lang="en-US" sz="1600" b="1">
                <a:cs typeface="Times New Roman" pitchFamily="18" charset="0"/>
              </a:rPr>
              <a:t>Ramirez K. 1999</a:t>
            </a:r>
            <a:r>
              <a:rPr lang="en-US" sz="1600">
                <a:cs typeface="Times New Roman" pitchFamily="18" charset="0"/>
              </a:rPr>
              <a:t>. </a:t>
            </a:r>
            <a:r>
              <a:rPr lang="en-US" sz="1600" i="1">
                <a:cs typeface="Times New Roman" pitchFamily="18" charset="0"/>
              </a:rPr>
              <a:t>Animal training: Successful animal management through positive reinforcement.</a:t>
            </a:r>
            <a:r>
              <a:rPr lang="en-US" sz="1600">
                <a:cs typeface="Times New Roman" pitchFamily="18" charset="0"/>
              </a:rPr>
              <a:t> Chicago, Ken Ramirez and the Shedd Aquarium.</a:t>
            </a:r>
          </a:p>
          <a:p>
            <a:pPr>
              <a:buFont typeface="Wingdings" pitchFamily="2" charset="2"/>
              <a:buNone/>
            </a:pPr>
            <a:endParaRPr lang="en-US" sz="1600">
              <a:cs typeface="Times New Roman" pitchFamily="18" charset="0"/>
            </a:endParaRPr>
          </a:p>
          <a:p>
            <a:endParaRPr lang="en-US" sz="16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rrowheads="1"/>
          </p:cNvSpPr>
          <p:nvPr>
            <p:ph type="title"/>
          </p:nvPr>
        </p:nvSpPr>
        <p:spPr/>
        <p:txBody>
          <a:bodyPr/>
          <a:lstStyle/>
          <a:p>
            <a:r>
              <a:rPr lang="en-US" sz="2800"/>
              <a:t>Tabla de contenidos - libros y artículos</a:t>
            </a:r>
          </a:p>
        </p:txBody>
      </p:sp>
      <p:sp>
        <p:nvSpPr>
          <p:cNvPr id="311299" name="Rectangle 3"/>
          <p:cNvSpPr>
            <a:spLocks noGrp="1" noChangeArrowheads="1"/>
          </p:cNvSpPr>
          <p:nvPr>
            <p:ph idx="1"/>
          </p:nvPr>
        </p:nvSpPr>
        <p:spPr/>
        <p:txBody>
          <a:bodyPr/>
          <a:lstStyle/>
          <a:p>
            <a:r>
              <a:rPr lang="en-US" sz="1600" b="1">
                <a:cs typeface="Times New Roman" pitchFamily="18" charset="0"/>
              </a:rPr>
              <a:t>Reynolds, G. S. 1975</a:t>
            </a:r>
            <a:r>
              <a:rPr lang="en-US" sz="1600">
                <a:cs typeface="Times New Roman" pitchFamily="18" charset="0"/>
              </a:rPr>
              <a:t>. </a:t>
            </a:r>
            <a:r>
              <a:rPr lang="en-US" sz="1600" i="1">
                <a:cs typeface="Times New Roman" pitchFamily="18" charset="0"/>
              </a:rPr>
              <a:t>A Primer of Operant Conditioning</a:t>
            </a:r>
            <a:r>
              <a:rPr lang="en-US" sz="1600">
                <a:cs typeface="Times New Roman" pitchFamily="18" charset="0"/>
              </a:rPr>
              <a:t>. Scott, Foresman and Company. Glenview, Illinois</a:t>
            </a:r>
          </a:p>
          <a:p>
            <a:r>
              <a:rPr lang="en-US" sz="1600" b="1">
                <a:cs typeface="Times New Roman" pitchFamily="18" charset="0"/>
              </a:rPr>
              <a:t>Rosenblum, L.A. and M.W. Andrews 1995</a:t>
            </a:r>
            <a:r>
              <a:rPr lang="en-US" sz="1600">
                <a:cs typeface="Times New Roman" pitchFamily="18" charset="0"/>
              </a:rPr>
              <a:t>. </a:t>
            </a:r>
            <a:r>
              <a:rPr lang="en-US" sz="1600" i="1">
                <a:cs typeface="Times New Roman" pitchFamily="18" charset="0"/>
              </a:rPr>
              <a:t>Environmental enrichment and</a:t>
            </a:r>
            <a:r>
              <a:rPr lang="en-US" sz="1600">
                <a:cs typeface="Times New Roman" pitchFamily="18" charset="0"/>
              </a:rPr>
              <a:t> </a:t>
            </a:r>
            <a:r>
              <a:rPr lang="en-US" sz="1600" i="1">
                <a:cs typeface="Times New Roman" pitchFamily="18" charset="0"/>
              </a:rPr>
              <a:t>psychological well-being of nonhuman primates</a:t>
            </a:r>
            <a:r>
              <a:rPr lang="en-US" sz="1600">
                <a:cs typeface="Times New Roman" pitchFamily="18" charset="0"/>
              </a:rPr>
              <a:t>. In Nonhuman Primates in Biomedical research, Biology, and Management, B.T. Bennett, C.R. Abee, and R. henrickson, eds., Academic Press; New York., pp. 101-112</a:t>
            </a:r>
          </a:p>
          <a:p>
            <a:r>
              <a:rPr lang="en-US" sz="1600" b="1">
                <a:cs typeface="Times New Roman" pitchFamily="18" charset="0"/>
              </a:rPr>
              <a:t>Rowe, N. 1996</a:t>
            </a:r>
            <a:r>
              <a:rPr lang="en-US" sz="1600">
                <a:cs typeface="Times New Roman" pitchFamily="18" charset="0"/>
              </a:rPr>
              <a:t>. The Pictorial Guide to the Living Primates. Pagonias Press: East Hampton, New York; 263 pp.</a:t>
            </a:r>
          </a:p>
          <a:p>
            <a:r>
              <a:rPr lang="en-US" sz="1600" b="1">
                <a:cs typeface="Times New Roman" pitchFamily="18" charset="0"/>
              </a:rPr>
              <a:t>Sevenich, Marty</a:t>
            </a:r>
            <a:r>
              <a:rPr lang="en-US" sz="1600" b="1" i="1">
                <a:cs typeface="Times New Roman" pitchFamily="18" charset="0"/>
              </a:rPr>
              <a:t>.</a:t>
            </a:r>
            <a:r>
              <a:rPr lang="en-US" sz="1600" i="1">
                <a:cs typeface="Times New Roman" pitchFamily="18" charset="0"/>
              </a:rPr>
              <a:t> Guidelines for Animal Training Programs</a:t>
            </a:r>
            <a:endParaRPr lang="en-US" sz="1600">
              <a:cs typeface="Times New Roman" pitchFamily="18" charset="0"/>
            </a:endParaRPr>
          </a:p>
          <a:p>
            <a:r>
              <a:rPr lang="en-US" sz="1600" b="1">
                <a:cs typeface="Times New Roman" pitchFamily="18" charset="0"/>
              </a:rPr>
              <a:t>Suomi, S.J. 1987</a:t>
            </a:r>
            <a:r>
              <a:rPr lang="en-US" sz="1600">
                <a:cs typeface="Times New Roman" pitchFamily="18" charset="0"/>
              </a:rPr>
              <a:t>. </a:t>
            </a:r>
            <a:r>
              <a:rPr lang="en-US" sz="1600" i="1">
                <a:cs typeface="Times New Roman" pitchFamily="18" charset="0"/>
              </a:rPr>
              <a:t>Genetic and maternal contributions to individual differences in rhesus</a:t>
            </a:r>
            <a:r>
              <a:rPr lang="en-US" sz="1600">
                <a:cs typeface="Times New Roman" pitchFamily="18" charset="0"/>
              </a:rPr>
              <a:t> </a:t>
            </a:r>
            <a:r>
              <a:rPr lang="en-US" sz="1600" i="1">
                <a:cs typeface="Times New Roman" pitchFamily="18" charset="0"/>
              </a:rPr>
              <a:t>monkey biobehavioral development</a:t>
            </a:r>
            <a:r>
              <a:rPr lang="en-US" sz="1600">
                <a:cs typeface="Times New Roman" pitchFamily="18" charset="0"/>
              </a:rPr>
              <a:t>. In Perinatal Develpoment: A Psychobiological</a:t>
            </a:r>
          </a:p>
          <a:p>
            <a:r>
              <a:rPr lang="en-US" sz="1600">
                <a:cs typeface="Times New Roman" pitchFamily="18" charset="0"/>
              </a:rPr>
              <a:t>Perspective, N. Krasnegor, E. Blass, M. Hofer, and W. Smotherman, eds. , Academia Press, pp. 397-420</a:t>
            </a:r>
          </a:p>
          <a:p>
            <a:r>
              <a:rPr lang="en-US" sz="1600" b="1">
                <a:cs typeface="Times New Roman" pitchFamily="18" charset="0"/>
              </a:rPr>
              <a:t>Thorington, L. 1985</a:t>
            </a:r>
            <a:r>
              <a:rPr lang="en-US" sz="1600">
                <a:cs typeface="Times New Roman" pitchFamily="18" charset="0"/>
              </a:rPr>
              <a:t>. </a:t>
            </a:r>
            <a:r>
              <a:rPr lang="en-US" sz="1600" i="1">
                <a:cs typeface="Times New Roman" pitchFamily="18" charset="0"/>
              </a:rPr>
              <a:t>Spectral irradiance and temporal aspects of natural and artificial</a:t>
            </a:r>
            <a:r>
              <a:rPr lang="en-US" sz="1600">
                <a:cs typeface="Times New Roman" pitchFamily="18" charset="0"/>
              </a:rPr>
              <a:t> </a:t>
            </a:r>
            <a:r>
              <a:rPr lang="en-US" sz="1600" i="1">
                <a:cs typeface="Times New Roman" pitchFamily="18" charset="0"/>
              </a:rPr>
              <a:t>light.</a:t>
            </a:r>
            <a:r>
              <a:rPr lang="en-US" sz="1600">
                <a:cs typeface="Times New Roman" pitchFamily="18" charset="0"/>
              </a:rPr>
              <a:t> In The medical and biological effects of light. R.J. Wurtman, M.J. Baum, and J.T. Potts, eds., New York Academy of Sciences; New York, pp. 28-54</a:t>
            </a:r>
          </a:p>
          <a:p>
            <a:r>
              <a:rPr lang="en-US" sz="1600" b="1">
                <a:cs typeface="Times New Roman" pitchFamily="18" charset="0"/>
              </a:rPr>
              <a:t>Toates, F. 1995</a:t>
            </a:r>
            <a:r>
              <a:rPr lang="en-US" sz="1600">
                <a:cs typeface="Times New Roman" pitchFamily="18" charset="0"/>
              </a:rPr>
              <a:t> </a:t>
            </a:r>
            <a:r>
              <a:rPr lang="en-US" sz="1600" i="1">
                <a:cs typeface="Times New Roman" pitchFamily="18" charset="0"/>
              </a:rPr>
              <a:t>Stress: conceptual and biological aspects</a:t>
            </a:r>
            <a:r>
              <a:rPr lang="en-US" sz="1600">
                <a:cs typeface="Times New Roman" pitchFamily="18" charset="0"/>
              </a:rPr>
              <a:t>. John Wiley and Sons, Ltd.: New York</a:t>
            </a:r>
          </a:p>
          <a:p>
            <a:pPr>
              <a:buFont typeface="Wingdings" pitchFamily="2" charset="2"/>
              <a:buNone/>
            </a:pPr>
            <a:endParaRPr lang="en-US" sz="1600">
              <a:cs typeface="Times New Roman" pitchFamily="18"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rrowheads="1"/>
          </p:cNvSpPr>
          <p:nvPr>
            <p:ph type="title"/>
          </p:nvPr>
        </p:nvSpPr>
        <p:spPr/>
        <p:txBody>
          <a:bodyPr/>
          <a:lstStyle/>
          <a:p>
            <a:r>
              <a:rPr lang="en-US" sz="2800"/>
              <a:t>Tabla de contenidos - libros y artículos</a:t>
            </a:r>
          </a:p>
        </p:txBody>
      </p:sp>
      <p:sp>
        <p:nvSpPr>
          <p:cNvPr id="312323" name="Rectangle 3"/>
          <p:cNvSpPr>
            <a:spLocks noGrp="1" noChangeArrowheads="1"/>
          </p:cNvSpPr>
          <p:nvPr>
            <p:ph idx="1"/>
          </p:nvPr>
        </p:nvSpPr>
        <p:spPr/>
        <p:txBody>
          <a:bodyPr/>
          <a:lstStyle/>
          <a:p>
            <a:r>
              <a:rPr lang="en-US" sz="1600" b="1">
                <a:cs typeface="Times New Roman" pitchFamily="18" charset="0"/>
              </a:rPr>
              <a:t>Van Roosmalen, M.G. and L.L. Klein 188</a:t>
            </a:r>
            <a:r>
              <a:rPr lang="en-US" sz="1600">
                <a:cs typeface="Times New Roman" pitchFamily="18" charset="0"/>
              </a:rPr>
              <a:t>. </a:t>
            </a:r>
            <a:r>
              <a:rPr lang="en-US" sz="1600" i="1">
                <a:cs typeface="Times New Roman" pitchFamily="18" charset="0"/>
              </a:rPr>
              <a:t>The spider monkey, genus Ateles</a:t>
            </a:r>
            <a:r>
              <a:rPr lang="en-US" sz="1600">
                <a:cs typeface="Times New Roman" pitchFamily="18" charset="0"/>
              </a:rPr>
              <a:t>. In Ecology and behavior of Neotropical Primates, Vol. 2, Mittermeier, R.A., A.B. Rylands, A.F. Coimbra-Filho, and G.A.B. De Fonseca, eds., World Wildlife Fund, Washington, DC., pp. 455-538</a:t>
            </a:r>
          </a:p>
          <a:p>
            <a:r>
              <a:rPr lang="en-US" sz="1600" b="1">
                <a:cs typeface="Times New Roman" pitchFamily="18" charset="0"/>
              </a:rPr>
              <a:t>Widner, Kim 1994</a:t>
            </a:r>
            <a:r>
              <a:rPr lang="en-US" sz="1600" i="1">
                <a:cs typeface="Times New Roman" pitchFamily="18" charset="0"/>
              </a:rPr>
              <a:t> Initiation of zoo-wide enrichment program at the Knoxville Zoo </a:t>
            </a:r>
            <a:endParaRPr lang="en-US" sz="1600">
              <a:cs typeface="Times New Roman" pitchFamily="18" charset="0"/>
            </a:endParaRPr>
          </a:p>
          <a:p>
            <a:r>
              <a:rPr lang="en-US" sz="1600" b="1">
                <a:cs typeface="Times New Roman" pitchFamily="18" charset="0"/>
              </a:rPr>
              <a:t>Wright, P., D. Haring, M. Izard, and E. Simons 1989</a:t>
            </a:r>
            <a:r>
              <a:rPr lang="en-US" sz="1600" i="1">
                <a:cs typeface="Times New Roman" pitchFamily="18" charset="0"/>
              </a:rPr>
              <a:t>. Psychological well-being of nocturnal primates in captivity. .</a:t>
            </a:r>
            <a:r>
              <a:rPr lang="en-US" sz="1600">
                <a:cs typeface="Times New Roman" pitchFamily="18" charset="0"/>
              </a:rPr>
              <a:t> In House Care and Psychological Well-being of Captive and Laboratory Primates, E. F. Segal. Ed., Noyes Publications: Park Ridge, New Jersey, pp 61-65</a:t>
            </a:r>
          </a:p>
          <a:p>
            <a:r>
              <a:rPr lang="en-US" sz="1600" b="1">
                <a:cs typeface="Times New Roman" pitchFamily="18" charset="0"/>
              </a:rPr>
              <a:t>Applebee, K.A., Marshall, P.E.., and McNab, A.M. 1991. </a:t>
            </a:r>
            <a:r>
              <a:rPr lang="en-US" sz="1600" i="1">
                <a:cs typeface="Times New Roman" pitchFamily="18" charset="0"/>
              </a:rPr>
              <a:t>A prototype rhesus cage to satisfy the needs of the Home office, research, the animal technician, and most importantly, the monkey. </a:t>
            </a:r>
            <a:r>
              <a:rPr lang="en-US" sz="1600">
                <a:cs typeface="Times New Roman" pitchFamily="18" charset="0"/>
              </a:rPr>
              <a:t>Animal Technology 42(1):23-37</a:t>
            </a:r>
          </a:p>
          <a:p>
            <a:r>
              <a:rPr lang="en-US" sz="1600" b="1">
                <a:cs typeface="Times New Roman" pitchFamily="18" charset="0"/>
              </a:rPr>
              <a:t>Baker, K.C. 1997</a:t>
            </a:r>
            <a:r>
              <a:rPr lang="en-US" sz="1600" i="1">
                <a:cs typeface="Times New Roman" pitchFamily="18" charset="0"/>
              </a:rPr>
              <a:t> Human interaction as an enrichment for captive chimpanzees: A preliminary report. </a:t>
            </a:r>
            <a:r>
              <a:rPr lang="en-US" sz="1600">
                <a:cs typeface="Times New Roman" pitchFamily="18" charset="0"/>
              </a:rPr>
              <a:t>American Journal of Primatology 42(2):92</a:t>
            </a:r>
          </a:p>
          <a:p>
            <a:r>
              <a:rPr lang="en-US" sz="1600" b="1">
                <a:cs typeface="Times New Roman" pitchFamily="18" charset="0"/>
              </a:rPr>
              <a:t>Bayne K.L., S.L. Dexter, and G.M. Strange 1993</a:t>
            </a:r>
            <a:r>
              <a:rPr lang="en-US" sz="1600">
                <a:cs typeface="Times New Roman" pitchFamily="18" charset="0"/>
              </a:rPr>
              <a:t>. </a:t>
            </a:r>
            <a:r>
              <a:rPr lang="en-US" sz="1600" i="1">
                <a:cs typeface="Times New Roman" pitchFamily="18" charset="0"/>
              </a:rPr>
              <a:t>Effects of food treats and human</a:t>
            </a:r>
            <a:r>
              <a:rPr lang="en-US" sz="1600">
                <a:cs typeface="Times New Roman" pitchFamily="18" charset="0"/>
              </a:rPr>
              <a:t> </a:t>
            </a:r>
            <a:r>
              <a:rPr lang="en-US" sz="1600" i="1">
                <a:cs typeface="Times New Roman" pitchFamily="18" charset="0"/>
              </a:rPr>
              <a:t>interaction</a:t>
            </a:r>
            <a:r>
              <a:rPr lang="en-US" sz="1600">
                <a:cs typeface="Times New Roman" pitchFamily="18" charset="0"/>
              </a:rPr>
              <a:t>. Contemporary Topics in Laboratory Animal Science 32(2): 6-9</a:t>
            </a:r>
          </a:p>
          <a:p>
            <a:r>
              <a:rPr lang="en-US" sz="1600" b="1">
                <a:cs typeface="Times New Roman" pitchFamily="18" charset="0"/>
              </a:rPr>
              <a:t>Beeler, Mark C. 1996</a:t>
            </a:r>
            <a:r>
              <a:rPr lang="en-US" sz="1600">
                <a:cs typeface="Times New Roman" pitchFamily="18" charset="0"/>
              </a:rPr>
              <a:t>. </a:t>
            </a:r>
            <a:r>
              <a:rPr lang="en-US" sz="1600" i="1">
                <a:cs typeface="Times New Roman" pitchFamily="18" charset="0"/>
              </a:rPr>
              <a:t>“Basic Marine mammal Training Terminology and Techniques defined and explained.”  </a:t>
            </a:r>
            <a:r>
              <a:rPr lang="en-US" sz="1600">
                <a:cs typeface="Times New Roman" pitchFamily="18" charset="0"/>
              </a:rPr>
              <a:t>International Marine Animal Trainers Association Newsletter, vol. 21, no.1.</a:t>
            </a:r>
          </a:p>
          <a:p>
            <a:r>
              <a:rPr lang="en-US" sz="1600" b="1">
                <a:cs typeface="Times New Roman" pitchFamily="18" charset="0"/>
              </a:rPr>
              <a:t>Bekoff, M. 1994</a:t>
            </a:r>
            <a:r>
              <a:rPr lang="en-US" sz="1600">
                <a:cs typeface="Times New Roman" pitchFamily="18" charset="0"/>
              </a:rPr>
              <a:t>. </a:t>
            </a:r>
            <a:r>
              <a:rPr lang="en-US" sz="1600" i="1">
                <a:cs typeface="Times New Roman" pitchFamily="18" charset="0"/>
              </a:rPr>
              <a:t>Cognitive ethology and the treatment of nonhuman animal: how</a:t>
            </a:r>
            <a:r>
              <a:rPr lang="en-US" sz="1600">
                <a:cs typeface="Times New Roman" pitchFamily="18" charset="0"/>
              </a:rPr>
              <a:t> </a:t>
            </a:r>
            <a:r>
              <a:rPr lang="en-US" sz="1600" i="1">
                <a:cs typeface="Times New Roman" pitchFamily="18" charset="0"/>
              </a:rPr>
              <a:t>mattres of mind inform matters of welfare</a:t>
            </a:r>
            <a:r>
              <a:rPr lang="en-US" sz="1600">
                <a:cs typeface="Times New Roman" pitchFamily="18" charset="0"/>
              </a:rPr>
              <a:t>. Animal Welfare 3(2):75-76</a:t>
            </a:r>
          </a:p>
          <a:p>
            <a:pPr>
              <a:buFont typeface="Wingdings" pitchFamily="2" charset="2"/>
              <a:buNone/>
            </a:pPr>
            <a:endParaRPr lang="en-US" sz="1600">
              <a:cs typeface="Times New Roman" pitchFamily="18" charset="0"/>
            </a:endParaRPr>
          </a:p>
          <a:p>
            <a:endParaRPr lang="en-US" sz="1600">
              <a:cs typeface="Times New Roman" pitchFamily="18" charset="0"/>
            </a:endParaRPr>
          </a:p>
          <a:p>
            <a:pPr>
              <a:buFont typeface="Wingdings" pitchFamily="2" charset="2"/>
              <a:buNone/>
            </a:pP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rrowheads="1"/>
          </p:cNvSpPr>
          <p:nvPr>
            <p:ph type="title"/>
          </p:nvPr>
        </p:nvSpPr>
        <p:spPr/>
        <p:txBody>
          <a:bodyPr/>
          <a:lstStyle/>
          <a:p>
            <a:r>
              <a:rPr lang="en-US" sz="2800"/>
              <a:t>Tabla de contenidos - libros y artículos</a:t>
            </a:r>
          </a:p>
        </p:txBody>
      </p:sp>
      <p:sp>
        <p:nvSpPr>
          <p:cNvPr id="313347" name="Rectangle 3"/>
          <p:cNvSpPr>
            <a:spLocks noGrp="1" noChangeArrowheads="1"/>
          </p:cNvSpPr>
          <p:nvPr>
            <p:ph idx="1"/>
          </p:nvPr>
        </p:nvSpPr>
        <p:spPr/>
        <p:txBody>
          <a:bodyPr/>
          <a:lstStyle/>
          <a:p>
            <a:r>
              <a:rPr lang="en-US" sz="1600" b="1">
                <a:cs typeface="Times New Roman" pitchFamily="18" charset="0"/>
              </a:rPr>
              <a:t>Bernstein, I.S. 1962</a:t>
            </a:r>
            <a:r>
              <a:rPr lang="en-US" sz="1600">
                <a:cs typeface="Times New Roman" pitchFamily="18" charset="0"/>
              </a:rPr>
              <a:t>. </a:t>
            </a:r>
            <a:r>
              <a:rPr lang="en-US" sz="1600" i="1">
                <a:cs typeface="Times New Roman" pitchFamily="18" charset="0"/>
              </a:rPr>
              <a:t>Social housing of monkeys and apes: group formations. </a:t>
            </a:r>
            <a:r>
              <a:rPr lang="en-US" sz="1600">
                <a:cs typeface="Times New Roman" pitchFamily="18" charset="0"/>
              </a:rPr>
              <a:t>Laboratory Animal Science 41(4): 329-333</a:t>
            </a:r>
          </a:p>
          <a:p>
            <a:r>
              <a:rPr lang="en-US" sz="1600" b="1">
                <a:cs typeface="Times New Roman" pitchFamily="18" charset="0"/>
              </a:rPr>
              <a:t>Bloomsmith, M.A., S.P. Lambeth, A.M. Stone, and G.E. Laule 1997</a:t>
            </a:r>
            <a:r>
              <a:rPr lang="en-US" sz="1600">
                <a:cs typeface="Times New Roman" pitchFamily="18" charset="0"/>
              </a:rPr>
              <a:t>. </a:t>
            </a:r>
            <a:r>
              <a:rPr lang="en-US" sz="1600" i="1">
                <a:cs typeface="Times New Roman" pitchFamily="18" charset="0"/>
              </a:rPr>
              <a:t>Comparing two</a:t>
            </a:r>
            <a:r>
              <a:rPr lang="en-US" sz="1600">
                <a:cs typeface="Times New Roman" pitchFamily="18" charset="0"/>
              </a:rPr>
              <a:t> </a:t>
            </a:r>
            <a:r>
              <a:rPr lang="en-US" sz="1600" i="1">
                <a:cs typeface="Times New Roman" pitchFamily="18" charset="0"/>
              </a:rPr>
              <a:t>types of human interaction as enrichment for chimpanzees</a:t>
            </a:r>
            <a:r>
              <a:rPr lang="en-US" sz="1600">
                <a:cs typeface="Times New Roman" pitchFamily="18" charset="0"/>
              </a:rPr>
              <a:t>. American Journal of Primatology 42(2): 96</a:t>
            </a:r>
          </a:p>
          <a:p>
            <a:r>
              <a:rPr lang="en-US" sz="1600" b="1">
                <a:cs typeface="Times New Roman" pitchFamily="18" charset="0"/>
              </a:rPr>
              <a:t>Boinski, S., S.P. Swing, T.S. Gross, J.K. Davis 1999</a:t>
            </a:r>
            <a:r>
              <a:rPr lang="en-US" sz="1600">
                <a:cs typeface="Times New Roman" pitchFamily="18" charset="0"/>
              </a:rPr>
              <a:t>. </a:t>
            </a:r>
            <a:r>
              <a:rPr lang="en-US" sz="1600" i="1">
                <a:cs typeface="Times New Roman" pitchFamily="18" charset="0"/>
              </a:rPr>
              <a:t>Environmental enrichment of</a:t>
            </a:r>
            <a:r>
              <a:rPr lang="en-US" sz="1600">
                <a:cs typeface="Times New Roman" pitchFamily="18" charset="0"/>
              </a:rPr>
              <a:t> </a:t>
            </a:r>
            <a:r>
              <a:rPr lang="en-US" sz="1600" i="1">
                <a:cs typeface="Times New Roman" pitchFamily="18" charset="0"/>
              </a:rPr>
              <a:t>brown capuchins (Cebus apella): behavioral and plasma and fecal cortisol measures of</a:t>
            </a:r>
            <a:r>
              <a:rPr lang="en-US" sz="1600">
                <a:cs typeface="Times New Roman" pitchFamily="18" charset="0"/>
              </a:rPr>
              <a:t> </a:t>
            </a:r>
            <a:r>
              <a:rPr lang="en-US" sz="1600" i="1">
                <a:cs typeface="Times New Roman" pitchFamily="18" charset="0"/>
              </a:rPr>
              <a:t>effectiveness.</a:t>
            </a:r>
            <a:r>
              <a:rPr lang="en-US" sz="1600">
                <a:cs typeface="Times New Roman" pitchFamily="18" charset="0"/>
              </a:rPr>
              <a:t> American Journal of Primatology 48(1): 49-68_</a:t>
            </a:r>
          </a:p>
          <a:p>
            <a:r>
              <a:rPr lang="en-US" sz="1600" b="1">
                <a:cs typeface="Times New Roman" pitchFamily="18" charset="0"/>
              </a:rPr>
              <a:t>Brent, L. and A.M. Stone 1996.</a:t>
            </a:r>
            <a:r>
              <a:rPr lang="en-US" sz="1600">
                <a:cs typeface="Times New Roman" pitchFamily="18" charset="0"/>
              </a:rPr>
              <a:t> </a:t>
            </a:r>
            <a:r>
              <a:rPr lang="en-US" sz="1600" i="1">
                <a:cs typeface="Times New Roman" pitchFamily="18" charset="0"/>
              </a:rPr>
              <a:t>Long trem use of televisions, balls, and mirrors in</a:t>
            </a:r>
            <a:r>
              <a:rPr lang="en-US" sz="1600">
                <a:cs typeface="Times New Roman" pitchFamily="18" charset="0"/>
              </a:rPr>
              <a:t> </a:t>
            </a:r>
            <a:r>
              <a:rPr lang="en-US" sz="1600" i="1">
                <a:cs typeface="Times New Roman" pitchFamily="18" charset="0"/>
              </a:rPr>
              <a:t>enrichment for paired baboons</a:t>
            </a:r>
            <a:r>
              <a:rPr lang="en-US" sz="1600">
                <a:cs typeface="Times New Roman" pitchFamily="18" charset="0"/>
              </a:rPr>
              <a:t>. American Journal of Primatology 39(2): 139-145</a:t>
            </a:r>
          </a:p>
          <a:p>
            <a:r>
              <a:rPr lang="en-US" sz="1600" b="1">
                <a:cs typeface="Times New Roman" pitchFamily="18" charset="0"/>
              </a:rPr>
              <a:t>Burt, D.A. and M.Plant 1990</a:t>
            </a:r>
            <a:r>
              <a:rPr lang="en-US" sz="1600">
                <a:cs typeface="Times New Roman" pitchFamily="18" charset="0"/>
              </a:rPr>
              <a:t>. </a:t>
            </a:r>
            <a:r>
              <a:rPr lang="en-US" sz="1600" i="1">
                <a:cs typeface="Times New Roman" pitchFamily="18" charset="0"/>
              </a:rPr>
              <a:t>Observations on a caging system for housing stump-tailed macaques</a:t>
            </a:r>
            <a:r>
              <a:rPr lang="en-US" sz="1600">
                <a:cs typeface="Times New Roman" pitchFamily="18" charset="0"/>
              </a:rPr>
              <a:t>. Animal Technology 41(3): 175-179</a:t>
            </a:r>
          </a:p>
          <a:p>
            <a:r>
              <a:rPr lang="en-US" sz="1600" b="1">
                <a:cs typeface="Times New Roman" pitchFamily="18" charset="0"/>
              </a:rPr>
              <a:t>Byrne, G.D. and S.J. Suomi 1995</a:t>
            </a:r>
            <a:r>
              <a:rPr lang="en-US" sz="1600">
                <a:cs typeface="Times New Roman" pitchFamily="18" charset="0"/>
              </a:rPr>
              <a:t>. </a:t>
            </a:r>
            <a:r>
              <a:rPr lang="en-US" sz="1600" i="1">
                <a:cs typeface="Times New Roman" pitchFamily="18" charset="0"/>
              </a:rPr>
              <a:t>Development of activity patterns, social interactions</a:t>
            </a:r>
            <a:r>
              <a:rPr lang="en-US" sz="1600">
                <a:cs typeface="Times New Roman" pitchFamily="18" charset="0"/>
              </a:rPr>
              <a:t>, </a:t>
            </a:r>
            <a:r>
              <a:rPr lang="en-US" sz="1600" i="1">
                <a:cs typeface="Times New Roman" pitchFamily="18" charset="0"/>
              </a:rPr>
              <a:t>and exploratory behavior in infant tufted capuchins, (Cebus paella).</a:t>
            </a:r>
            <a:r>
              <a:rPr lang="en-US" sz="1600">
                <a:cs typeface="Times New Roman" pitchFamily="18" charset="0"/>
              </a:rPr>
              <a:t> American Journal of Primatology 35: 255-270</a:t>
            </a:r>
          </a:p>
          <a:p>
            <a:r>
              <a:rPr lang="en-US" sz="1600" b="1">
                <a:cs typeface="Times New Roman" pitchFamily="18" charset="0"/>
              </a:rPr>
              <a:t>Chance, M.R.A., B.Byrne, and E. Jones 1983</a:t>
            </a:r>
            <a:r>
              <a:rPr lang="en-US" sz="1600">
                <a:cs typeface="Times New Roman" pitchFamily="18" charset="0"/>
              </a:rPr>
              <a:t>. </a:t>
            </a:r>
            <a:r>
              <a:rPr lang="en-US" sz="1600" i="1">
                <a:cs typeface="Times New Roman" pitchFamily="18" charset="0"/>
              </a:rPr>
              <a:t>A tandem cage for handling group-living</a:t>
            </a:r>
            <a:r>
              <a:rPr lang="en-US" sz="1600">
                <a:cs typeface="Times New Roman" pitchFamily="18" charset="0"/>
              </a:rPr>
              <a:t> </a:t>
            </a:r>
            <a:r>
              <a:rPr lang="en-US" sz="1600" i="1">
                <a:cs typeface="Times New Roman" pitchFamily="18" charset="0"/>
              </a:rPr>
              <a:t>monkeys.</a:t>
            </a:r>
            <a:r>
              <a:rPr lang="en-US" sz="1600">
                <a:cs typeface="Times New Roman" pitchFamily="18" charset="0"/>
              </a:rPr>
              <a:t> Laboratory Animals 17: 129-132</a:t>
            </a:r>
          </a:p>
          <a:p>
            <a:r>
              <a:rPr lang="en-US" sz="1600" b="1">
                <a:cs typeface="Times New Roman" pitchFamily="18" charset="0"/>
              </a:rPr>
              <a:t>Chapman, C. and Chapman, L.J. 1990</a:t>
            </a:r>
            <a:r>
              <a:rPr lang="en-US" sz="1600">
                <a:cs typeface="Times New Roman" pitchFamily="18" charset="0"/>
              </a:rPr>
              <a:t>. </a:t>
            </a:r>
            <a:r>
              <a:rPr lang="en-US" sz="1600" i="1">
                <a:cs typeface="Times New Roman" pitchFamily="18" charset="0"/>
              </a:rPr>
              <a:t>Dietary variability in primate populations.</a:t>
            </a:r>
            <a:r>
              <a:rPr lang="en-US" sz="1600">
                <a:cs typeface="Times New Roman" pitchFamily="18" charset="0"/>
              </a:rPr>
              <a:t> Primates 31(1): 121-128</a:t>
            </a:r>
          </a:p>
          <a:p>
            <a:r>
              <a:rPr lang="en-US" sz="1600" b="1">
                <a:cs typeface="Times New Roman" pitchFamily="18" charset="0"/>
              </a:rPr>
              <a:t>Coe, J. 1989</a:t>
            </a:r>
            <a:r>
              <a:rPr lang="en-US" sz="1600">
                <a:cs typeface="Times New Roman" pitchFamily="18" charset="0"/>
              </a:rPr>
              <a:t>. Naturalizing habitats for captive primates. Zoo Biology Supplement 1: 117-125</a:t>
            </a:r>
          </a:p>
          <a:p>
            <a:pPr>
              <a:buFont typeface="Wingdings" pitchFamily="2" charset="2"/>
              <a:buNone/>
            </a:pPr>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rrowheads="1"/>
          </p:cNvSpPr>
          <p:nvPr>
            <p:ph type="title"/>
          </p:nvPr>
        </p:nvSpPr>
        <p:spPr/>
        <p:txBody>
          <a:bodyPr/>
          <a:lstStyle/>
          <a:p>
            <a:r>
              <a:rPr lang="en-US" sz="2800"/>
              <a:t>Tabla de contenidos - libros y artículos</a:t>
            </a:r>
          </a:p>
        </p:txBody>
      </p:sp>
      <p:sp>
        <p:nvSpPr>
          <p:cNvPr id="314371" name="Rectangle 3"/>
          <p:cNvSpPr>
            <a:spLocks noGrp="1" noChangeArrowheads="1"/>
          </p:cNvSpPr>
          <p:nvPr>
            <p:ph idx="1"/>
          </p:nvPr>
        </p:nvSpPr>
        <p:spPr/>
        <p:txBody>
          <a:bodyPr/>
          <a:lstStyle/>
          <a:p>
            <a:r>
              <a:rPr lang="en-US" sz="1600" b="1">
                <a:cs typeface="Times New Roman" pitchFamily="18" charset="0"/>
              </a:rPr>
              <a:t>Cooper, D.L. and H. Markowitz 1979</a:t>
            </a:r>
            <a:r>
              <a:rPr lang="en-US" sz="1600">
                <a:cs typeface="Times New Roman" pitchFamily="18" charset="0"/>
              </a:rPr>
              <a:t>. </a:t>
            </a:r>
            <a:r>
              <a:rPr lang="en-US" sz="1600" i="1">
                <a:cs typeface="Times New Roman" pitchFamily="18" charset="0"/>
              </a:rPr>
              <a:t>Handlers effects on contact comfort behaviors of</a:t>
            </a:r>
            <a:r>
              <a:rPr lang="en-US" sz="1600">
                <a:cs typeface="Times New Roman" pitchFamily="18" charset="0"/>
              </a:rPr>
              <a:t> </a:t>
            </a:r>
            <a:r>
              <a:rPr lang="en-US" sz="1600" i="1">
                <a:cs typeface="Times New Roman" pitchFamily="18" charset="0"/>
              </a:rPr>
              <a:t>two trios of juvenile chimpanzees in the zoo</a:t>
            </a:r>
            <a:r>
              <a:rPr lang="en-US" sz="1600">
                <a:cs typeface="Times New Roman" pitchFamily="18" charset="0"/>
              </a:rPr>
              <a:t>. Psychological reports 44: 1015-1018</a:t>
            </a:r>
          </a:p>
          <a:p>
            <a:r>
              <a:rPr lang="en-US" sz="1600" b="1">
                <a:cs typeface="Times New Roman" pitchFamily="18" charset="0"/>
              </a:rPr>
              <a:t>Crockett, C.M., R.U. Bellanca, C.L. Bowers and D.M. Bowden 1997</a:t>
            </a:r>
            <a:r>
              <a:rPr lang="en-US" sz="1600">
                <a:cs typeface="Times New Roman" pitchFamily="18" charset="0"/>
              </a:rPr>
              <a:t>. </a:t>
            </a:r>
            <a:r>
              <a:rPr lang="en-US" sz="1600" i="1">
                <a:cs typeface="Times New Roman" pitchFamily="18" charset="0"/>
              </a:rPr>
              <a:t>Grooming-contact bars provide social contact for individually-caged laboratory macaques.</a:t>
            </a:r>
            <a:r>
              <a:rPr lang="en-US" sz="1600">
                <a:cs typeface="Times New Roman" pitchFamily="18" charset="0"/>
              </a:rPr>
              <a:t> Contemporary Topics in Laboratory Animal Science 36(6): 53-60</a:t>
            </a:r>
          </a:p>
          <a:p>
            <a:r>
              <a:rPr lang="en-US" sz="1600" b="1">
                <a:cs typeface="Times New Roman" pitchFamily="18" charset="0"/>
              </a:rPr>
              <a:t>Demlong, Michael; Deroo, Mary 1993</a:t>
            </a:r>
            <a:r>
              <a:rPr lang="en-US" sz="1600" i="1">
                <a:cs typeface="Times New Roman" pitchFamily="18" charset="0"/>
              </a:rPr>
              <a:t> Behavioral Architecture: Designing Animal Exhibits for animals </a:t>
            </a:r>
            <a:r>
              <a:rPr lang="en-US" sz="1600">
                <a:cs typeface="Times New Roman" pitchFamily="18" charset="0"/>
              </a:rPr>
              <a:t>Animal Keeper’s Forum, Vol. 20, No.12</a:t>
            </a:r>
          </a:p>
          <a:p>
            <a:r>
              <a:rPr lang="en-US" sz="1600" b="1">
                <a:cs typeface="Times New Roman" pitchFamily="18" charset="0"/>
              </a:rPr>
              <a:t>Dewey y, Allie 1995</a:t>
            </a:r>
            <a:r>
              <a:rPr lang="en-US" sz="1600" i="1">
                <a:cs typeface="Times New Roman" pitchFamily="18" charset="0"/>
              </a:rPr>
              <a:t> The Development of an Enrichment Master plan. </a:t>
            </a:r>
            <a:r>
              <a:rPr lang="en-US" sz="1600">
                <a:cs typeface="Times New Roman" pitchFamily="18" charset="0"/>
              </a:rPr>
              <a:t>Animal Keeper’s</a:t>
            </a:r>
            <a:r>
              <a:rPr lang="en-US" sz="1600" i="1">
                <a:cs typeface="Times New Roman" pitchFamily="18" charset="0"/>
              </a:rPr>
              <a:t> </a:t>
            </a:r>
            <a:r>
              <a:rPr lang="en-US" sz="1600">
                <a:cs typeface="Times New Roman" pitchFamily="18" charset="0"/>
              </a:rPr>
              <a:t>Forum, Vol. 22, No. 1</a:t>
            </a:r>
          </a:p>
          <a:p>
            <a:r>
              <a:rPr lang="en-US" sz="1600" b="1">
                <a:cs typeface="Times New Roman" pitchFamily="18" charset="0"/>
              </a:rPr>
              <a:t>Du Bois, Thaya 1992</a:t>
            </a:r>
            <a:r>
              <a:rPr lang="en-US" sz="1600" i="1">
                <a:cs typeface="Times New Roman" pitchFamily="18" charset="0"/>
              </a:rPr>
              <a:t> The Los Angeles Zoo environmental enrichment program: we get a lot of help from our friends</a:t>
            </a:r>
            <a:r>
              <a:rPr lang="en-US" sz="1600">
                <a:cs typeface="Times New Roman" pitchFamily="18" charset="0"/>
              </a:rPr>
              <a:t>. AAZPA/CAZPA Annual Conference Proceedings</a:t>
            </a:r>
          </a:p>
          <a:p>
            <a:r>
              <a:rPr lang="en-US" sz="1600" b="1">
                <a:cs typeface="Times New Roman" pitchFamily="18" charset="0"/>
              </a:rPr>
              <a:t>Dunbar, D. 1989</a:t>
            </a:r>
            <a:r>
              <a:rPr lang="en-US" sz="1600">
                <a:cs typeface="Times New Roman" pitchFamily="18" charset="0"/>
              </a:rPr>
              <a:t>. </a:t>
            </a:r>
            <a:r>
              <a:rPr lang="en-US" sz="1600" i="1">
                <a:cs typeface="Times New Roman" pitchFamily="18" charset="0"/>
              </a:rPr>
              <a:t>Locomotor behavior of rhesus macaques on Cayo Santiago</a:t>
            </a:r>
            <a:r>
              <a:rPr lang="en-US" sz="1600">
                <a:cs typeface="Times New Roman" pitchFamily="18" charset="0"/>
              </a:rPr>
              <a:t>. Puerto Rican Health Science Journal 8(1): 79-85</a:t>
            </a:r>
          </a:p>
          <a:p>
            <a:r>
              <a:rPr lang="en-US" sz="1600" b="1">
                <a:cs typeface="Times New Roman" pitchFamily="18" charset="0"/>
              </a:rPr>
              <a:t>Fritz, J, S.M. Howell and M.L. Schwandt 1997</a:t>
            </a:r>
            <a:r>
              <a:rPr lang="en-US" sz="1600" i="1">
                <a:cs typeface="Times New Roman" pitchFamily="18" charset="0"/>
              </a:rPr>
              <a:t>. Colored light as environmental</a:t>
            </a:r>
            <a:r>
              <a:rPr lang="en-US" sz="1600">
                <a:cs typeface="Times New Roman" pitchFamily="18" charset="0"/>
              </a:rPr>
              <a:t> </a:t>
            </a:r>
            <a:r>
              <a:rPr lang="en-US" sz="1600" i="1">
                <a:cs typeface="Times New Roman" pitchFamily="18" charset="0"/>
              </a:rPr>
              <a:t>enrichment for captive chimpanzees (Pan troglodytes</a:t>
            </a:r>
            <a:r>
              <a:rPr lang="en-US" sz="1600">
                <a:cs typeface="Times New Roman" pitchFamily="18" charset="0"/>
              </a:rPr>
              <a:t>). Laboratory Primate Newsletter 36:(2): 1-4</a:t>
            </a:r>
          </a:p>
          <a:p>
            <a:r>
              <a:rPr lang="en-US" sz="1600" b="1">
                <a:cs typeface="Times New Roman" pitchFamily="18" charset="0"/>
              </a:rPr>
              <a:t>Goosen, C., W. Van der Gulden, H. Rozemond, H. Balner, A. Bertens, R. Boot, J. Brinkert, H. Dienske, G. Janssen, A. Lammers, and P. Timmermans 1984.</a:t>
            </a:r>
            <a:r>
              <a:rPr lang="en-US" sz="1600">
                <a:cs typeface="Times New Roman" pitchFamily="18" charset="0"/>
              </a:rPr>
              <a:t> </a:t>
            </a:r>
            <a:r>
              <a:rPr lang="en-US" sz="1600" i="1">
                <a:cs typeface="Times New Roman" pitchFamily="18" charset="0"/>
              </a:rPr>
              <a:t>Recommendations for the housing of macaque monkeys</a:t>
            </a:r>
            <a:r>
              <a:rPr lang="en-US" sz="1600">
                <a:cs typeface="Times New Roman" pitchFamily="18" charset="0"/>
              </a:rPr>
              <a:t>. Laboratory animals 18: 99-102</a:t>
            </a:r>
          </a:p>
          <a:p>
            <a:pPr>
              <a:buFont typeface="Wingdings" pitchFamily="2" charset="2"/>
              <a:buNone/>
            </a:pPr>
            <a:endParaRPr lang="en-US" sz="1600">
              <a:cs typeface="Times New Roman" pitchFamily="18" charset="0"/>
            </a:endParaRPr>
          </a:p>
          <a:p>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rrowheads="1"/>
          </p:cNvSpPr>
          <p:nvPr>
            <p:ph type="title"/>
          </p:nvPr>
        </p:nvSpPr>
        <p:spPr/>
        <p:txBody>
          <a:bodyPr/>
          <a:lstStyle/>
          <a:p>
            <a:r>
              <a:rPr lang="en-US" sz="2800"/>
              <a:t>Table of contents-books and articles</a:t>
            </a:r>
          </a:p>
        </p:txBody>
      </p:sp>
      <p:sp>
        <p:nvSpPr>
          <p:cNvPr id="316419" name="Rectangle 3"/>
          <p:cNvSpPr>
            <a:spLocks noGrp="1" noChangeArrowheads="1"/>
          </p:cNvSpPr>
          <p:nvPr>
            <p:ph idx="1"/>
          </p:nvPr>
        </p:nvSpPr>
        <p:spPr/>
        <p:txBody>
          <a:bodyPr/>
          <a:lstStyle/>
          <a:p>
            <a:r>
              <a:rPr lang="en-US" sz="1600" b="1">
                <a:cs typeface="Times New Roman" pitchFamily="18" charset="0"/>
              </a:rPr>
              <a:t>Humphrey, N. K. 1972</a:t>
            </a:r>
            <a:r>
              <a:rPr lang="en-US" sz="1600">
                <a:cs typeface="Times New Roman" pitchFamily="18" charset="0"/>
              </a:rPr>
              <a:t>. </a:t>
            </a:r>
            <a:r>
              <a:rPr lang="en-US" sz="1600" i="1">
                <a:cs typeface="Times New Roman" pitchFamily="18" charset="0"/>
              </a:rPr>
              <a:t>Interest and pleasure: two determinants of a monkey’s visual preferences.</a:t>
            </a:r>
            <a:r>
              <a:rPr lang="en-US" sz="1600">
                <a:cs typeface="Times New Roman" pitchFamily="18" charset="0"/>
              </a:rPr>
              <a:t> Perception 1: 395-416</a:t>
            </a:r>
          </a:p>
          <a:p>
            <a:r>
              <a:rPr lang="en-US" sz="1600" b="1">
                <a:cs typeface="Times New Roman" pitchFamily="18" charset="0"/>
              </a:rPr>
              <a:t>Lutz, C. K., and R. A. Farrow 1996</a:t>
            </a:r>
            <a:r>
              <a:rPr lang="en-US" sz="1600">
                <a:cs typeface="Times New Roman" pitchFamily="18" charset="0"/>
              </a:rPr>
              <a:t>. </a:t>
            </a:r>
            <a:r>
              <a:rPr lang="en-US" sz="1600" i="1">
                <a:cs typeface="Times New Roman" pitchFamily="18" charset="0"/>
              </a:rPr>
              <a:t>Foraging device for singly housed long tailed macaques does not reduce streotypies. </a:t>
            </a:r>
            <a:r>
              <a:rPr lang="en-US" sz="1600">
                <a:cs typeface="Times New Roman" pitchFamily="18" charset="0"/>
              </a:rPr>
              <a:t>Contemporary Topics in Laboratory Animal Science 35(3): 75-78</a:t>
            </a:r>
          </a:p>
          <a:p>
            <a:r>
              <a:rPr lang="en-US" sz="1600" b="1">
                <a:cs typeface="Times New Roman" pitchFamily="18" charset="0"/>
              </a:rPr>
              <a:t>Mason, W.A. 1991</a:t>
            </a:r>
            <a:r>
              <a:rPr lang="en-US" sz="1600">
                <a:cs typeface="Times New Roman" pitchFamily="18" charset="0"/>
              </a:rPr>
              <a:t>. </a:t>
            </a:r>
            <a:r>
              <a:rPr lang="en-US" sz="1600" i="1">
                <a:cs typeface="Times New Roman" pitchFamily="18" charset="0"/>
              </a:rPr>
              <a:t>Effects of social interaction on well-being: developmental aspects</a:t>
            </a:r>
            <a:r>
              <a:rPr lang="en-US" sz="1600">
                <a:cs typeface="Times New Roman" pitchFamily="18" charset="0"/>
              </a:rPr>
              <a:t>. Laboratory Animal science 41:323-328</a:t>
            </a:r>
          </a:p>
          <a:p>
            <a:r>
              <a:rPr lang="en-US" sz="1600" b="1">
                <a:cs typeface="Times New Roman" pitchFamily="18" charset="0"/>
              </a:rPr>
              <a:t>McKenzie, S.M., A.S. Chamove, and A.T. C. Feistner 1986</a:t>
            </a:r>
            <a:r>
              <a:rPr lang="en-US" sz="1600">
                <a:cs typeface="Times New Roman" pitchFamily="18" charset="0"/>
              </a:rPr>
              <a:t>. </a:t>
            </a:r>
            <a:r>
              <a:rPr lang="en-US" sz="1600" i="1">
                <a:cs typeface="Times New Roman" pitchFamily="18" charset="0"/>
              </a:rPr>
              <a:t>Floor-coverings and hanging screens alter arboreal monkey behavior.</a:t>
            </a:r>
            <a:r>
              <a:rPr lang="en-US" sz="1600">
                <a:cs typeface="Times New Roman" pitchFamily="18" charset="0"/>
              </a:rPr>
              <a:t> Zoo Biology 5(4): 339-348</a:t>
            </a:r>
          </a:p>
          <a:p>
            <a:r>
              <a:rPr lang="en-US" sz="1600" b="1">
                <a:cs typeface="Times New Roman" pitchFamily="18" charset="0"/>
              </a:rPr>
              <a:t>Novak, M. A., J. H. Kinsey, M.J. Jorgensen, and T.J. Hanzen 1998</a:t>
            </a:r>
            <a:r>
              <a:rPr lang="en-US" sz="1600">
                <a:cs typeface="Times New Roman" pitchFamily="18" charset="0"/>
              </a:rPr>
              <a:t>. </a:t>
            </a:r>
            <a:r>
              <a:rPr lang="en-US" sz="1600" i="1">
                <a:cs typeface="Times New Roman" pitchFamily="18" charset="0"/>
              </a:rPr>
              <a:t>Effects of puzzle feeders on pathological behavior in individually housed rhesus monkeys</a:t>
            </a:r>
            <a:r>
              <a:rPr lang="en-US" sz="1600">
                <a:cs typeface="Times New Roman" pitchFamily="18" charset="0"/>
              </a:rPr>
              <a:t>. American Journal of Primatology 46: 213-227</a:t>
            </a:r>
          </a:p>
          <a:p>
            <a:r>
              <a:rPr lang="en-US" sz="1600" b="1">
                <a:cs typeface="Times New Roman" pitchFamily="18" charset="0"/>
              </a:rPr>
              <a:t>Pazol K. A. and M.A. Bloomsmith 1993.</a:t>
            </a:r>
            <a:r>
              <a:rPr lang="en-US" sz="1600">
                <a:cs typeface="Times New Roman" pitchFamily="18" charset="0"/>
              </a:rPr>
              <a:t> </a:t>
            </a:r>
            <a:r>
              <a:rPr lang="en-US" sz="1600" i="1">
                <a:cs typeface="Times New Roman" pitchFamily="18" charset="0"/>
              </a:rPr>
              <a:t>The development of stereotyped body rocking</a:t>
            </a:r>
            <a:r>
              <a:rPr lang="en-US" sz="1600">
                <a:cs typeface="Times New Roman" pitchFamily="18" charset="0"/>
              </a:rPr>
              <a:t> </a:t>
            </a:r>
            <a:r>
              <a:rPr lang="en-US" sz="1600" i="1">
                <a:cs typeface="Times New Roman" pitchFamily="18" charset="0"/>
              </a:rPr>
              <a:t>in chimpanzees reared in a variety of nursery settings</a:t>
            </a:r>
            <a:r>
              <a:rPr lang="en-US" sz="1600">
                <a:cs typeface="Times New Roman" pitchFamily="18" charset="0"/>
              </a:rPr>
              <a:t>. Animal Welfare 2(2): 113-129</a:t>
            </a:r>
          </a:p>
          <a:p>
            <a:r>
              <a:rPr lang="en-US" sz="1600" b="1">
                <a:cs typeface="Times New Roman" pitchFamily="18" charset="0"/>
              </a:rPr>
              <a:t>Poole, T. 1992</a:t>
            </a:r>
            <a:r>
              <a:rPr lang="en-US" sz="1600">
                <a:cs typeface="Times New Roman" pitchFamily="18" charset="0"/>
              </a:rPr>
              <a:t>. </a:t>
            </a:r>
            <a:r>
              <a:rPr lang="en-US" sz="1600" i="1">
                <a:cs typeface="Times New Roman" pitchFamily="18" charset="0"/>
              </a:rPr>
              <a:t>Nature and evolution of behavioral needs in mammals</a:t>
            </a:r>
            <a:r>
              <a:rPr lang="en-US" sz="1600">
                <a:cs typeface="Times New Roman" pitchFamily="18" charset="0"/>
              </a:rPr>
              <a:t>. Animal Welfare 1(3): 203- 220</a:t>
            </a:r>
          </a:p>
          <a:p>
            <a:r>
              <a:rPr lang="en-US" sz="1600" b="1">
                <a:cs typeface="Times New Roman" pitchFamily="18" charset="0"/>
              </a:rPr>
              <a:t>Sambrook, T.D. and H.M. Buchanan-Smith 1997</a:t>
            </a:r>
            <a:r>
              <a:rPr lang="en-US" sz="1600">
                <a:cs typeface="Times New Roman" pitchFamily="18" charset="0"/>
              </a:rPr>
              <a:t>. </a:t>
            </a:r>
            <a:r>
              <a:rPr lang="en-US" sz="1600" i="1">
                <a:cs typeface="Times New Roman" pitchFamily="18" charset="0"/>
              </a:rPr>
              <a:t>Control and complexity in novel</a:t>
            </a:r>
            <a:r>
              <a:rPr lang="en-US" sz="1600">
                <a:cs typeface="Times New Roman" pitchFamily="18" charset="0"/>
              </a:rPr>
              <a:t> </a:t>
            </a:r>
            <a:r>
              <a:rPr lang="en-US" sz="1600" i="1">
                <a:cs typeface="Times New Roman" pitchFamily="18" charset="0"/>
              </a:rPr>
              <a:t>object enrichment</a:t>
            </a:r>
            <a:r>
              <a:rPr lang="en-US" sz="1600">
                <a:cs typeface="Times New Roman" pitchFamily="18" charset="0"/>
              </a:rPr>
              <a:t>. Animal Welfare 6(3):207-216</a:t>
            </a:r>
          </a:p>
          <a:p>
            <a:r>
              <a:rPr lang="en-US" sz="1600" b="1">
                <a:cs typeface="Times New Roman" pitchFamily="18" charset="0"/>
              </a:rPr>
              <a:t>Scharpiro, S.J., M.A. Bloomsmith, S. A. Suarez, and L.A. Porter 1996</a:t>
            </a:r>
            <a:r>
              <a:rPr lang="en-US" sz="1600">
                <a:cs typeface="Times New Roman" pitchFamily="18" charset="0"/>
              </a:rPr>
              <a:t>. </a:t>
            </a:r>
            <a:r>
              <a:rPr lang="en-US" sz="1600" i="1">
                <a:cs typeface="Times New Roman" pitchFamily="18" charset="0"/>
              </a:rPr>
              <a:t>Effects of</a:t>
            </a:r>
            <a:r>
              <a:rPr lang="en-US" sz="1600">
                <a:cs typeface="Times New Roman" pitchFamily="18" charset="0"/>
              </a:rPr>
              <a:t> </a:t>
            </a:r>
            <a:r>
              <a:rPr lang="en-US" sz="1600" i="1">
                <a:cs typeface="Times New Roman" pitchFamily="18" charset="0"/>
              </a:rPr>
              <a:t>social and inanimate enrichement on the behavior of yearling rhesus monkeys</a:t>
            </a:r>
            <a:r>
              <a:rPr lang="en-US" sz="1600">
                <a:cs typeface="Times New Roman" pitchFamily="18" charset="0"/>
              </a:rPr>
              <a:t>. American Journal of Primatology 40(3): 247-260</a:t>
            </a:r>
          </a:p>
          <a:p>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rrowheads="1"/>
          </p:cNvSpPr>
          <p:nvPr>
            <p:ph type="title"/>
          </p:nvPr>
        </p:nvSpPr>
        <p:spPr/>
        <p:txBody>
          <a:bodyPr/>
          <a:lstStyle/>
          <a:p>
            <a:r>
              <a:rPr lang="en-US" sz="2800"/>
              <a:t>Tabla de contenidos - libros y artículos</a:t>
            </a:r>
          </a:p>
        </p:txBody>
      </p:sp>
      <p:sp>
        <p:nvSpPr>
          <p:cNvPr id="317443" name="Rectangle 3"/>
          <p:cNvSpPr>
            <a:spLocks noGrp="1" noChangeArrowheads="1"/>
          </p:cNvSpPr>
          <p:nvPr>
            <p:ph idx="1"/>
          </p:nvPr>
        </p:nvSpPr>
        <p:spPr/>
        <p:txBody>
          <a:bodyPr/>
          <a:lstStyle/>
          <a:p>
            <a:r>
              <a:rPr lang="en-US" sz="1600" b="1">
                <a:cs typeface="Times New Roman" pitchFamily="18" charset="0"/>
              </a:rPr>
              <a:t>Seidensticker, John; Forthman, Debra 1994</a:t>
            </a:r>
            <a:r>
              <a:rPr lang="en-US" sz="1600" i="1">
                <a:cs typeface="Times New Roman" pitchFamily="18" charset="0"/>
              </a:rPr>
              <a:t> Planning for the species: Incorporating  behavioral and ecological data</a:t>
            </a:r>
            <a:r>
              <a:rPr lang="en-US" sz="1600">
                <a:cs typeface="Times New Roman" pitchFamily="18" charset="0"/>
              </a:rPr>
              <a:t>. AZA Annual Conference Proceedings</a:t>
            </a:r>
          </a:p>
          <a:p>
            <a:r>
              <a:rPr lang="en-US" sz="1600" b="1">
                <a:cs typeface="Times New Roman" pitchFamily="18" charset="0"/>
              </a:rPr>
              <a:t>Sharpiro, S.J., M.A. Bloomsmith, L.M. Porter, and S.A. Suarez 1996</a:t>
            </a:r>
            <a:r>
              <a:rPr lang="en-US" sz="1600">
                <a:cs typeface="Times New Roman" pitchFamily="18" charset="0"/>
              </a:rPr>
              <a:t>. </a:t>
            </a:r>
            <a:r>
              <a:rPr lang="en-US" sz="1600" i="1">
                <a:cs typeface="Times New Roman" pitchFamily="18" charset="0"/>
              </a:rPr>
              <a:t>Enrichment effects on rhesus monkeys successfully housed singly, in pairs, and in groups.</a:t>
            </a:r>
            <a:r>
              <a:rPr lang="en-US" sz="1600">
                <a:cs typeface="Times New Roman" pitchFamily="18" charset="0"/>
              </a:rPr>
              <a:t> Applied animal behavior Science 48(3-4): 159-172</a:t>
            </a:r>
          </a:p>
          <a:p>
            <a:r>
              <a:rPr lang="en-US" sz="1600" b="1">
                <a:cs typeface="Times New Roman" pitchFamily="18" charset="0"/>
              </a:rPr>
              <a:t>Shepherdson, David 1991</a:t>
            </a:r>
            <a:r>
              <a:rPr lang="en-US" sz="1600" i="1">
                <a:cs typeface="Times New Roman" pitchFamily="18" charset="0"/>
              </a:rPr>
              <a:t> A wild time at the zoo: practical enrichment for zoo animals.</a:t>
            </a:r>
            <a:r>
              <a:rPr lang="en-US" sz="1600">
                <a:cs typeface="Times New Roman" pitchFamily="18" charset="0"/>
              </a:rPr>
              <a:t> AAZPA Annual Conference Proceedings</a:t>
            </a:r>
          </a:p>
          <a:p>
            <a:r>
              <a:rPr lang="en-US" sz="1600" b="1">
                <a:cs typeface="Times New Roman" pitchFamily="18" charset="0"/>
              </a:rPr>
              <a:t>Shepherdson, David 2003 </a:t>
            </a:r>
            <a:r>
              <a:rPr lang="en-US" sz="1600" i="1">
                <a:cs typeface="Times New Roman" pitchFamily="18" charset="0"/>
              </a:rPr>
              <a:t>Environmental Enrichment Programs in Zoos Guiding The Next Step Forward. </a:t>
            </a:r>
            <a:r>
              <a:rPr lang="en-US" sz="1600">
                <a:cs typeface="Times New Roman" pitchFamily="18" charset="0"/>
              </a:rPr>
              <a:t>AZA behavior and Husbandry Group Report</a:t>
            </a:r>
          </a:p>
          <a:p>
            <a:r>
              <a:rPr lang="en-US" sz="1600" b="1">
                <a:cs typeface="Times New Roman" pitchFamily="18" charset="0"/>
              </a:rPr>
              <a:t>Taylor,W.J. and M.L. Laudenslager 1998</a:t>
            </a:r>
            <a:r>
              <a:rPr lang="en-US" sz="1600" i="1">
                <a:cs typeface="Times New Roman" pitchFamily="18" charset="0"/>
              </a:rPr>
              <a:t>. Low-cost environmental enrichment plan</a:t>
            </a:r>
            <a:r>
              <a:rPr lang="en-US" sz="1600">
                <a:cs typeface="Times New Roman" pitchFamily="18" charset="0"/>
              </a:rPr>
              <a:t> </a:t>
            </a:r>
            <a:r>
              <a:rPr lang="en-US" sz="1600" i="1">
                <a:cs typeface="Times New Roman" pitchFamily="18" charset="0"/>
              </a:rPr>
              <a:t>for laboratory macaques</a:t>
            </a:r>
            <a:r>
              <a:rPr lang="en-US" sz="1600">
                <a:cs typeface="Times New Roman" pitchFamily="18" charset="0"/>
              </a:rPr>
              <a:t>. Lab Animal 27(4): 28-31</a:t>
            </a:r>
          </a:p>
          <a:p>
            <a:r>
              <a:rPr lang="en-US" sz="1600" b="1">
                <a:cs typeface="Times New Roman" pitchFamily="18" charset="0"/>
              </a:rPr>
              <a:t>Tresz, H., L. Ambrose, H. Halsch, A. Heath 1997</a:t>
            </a:r>
            <a:r>
              <a:rPr lang="en-US" sz="1600">
                <a:cs typeface="Times New Roman" pitchFamily="18" charset="0"/>
              </a:rPr>
              <a:t> </a:t>
            </a:r>
            <a:r>
              <a:rPr lang="en-US" sz="1600" i="1">
                <a:cs typeface="Times New Roman" pitchFamily="18" charset="0"/>
              </a:rPr>
              <a:t>Providing enrichment at no cost</a:t>
            </a:r>
            <a:r>
              <a:rPr lang="en-US" sz="1600">
                <a:cs typeface="Times New Roman" pitchFamily="18" charset="0"/>
              </a:rPr>
              <a:t>. The Shape of Enrichment, Vol.6, No. 4</a:t>
            </a:r>
          </a:p>
          <a:p>
            <a:r>
              <a:rPr lang="en-US" sz="1600" b="1">
                <a:cs typeface="Times New Roman" pitchFamily="18" charset="0"/>
              </a:rPr>
              <a:t>Tresz, H. 2001 </a:t>
            </a:r>
            <a:r>
              <a:rPr lang="en-US" sz="1600" i="1">
                <a:cs typeface="Times New Roman" pitchFamily="18" charset="0"/>
              </a:rPr>
              <a:t>Providing enrichment at no cost, Part II.</a:t>
            </a:r>
            <a:r>
              <a:rPr lang="en-US" sz="1600">
                <a:cs typeface="Times New Roman" pitchFamily="18" charset="0"/>
              </a:rPr>
              <a:t> The Shape of Enrichment, VOl.10, No.4</a:t>
            </a:r>
          </a:p>
          <a:p>
            <a:r>
              <a:rPr lang="en-US" sz="1600" b="1">
                <a:cs typeface="Times New Roman" pitchFamily="18" charset="0"/>
              </a:rPr>
              <a:t>Tresz, H. 2002</a:t>
            </a:r>
            <a:r>
              <a:rPr lang="en-US" sz="1600" i="1">
                <a:cs typeface="Times New Roman" pitchFamily="18" charset="0"/>
              </a:rPr>
              <a:t> Behavioral Enrichment 101 </a:t>
            </a:r>
            <a:r>
              <a:rPr lang="en-US" sz="1600">
                <a:cs typeface="Times New Roman" pitchFamily="18" charset="0"/>
              </a:rPr>
              <a:t>Animal Keeper’s Forum, vol.29, No.2</a:t>
            </a:r>
          </a:p>
          <a:p>
            <a:r>
              <a:rPr lang="en-US" sz="1600" b="1">
                <a:cs typeface="Times New Roman" pitchFamily="18" charset="0"/>
              </a:rPr>
              <a:t>USDA </a:t>
            </a:r>
            <a:r>
              <a:rPr lang="en-US" sz="1600">
                <a:cs typeface="Times New Roman" pitchFamily="18" charset="0"/>
              </a:rPr>
              <a:t> </a:t>
            </a:r>
            <a:r>
              <a:rPr lang="en-US" sz="1600" i="1">
                <a:cs typeface="Times New Roman" pitchFamily="18" charset="0"/>
              </a:rPr>
              <a:t>Final Report on Environmental Enhancement to Promote the Psychological Well-being of Nonhuman Primates</a:t>
            </a:r>
            <a:r>
              <a:rPr lang="en-US" sz="1600">
                <a:cs typeface="Times New Roman" pitchFamily="18" charset="0"/>
              </a:rPr>
              <a:t> July 15, 1999</a:t>
            </a:r>
          </a:p>
          <a:p>
            <a:r>
              <a:rPr lang="en-US" sz="1600" b="1">
                <a:cs typeface="Times New Roman" pitchFamily="18" charset="0"/>
              </a:rPr>
              <a:t>USDA</a:t>
            </a:r>
            <a:r>
              <a:rPr lang="en-US" sz="1600">
                <a:cs typeface="Times New Roman" pitchFamily="18" charset="0"/>
              </a:rPr>
              <a:t> </a:t>
            </a:r>
            <a:r>
              <a:rPr lang="en-US" sz="1600" i="1">
                <a:cs typeface="Times New Roman" pitchFamily="18" charset="0"/>
              </a:rPr>
              <a:t>Environmental Enrichment for Nonhuman Primates Resource Guide</a:t>
            </a:r>
            <a:r>
              <a:rPr lang="en-US" sz="1600">
                <a:cs typeface="Times New Roman" pitchFamily="18" charset="0"/>
              </a:rPr>
              <a:t>  Jan. 1992- Feb. 1999</a:t>
            </a:r>
          </a:p>
          <a:p>
            <a:r>
              <a:rPr lang="en-US" sz="1600" b="1">
                <a:cs typeface="Times New Roman" pitchFamily="18" charset="0"/>
              </a:rPr>
              <a:t>Watson,C. 1997</a:t>
            </a:r>
            <a:r>
              <a:rPr lang="en-US" sz="1600">
                <a:cs typeface="Times New Roman" pitchFamily="18" charset="0"/>
              </a:rPr>
              <a:t>.</a:t>
            </a:r>
            <a:r>
              <a:rPr lang="en-US" sz="1600" i="1">
                <a:cs typeface="Times New Roman" pitchFamily="18" charset="0"/>
              </a:rPr>
              <a:t>Getting serious about monkey business</a:t>
            </a:r>
            <a:r>
              <a:rPr lang="en-US" sz="1600">
                <a:cs typeface="Times New Roman" pitchFamily="18" charset="0"/>
              </a:rPr>
              <a:t>. Science and Animal care 8(2): 1-3</a:t>
            </a:r>
          </a:p>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457200" y="0"/>
            <a:ext cx="8229600" cy="990600"/>
          </a:xfrm>
        </p:spPr>
        <p:txBody>
          <a:bodyPr/>
          <a:lstStyle/>
          <a:p>
            <a:r>
              <a:rPr lang="en-US" u="sng"/>
              <a:t>Agresividad anormal: </a:t>
            </a:r>
          </a:p>
        </p:txBody>
      </p:sp>
      <p:sp>
        <p:nvSpPr>
          <p:cNvPr id="55299" name="Rectangle 3"/>
          <p:cNvSpPr>
            <a:spLocks noGrp="1" noChangeArrowheads="1"/>
          </p:cNvSpPr>
          <p:nvPr>
            <p:ph type="body" idx="1"/>
          </p:nvPr>
        </p:nvSpPr>
        <p:spPr>
          <a:xfrm>
            <a:off x="304800" y="1219200"/>
            <a:ext cx="8229600" cy="4754563"/>
          </a:xfrm>
        </p:spPr>
        <p:txBody>
          <a:bodyPr/>
          <a:lstStyle/>
          <a:p>
            <a:pPr>
              <a:lnSpc>
                <a:spcPct val="90000"/>
              </a:lnSpc>
              <a:buClr>
                <a:srgbClr val="0066FF"/>
              </a:buClr>
              <a:buFont typeface="Wingdings" pitchFamily="2" charset="2"/>
              <a:buNone/>
            </a:pPr>
            <a:r>
              <a:rPr lang="en-US" sz="1800"/>
              <a:t>      Explosión de comportamiento agresivo que puede estar dirigido a un conespecífico u otro animal, incluyendo humanos. La captura y la vida restringida del cautiverio puede reprimir el impulso de defensa propia. El impulso reprimido puede entonces de repente encontrar una salida en el ataque al primer “adversario” a mano (Hediger, 1935). </a:t>
            </a:r>
          </a:p>
          <a:p>
            <a:pPr>
              <a:lnSpc>
                <a:spcPct val="90000"/>
              </a:lnSpc>
              <a:buClr>
                <a:srgbClr val="0066FF"/>
              </a:buClr>
              <a:buFont typeface="Wingdings" pitchFamily="2" charset="2"/>
              <a:buNone/>
            </a:pPr>
            <a:endParaRPr lang="en-US" sz="1800"/>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r>
              <a:rPr lang="en-US" sz="1400" u="sng">
                <a:solidFill>
                  <a:schemeClr val="hlink"/>
                </a:solidFill>
              </a:rPr>
              <a:t>Photo © Gamma Liaison</a:t>
            </a:r>
          </a:p>
          <a:p>
            <a:pPr>
              <a:lnSpc>
                <a:spcPct val="90000"/>
              </a:lnSpc>
              <a:buClr>
                <a:srgbClr val="0066FF"/>
              </a:buClr>
              <a:buFont typeface="Wingdings" pitchFamily="2" charset="2"/>
              <a:buNone/>
            </a:pPr>
            <a:r>
              <a:rPr lang="en-US" sz="1400" u="sng">
                <a:solidFill>
                  <a:schemeClr val="hlink"/>
                </a:solidFill>
              </a:rPr>
              <a:t>Vancouver Aquarium, Canada (1991):</a:t>
            </a:r>
            <a:r>
              <a:rPr lang="en-US" sz="1400">
                <a:solidFill>
                  <a:schemeClr val="hlink"/>
                </a:solidFill>
              </a:rPr>
              <a:t> "Hyak II" murió el 16 de Febrero 16, 1991 - 12 días después de una pelea con la otra orca macho "Finna" en Febrero 4, 1991.</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rrowheads="1"/>
          </p:cNvSpPr>
          <p:nvPr>
            <p:ph type="title"/>
          </p:nvPr>
        </p:nvSpPr>
        <p:spPr/>
        <p:txBody>
          <a:bodyPr/>
          <a:lstStyle/>
          <a:p>
            <a:r>
              <a:rPr lang="en-US" sz="2800"/>
              <a:t>Tabla de contenidos - protocolos</a:t>
            </a:r>
          </a:p>
        </p:txBody>
      </p:sp>
      <p:sp>
        <p:nvSpPr>
          <p:cNvPr id="315395" name="Rectangle 3"/>
          <p:cNvSpPr>
            <a:spLocks noGrp="1" noChangeArrowheads="1"/>
          </p:cNvSpPr>
          <p:nvPr>
            <p:ph idx="1"/>
          </p:nvPr>
        </p:nvSpPr>
        <p:spPr/>
        <p:txBody>
          <a:bodyPr/>
          <a:lstStyle/>
          <a:p>
            <a:r>
              <a:rPr lang="en-US" sz="1600" i="1">
                <a:cs typeface="Times New Roman" pitchFamily="18" charset="0"/>
              </a:rPr>
              <a:t>Phoenix Zoo Behavioral management Protocol </a:t>
            </a:r>
          </a:p>
          <a:p>
            <a:r>
              <a:rPr lang="en-US" sz="1600" i="1">
                <a:cs typeface="Times New Roman" pitchFamily="18" charset="0"/>
              </a:rPr>
              <a:t>Utah’s Hogle Zoo Training protocol</a:t>
            </a:r>
            <a:endParaRPr lang="en-US" sz="1600">
              <a:cs typeface="Times New Roman" pitchFamily="18" charset="0"/>
            </a:endParaRPr>
          </a:p>
          <a:p>
            <a:r>
              <a:rPr lang="en-US" sz="1600" i="1">
                <a:cs typeface="Times New Roman" pitchFamily="18" charset="0"/>
              </a:rPr>
              <a:t>Smithsonian’s National Park Elephant Management Manual</a:t>
            </a:r>
            <a:endParaRPr lang="en-US" sz="1600">
              <a:cs typeface="Times New Roman" pitchFamily="18" charset="0"/>
            </a:endParaRPr>
          </a:p>
          <a:p>
            <a:r>
              <a:rPr lang="en-US" sz="1600" i="1">
                <a:cs typeface="Times New Roman" pitchFamily="18" charset="0"/>
              </a:rPr>
              <a:t>The Living Desert Animal handling and Training Protocols</a:t>
            </a:r>
            <a:endParaRPr lang="en-US" sz="1600">
              <a:cs typeface="Times New Roman" pitchFamily="18" charset="0"/>
            </a:endParaRPr>
          </a:p>
          <a:p>
            <a:r>
              <a:rPr lang="en-US" sz="1600" i="1">
                <a:cs typeface="Times New Roman" pitchFamily="18" charset="0"/>
              </a:rPr>
              <a:t>Indianapolis Zoological Society Training Protocol Samples</a:t>
            </a:r>
            <a:endParaRPr lang="en-US" sz="1600">
              <a:cs typeface="Times New Roman" pitchFamily="18" charset="0"/>
            </a:endParaRPr>
          </a:p>
          <a:p>
            <a:r>
              <a:rPr lang="en-US" sz="1600" i="1">
                <a:cs typeface="Times New Roman" pitchFamily="18" charset="0"/>
              </a:rPr>
              <a:t>Auckland Zoo Mission Statement</a:t>
            </a:r>
            <a:endParaRPr lang="en-US" sz="1600">
              <a:cs typeface="Times New Roman" pitchFamily="18" charset="0"/>
            </a:endParaRPr>
          </a:p>
          <a:p>
            <a:r>
              <a:rPr lang="en-US" sz="1600" i="1">
                <a:latin typeface="Times New Roman" pitchFamily="18" charset="0"/>
                <a:cs typeface="Times New Roman" pitchFamily="18" charset="0"/>
              </a:rPr>
              <a:t>Point Defiance Training Protocol</a:t>
            </a:r>
          </a:p>
          <a:p>
            <a:r>
              <a:rPr lang="en-US" sz="1600" i="1">
                <a:cs typeface="Times New Roman" pitchFamily="18" charset="0"/>
              </a:rPr>
              <a:t>Toledo Zoo Animal Behavior Management Program</a:t>
            </a:r>
            <a:endParaRPr lang="en-US" sz="1600">
              <a:cs typeface="Times New Roman" pitchFamily="18" charset="0"/>
            </a:endParaRPr>
          </a:p>
          <a:p>
            <a:r>
              <a:rPr lang="en-US" sz="1600" i="1">
                <a:cs typeface="Times New Roman" pitchFamily="18" charset="0"/>
              </a:rPr>
              <a:t>Columbus Zoo Training Protocol Samples</a:t>
            </a:r>
            <a:endParaRPr lang="en-US" sz="1600">
              <a:cs typeface="Times New Roman" pitchFamily="18" charset="0"/>
            </a:endParaRPr>
          </a:p>
          <a:p>
            <a:r>
              <a:rPr lang="en-US" sz="1600" i="1">
                <a:cs typeface="Times New Roman" pitchFamily="18" charset="0"/>
              </a:rPr>
              <a:t>Ocean Park Honk Kong Training Philosophy and Protocol</a:t>
            </a:r>
          </a:p>
          <a:p>
            <a:r>
              <a:rPr lang="en-US" sz="1600" i="1">
                <a:cs typeface="Times New Roman" pitchFamily="18" charset="0"/>
              </a:rPr>
              <a:t>Operant Conditioning Protocol for the Memphis Zoo</a:t>
            </a:r>
          </a:p>
          <a:p>
            <a:r>
              <a:rPr lang="en-US" sz="1600" i="1">
                <a:cs typeface="Times New Roman" pitchFamily="18" charset="0"/>
              </a:rPr>
              <a:t>Birmingham Zoo Environmental Enrichment protocol</a:t>
            </a:r>
            <a:endParaRPr lang="en-US" sz="1600">
              <a:cs typeface="Times New Roman" pitchFamily="18" charset="0"/>
            </a:endParaRPr>
          </a:p>
          <a:p>
            <a:r>
              <a:rPr lang="en-US" sz="1600" i="1">
                <a:cs typeface="Times New Roman" pitchFamily="18" charset="0"/>
              </a:rPr>
              <a:t>Central Park Wildlife Center Management Guidelines for the care and Psychological Well-being of nonhuman primates</a:t>
            </a:r>
            <a:endParaRPr lang="en-US" sz="1600">
              <a:cs typeface="Times New Roman" pitchFamily="18" charset="0"/>
            </a:endParaRPr>
          </a:p>
          <a:p>
            <a:r>
              <a:rPr lang="en-US" sz="1600" i="1">
                <a:cs typeface="Times New Roman" pitchFamily="18" charset="0"/>
              </a:rPr>
              <a:t>AZA Managing Animal Enrichment &amp; Training Program</a:t>
            </a:r>
            <a:endParaRPr lang="en-US" sz="1600">
              <a:cs typeface="Times New Roman" pitchFamily="18" charset="0"/>
            </a:endParaRPr>
          </a:p>
          <a:p>
            <a:pPr>
              <a:buFont typeface="Wingdings" pitchFamily="2" charset="2"/>
              <a:buNone/>
            </a:pPr>
            <a:endParaRPr lang="en-US" sz="1600">
              <a:cs typeface="Times New Roman" pitchFamily="18" charset="0"/>
            </a:endParaRPr>
          </a:p>
          <a:p>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rrowheads="1"/>
          </p:cNvSpPr>
          <p:nvPr>
            <p:ph type="title"/>
          </p:nvPr>
        </p:nvSpPr>
        <p:spPr/>
        <p:txBody>
          <a:bodyPr/>
          <a:lstStyle/>
          <a:p>
            <a:r>
              <a:rPr lang="en-US" sz="2800"/>
              <a:t>Tabla de contenidos – sitios web</a:t>
            </a:r>
          </a:p>
        </p:txBody>
      </p:sp>
      <p:sp>
        <p:nvSpPr>
          <p:cNvPr id="318467" name="Rectangle 3"/>
          <p:cNvSpPr>
            <a:spLocks noGrp="1" noChangeArrowheads="1"/>
          </p:cNvSpPr>
          <p:nvPr>
            <p:ph idx="1"/>
          </p:nvPr>
        </p:nvSpPr>
        <p:spPr/>
        <p:txBody>
          <a:bodyPr/>
          <a:lstStyle/>
          <a:p>
            <a:r>
              <a:rPr lang="en-US" sz="1600">
                <a:cs typeface="Times New Roman" pitchFamily="18" charset="0"/>
              </a:rPr>
              <a:t>ABMA list serve: to sign up contact </a:t>
            </a:r>
            <a:r>
              <a:rPr lang="en-US" sz="1600">
                <a:cs typeface="Times New Roman" pitchFamily="18" charset="0"/>
                <a:hlinkClick r:id="rId2"/>
              </a:rPr>
              <a:t>mthompson@memphiszoo,org</a:t>
            </a:r>
            <a:r>
              <a:rPr lang="en-US" sz="1600">
                <a:cs typeface="Times New Roman" pitchFamily="18" charset="0"/>
              </a:rPr>
              <a:t>)</a:t>
            </a:r>
          </a:p>
          <a:p>
            <a:r>
              <a:rPr lang="en-US" sz="1600">
                <a:cs typeface="Times New Roman" pitchFamily="18" charset="0"/>
              </a:rPr>
              <a:t>Animal Trainers Forum </a:t>
            </a:r>
            <a:r>
              <a:rPr lang="en-US" sz="1600">
                <a:cs typeface="Times New Roman" pitchFamily="18" charset="0"/>
                <a:hlinkClick r:id="rId3"/>
              </a:rPr>
              <a:t>http://members.tripod.com/~AnimalTrainersForum</a:t>
            </a:r>
            <a:endParaRPr lang="en-US" sz="1600">
              <a:cs typeface="Times New Roman" pitchFamily="18" charset="0"/>
            </a:endParaRPr>
          </a:p>
          <a:p>
            <a:r>
              <a:rPr lang="de-DE" sz="1600">
                <a:cs typeface="Times New Roman" pitchFamily="18" charset="0"/>
              </a:rPr>
              <a:t>Karen Pryor’s Website </a:t>
            </a:r>
            <a:r>
              <a:rPr lang="de-DE" sz="1600">
                <a:cs typeface="Times New Roman" pitchFamily="18" charset="0"/>
                <a:hlinkClick r:id="rId4"/>
              </a:rPr>
              <a:t>http://dontshootthedog.com</a:t>
            </a:r>
            <a:endParaRPr lang="en-US" sz="1600">
              <a:cs typeface="Times New Roman" pitchFamily="18" charset="0"/>
            </a:endParaRPr>
          </a:p>
          <a:p>
            <a:r>
              <a:rPr lang="en-US" sz="1600">
                <a:cs typeface="Times New Roman" pitchFamily="18" charset="0"/>
              </a:rPr>
              <a:t>Cambridge Center for Behavioral Studies </a:t>
            </a:r>
            <a:r>
              <a:rPr lang="en-US" sz="1600">
                <a:cs typeface="Times New Roman" pitchFamily="18" charset="0"/>
                <a:hlinkClick r:id="rId5"/>
              </a:rPr>
              <a:t>http://www.behavior.org/animals/index.cfm</a:t>
            </a:r>
            <a:endParaRPr lang="en-US" sz="1600">
              <a:cs typeface="Times New Roman" pitchFamily="18" charset="0"/>
            </a:endParaRPr>
          </a:p>
          <a:p>
            <a:r>
              <a:rPr lang="en-US" sz="1600">
                <a:cs typeface="Times New Roman" pitchFamily="18" charset="0"/>
              </a:rPr>
              <a:t>Managing Animal behavior through Environmental Enrichment			           </a:t>
            </a:r>
            <a:r>
              <a:rPr lang="en-US" sz="1600">
                <a:cs typeface="Times New Roman" pitchFamily="18" charset="0"/>
                <a:hlinkClick r:id="rId6"/>
              </a:rPr>
              <a:t>http://www.zoolex.org/ivan/sect4.html</a:t>
            </a:r>
            <a:r>
              <a:rPr lang="en-US" sz="1600">
                <a:cs typeface="Times New Roman" pitchFamily="18" charset="0"/>
              </a:rPr>
              <a:t>	</a:t>
            </a:r>
          </a:p>
          <a:p>
            <a:r>
              <a:rPr lang="en-US" sz="1600">
                <a:cs typeface="Times New Roman" pitchFamily="18" charset="0"/>
              </a:rPr>
              <a:t>Keepers Link </a:t>
            </a:r>
            <a:r>
              <a:rPr lang="en-US" sz="1600">
                <a:cs typeface="Times New Roman" pitchFamily="18" charset="0"/>
                <a:hlinkClick r:id="rId7"/>
              </a:rPr>
              <a:t>http://wagntrain.com/OC/</a:t>
            </a:r>
            <a:endParaRPr lang="en-US" sz="1600">
              <a:cs typeface="Times New Roman" pitchFamily="18" charset="0"/>
            </a:endParaRPr>
          </a:p>
          <a:p>
            <a:r>
              <a:rPr lang="en-US" sz="1600">
                <a:cs typeface="Times New Roman" pitchFamily="18" charset="0"/>
              </a:rPr>
              <a:t>Animal Enrichment Program </a:t>
            </a:r>
            <a:r>
              <a:rPr lang="en-US" sz="1600">
                <a:cs typeface="Times New Roman" pitchFamily="18" charset="0"/>
                <a:hlinkClick r:id="rId8"/>
              </a:rPr>
              <a:t>http://csew.com/enrich/</a:t>
            </a:r>
            <a:endParaRPr lang="en-US" sz="1600">
              <a:cs typeface="Times New Roman" pitchFamily="18" charset="0"/>
            </a:endParaRPr>
          </a:p>
          <a:p>
            <a:r>
              <a:rPr lang="en-US" sz="1600">
                <a:cs typeface="Times New Roman" pitchFamily="18" charset="0"/>
                <a:hlinkClick r:id="rId9"/>
              </a:rPr>
              <a:t>http://www.clickandtreat.com</a:t>
            </a:r>
            <a:endParaRPr lang="en-US" sz="1600">
              <a:cs typeface="Times New Roman" pitchFamily="18" charset="0"/>
            </a:endParaRPr>
          </a:p>
          <a:p>
            <a:r>
              <a:rPr lang="en-US" sz="1600">
                <a:cs typeface="Times New Roman" pitchFamily="18" charset="0"/>
                <a:hlinkClick r:id="rId10"/>
              </a:rPr>
              <a:t>http://www.clickertrainer.com</a:t>
            </a:r>
            <a:endParaRPr lang="en-US" sz="1600">
              <a:cs typeface="Times New Roman" pitchFamily="18" charset="0"/>
            </a:endParaRPr>
          </a:p>
          <a:p>
            <a:r>
              <a:rPr lang="en-US" sz="1600">
                <a:cs typeface="Times New Roman" pitchFamily="18" charset="0"/>
                <a:hlinkClick r:id="rId11"/>
              </a:rPr>
              <a:t>http://www.greenwooddogs.com</a:t>
            </a:r>
            <a:endParaRPr lang="en-US" sz="1600">
              <a:cs typeface="Times New Roman" pitchFamily="18" charset="0"/>
            </a:endParaRPr>
          </a:p>
          <a:p>
            <a:r>
              <a:rPr lang="en-US" sz="1600">
                <a:cs typeface="Times New Roman" pitchFamily="18" charset="0"/>
                <a:hlinkClick r:id="rId12"/>
              </a:rPr>
              <a:t>http://www.clickerzoneuk.co.uk/</a:t>
            </a:r>
            <a:endParaRPr lang="en-US" sz="1600">
              <a:cs typeface="Times New Roman" pitchFamily="18" charset="0"/>
            </a:endParaRPr>
          </a:p>
          <a:p>
            <a:r>
              <a:rPr lang="en-US" sz="1600">
                <a:cs typeface="Times New Roman" pitchFamily="18" charset="0"/>
                <a:hlinkClick r:id="rId13"/>
              </a:rPr>
              <a:t>http://www.nkconcepts.com/books.htm</a:t>
            </a:r>
            <a:endParaRPr lang="en-US" sz="1600">
              <a:cs typeface="Times New Roman" pitchFamily="18" charset="0"/>
            </a:endParaRPr>
          </a:p>
          <a:p>
            <a:r>
              <a:rPr lang="en-US" sz="1600">
                <a:cs typeface="Times New Roman" pitchFamily="18" charset="0"/>
                <a:hlinkClick r:id="rId14"/>
              </a:rPr>
              <a:t>http://www.clickertrainingvideos.com/</a:t>
            </a:r>
            <a:endParaRPr lang="en-US" sz="1600">
              <a:cs typeface="Times New Roman" pitchFamily="18" charset="0"/>
            </a:endParaRPr>
          </a:p>
          <a:p>
            <a:r>
              <a:rPr lang="en-US" sz="1600">
                <a:cs typeface="Times New Roman" pitchFamily="18" charset="0"/>
                <a:hlinkClick r:id="rId15"/>
              </a:rPr>
              <a:t>http://www.geocites.com/marineanimalwelfare/doesthe.htm</a:t>
            </a:r>
            <a:endParaRPr lang="en-US" sz="1600">
              <a:cs typeface="Times New Roman" pitchFamily="18" charset="0"/>
            </a:endParaRPr>
          </a:p>
          <a:p>
            <a:r>
              <a:rPr lang="en-US" sz="1600">
                <a:cs typeface="Times New Roman" pitchFamily="18" charset="0"/>
                <a:hlinkClick r:id="rId16"/>
              </a:rPr>
              <a:t>http://www.naturalencounters.com</a:t>
            </a:r>
            <a:endParaRPr lang="en-US" sz="1600">
              <a:cs typeface="Times New Roman" pitchFamily="18" charset="0"/>
            </a:endParaRPr>
          </a:p>
          <a:p>
            <a:r>
              <a:rPr lang="en-US" sz="1600">
                <a:cs typeface="Times New Roman" pitchFamily="18" charset="0"/>
              </a:rPr>
              <a:t>AZA website </a:t>
            </a:r>
            <a:r>
              <a:rPr lang="en-US" sz="1600">
                <a:cs typeface="Times New Roman" pitchFamily="18" charset="0"/>
                <a:hlinkClick r:id="rId17"/>
              </a:rPr>
              <a:t>www.aza.org</a:t>
            </a:r>
            <a:endParaRPr lang="en-US" sz="1600">
              <a:cs typeface="Times New Roman" pitchFamily="18" charset="0"/>
            </a:endParaRPr>
          </a:p>
          <a:p>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rrowheads="1"/>
          </p:cNvSpPr>
          <p:nvPr>
            <p:ph type="title"/>
          </p:nvPr>
        </p:nvSpPr>
        <p:spPr/>
        <p:txBody>
          <a:bodyPr/>
          <a:lstStyle/>
          <a:p>
            <a:r>
              <a:rPr lang="en-US" sz="2800"/>
              <a:t>Tabla de contenidos – sitios web</a:t>
            </a:r>
          </a:p>
        </p:txBody>
      </p:sp>
      <p:sp>
        <p:nvSpPr>
          <p:cNvPr id="319491" name="Rectangle 3"/>
          <p:cNvSpPr>
            <a:spLocks noGrp="1" noChangeArrowheads="1"/>
          </p:cNvSpPr>
          <p:nvPr>
            <p:ph idx="1"/>
          </p:nvPr>
        </p:nvSpPr>
        <p:spPr/>
        <p:txBody>
          <a:bodyPr/>
          <a:lstStyle/>
          <a:p>
            <a:r>
              <a:rPr lang="en-US" sz="1600">
                <a:cs typeface="Times New Roman" pitchFamily="18" charset="0"/>
                <a:hlinkClick r:id="rId2"/>
              </a:rPr>
              <a:t>webmaster@animalark.org</a:t>
            </a:r>
            <a:endParaRPr lang="en-US" sz="1600">
              <a:cs typeface="Times New Roman" pitchFamily="18" charset="0"/>
            </a:endParaRPr>
          </a:p>
          <a:p>
            <a:r>
              <a:rPr lang="en-US" sz="1600">
                <a:cs typeface="Times New Roman" pitchFamily="18" charset="0"/>
                <a:hlinkClick r:id="rId3"/>
              </a:rPr>
              <a:t>http://www.synalia.com</a:t>
            </a:r>
            <a:endParaRPr lang="en-US" sz="1600">
              <a:cs typeface="Times New Roman" pitchFamily="18" charset="0"/>
            </a:endParaRPr>
          </a:p>
          <a:p>
            <a:r>
              <a:rPr lang="en-US" sz="1600">
                <a:cs typeface="Times New Roman" pitchFamily="18" charset="0"/>
                <a:hlinkClick r:id="rId4"/>
              </a:rPr>
              <a:t>www.library.uinc.edu/vex/toxic/intro.htm</a:t>
            </a:r>
            <a:endParaRPr lang="en-US" sz="1600">
              <a:cs typeface="Times New Roman" pitchFamily="18" charset="0"/>
            </a:endParaRPr>
          </a:p>
          <a:p>
            <a:r>
              <a:rPr lang="en-US" sz="1600">
                <a:cs typeface="Times New Roman" pitchFamily="18" charset="0"/>
              </a:rPr>
              <a:t>The Psychological well-Being of Nonhuman Primates (1998).  </a:t>
            </a:r>
            <a:r>
              <a:rPr lang="en-US" sz="1600">
                <a:cs typeface="Times New Roman" pitchFamily="18" charset="0"/>
                <a:hlinkClick r:id="rId5"/>
              </a:rPr>
              <a:t>http://books.nap.edu/books/0309052335/html/5.html</a:t>
            </a:r>
            <a:endParaRPr lang="en-US" sz="1600">
              <a:cs typeface="Times New Roman" pitchFamily="18" charset="0"/>
            </a:endParaRPr>
          </a:p>
          <a:p>
            <a:r>
              <a:rPr lang="en-US" sz="1600">
                <a:cs typeface="Times New Roman" pitchFamily="18" charset="0"/>
                <a:hlinkClick r:id="rId6"/>
              </a:rPr>
              <a:t>http://www.ncbi.nlm.nih.gov/Taxonomy/Browser</a:t>
            </a:r>
            <a:endParaRPr lang="en-US" sz="1600">
              <a:cs typeface="Times New Roman" pitchFamily="18" charset="0"/>
            </a:endParaRPr>
          </a:p>
          <a:p>
            <a:r>
              <a:rPr lang="en-US" sz="1600">
                <a:cs typeface="Times New Roman" pitchFamily="18" charset="0"/>
              </a:rPr>
              <a:t>Environmental Enrichment for Nonhuman Primates Resource Guideline January 1992- February 1999 - </a:t>
            </a:r>
            <a:r>
              <a:rPr lang="en-US" sz="1600">
                <a:cs typeface="Times New Roman" pitchFamily="18" charset="0"/>
                <a:hlinkClick r:id="rId7"/>
              </a:rPr>
              <a:t>awic@nal.usda.gov</a:t>
            </a:r>
            <a:endParaRPr lang="en-US" sz="1600">
              <a:cs typeface="Times New Roman" pitchFamily="18" charset="0"/>
            </a:endParaRPr>
          </a:p>
          <a:p>
            <a:r>
              <a:rPr lang="en-US" sz="1600">
                <a:cs typeface="Times New Roman" pitchFamily="18" charset="0"/>
              </a:rPr>
              <a:t>Annotated Bibliography on Refinement and Environmental Enrichment for Primates kept in Laboratory, 2003   </a:t>
            </a:r>
            <a:r>
              <a:rPr lang="en-US" sz="1600">
                <a:cs typeface="Times New Roman" pitchFamily="18" charset="0"/>
                <a:hlinkClick r:id="rId8"/>
              </a:rPr>
              <a:t>http://www.animalwelfare.com/Lab_animals/biblio/index.html#contents</a:t>
            </a:r>
            <a:endParaRPr lang="en-US" sz="160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457200" y="0"/>
            <a:ext cx="8229600" cy="838200"/>
          </a:xfrm>
        </p:spPr>
        <p:txBody>
          <a:bodyPr/>
          <a:lstStyle/>
          <a:p>
            <a:r>
              <a:rPr lang="en-US" u="sng"/>
              <a:t>Apatía: </a:t>
            </a:r>
          </a:p>
        </p:txBody>
      </p:sp>
      <p:sp>
        <p:nvSpPr>
          <p:cNvPr id="56323" name="Rectangle 3"/>
          <p:cNvSpPr>
            <a:spLocks noGrp="1" noChangeArrowheads="1"/>
          </p:cNvSpPr>
          <p:nvPr>
            <p:ph type="body" idx="1"/>
          </p:nvPr>
        </p:nvSpPr>
        <p:spPr>
          <a:xfrm>
            <a:off x="304800" y="990600"/>
            <a:ext cx="8305800" cy="5867400"/>
          </a:xfrm>
        </p:spPr>
        <p:txBody>
          <a:bodyPr/>
          <a:lstStyle/>
          <a:p>
            <a:pPr>
              <a:buClr>
                <a:srgbClr val="0066FF"/>
              </a:buClr>
              <a:buFont typeface="Wingdings" pitchFamily="2" charset="2"/>
              <a:buNone/>
            </a:pPr>
            <a:r>
              <a:rPr lang="en-US" sz="2800"/>
              <a:t>    La separación de su pareja o compañero al cual el animal está fuertemente ligado puede evocar un estado de apatía comparable a la depresión y duelo del hombre (Mayer-Holzapfel, 1968). </a:t>
            </a:r>
          </a:p>
        </p:txBody>
      </p:sp>
      <p:sp>
        <p:nvSpPr>
          <p:cNvPr id="56324" name="Rectangle 4"/>
          <p:cNvSpPr>
            <a:spLocks noChangeArrowheads="1"/>
          </p:cNvSpPr>
          <p:nvPr/>
        </p:nvSpPr>
        <p:spPr bwMode="auto">
          <a:xfrm>
            <a:off x="0" y="1790700"/>
            <a:ext cx="9144000" cy="0"/>
          </a:xfrm>
          <a:prstGeom prst="rect">
            <a:avLst/>
          </a:prstGeom>
          <a:noFill/>
          <a:ln w="9525">
            <a:noFill/>
            <a:miter lim="800000"/>
            <a:headEnd/>
            <a:tailEnd/>
          </a:ln>
          <a:effectLst/>
        </p:spPr>
        <p:txBody>
          <a:bodyPr>
            <a:spAutoFit/>
          </a:bodyPr>
          <a:lstStyle/>
          <a:p>
            <a:endParaRPr lang="en-US"/>
          </a:p>
        </p:txBody>
      </p:sp>
      <p:grpSp>
        <p:nvGrpSpPr>
          <p:cNvPr id="56330" name="Group 10"/>
          <p:cNvGrpSpPr>
            <a:grpSpLocks/>
          </p:cNvGrpSpPr>
          <p:nvPr/>
        </p:nvGrpSpPr>
        <p:grpSpPr bwMode="auto">
          <a:xfrm>
            <a:off x="2514600" y="3276600"/>
            <a:ext cx="4597400" cy="2971800"/>
            <a:chOff x="-5" y="-5"/>
            <a:chExt cx="3232" cy="2075"/>
          </a:xfrm>
        </p:grpSpPr>
        <p:grpSp>
          <p:nvGrpSpPr>
            <p:cNvPr id="56328" name="Group 8"/>
            <p:cNvGrpSpPr>
              <a:grpSpLocks/>
            </p:cNvGrpSpPr>
            <p:nvPr/>
          </p:nvGrpSpPr>
          <p:grpSpPr bwMode="auto">
            <a:xfrm>
              <a:off x="0" y="0"/>
              <a:ext cx="3222" cy="2065"/>
              <a:chOff x="0" y="0"/>
              <a:chExt cx="3222" cy="2065"/>
            </a:xfrm>
          </p:grpSpPr>
          <p:sp>
            <p:nvSpPr>
              <p:cNvPr id="56325" name="Rectangle 5"/>
              <p:cNvSpPr>
                <a:spLocks noChangeArrowheads="1"/>
              </p:cNvSpPr>
              <p:nvPr/>
            </p:nvSpPr>
            <p:spPr bwMode="auto">
              <a:xfrm>
                <a:off x="0" y="0"/>
                <a:ext cx="3222" cy="2065"/>
              </a:xfrm>
              <a:prstGeom prst="rect">
                <a:avLst/>
              </a:prstGeom>
              <a:noFill/>
              <a:ln w="9525">
                <a:noFill/>
                <a:miter lim="800000"/>
                <a:headEnd/>
                <a:tailEnd/>
              </a:ln>
              <a:effectLst/>
            </p:spPr>
            <p:txBody>
              <a:bodyPr anchor="ctr"/>
              <a:lstStyle/>
              <a:p>
                <a:pPr eaLnBrk="0" hangingPunct="0"/>
                <a:r>
                  <a:rPr lang="en-US" sz="1800">
                    <a:solidFill>
                      <a:schemeClr val="tx1"/>
                    </a:solidFill>
                    <a:effectLst/>
                  </a:rPr>
                  <a:t>  </a:t>
                </a:r>
                <a:r>
                  <a:rPr lang="en-US" sz="19100">
                    <a:solidFill>
                      <a:schemeClr val="tx1"/>
                    </a:solidFill>
                    <a:effectLst/>
                  </a:rPr>
                  <a:t> </a:t>
                </a:r>
                <a:r>
                  <a:rPr lang="en-US" sz="1800">
                    <a:solidFill>
                      <a:schemeClr val="tx1"/>
                    </a:solidFill>
                    <a:effectLst/>
                  </a:rPr>
                  <a:t>                                                                               </a:t>
                </a:r>
                <a:r>
                  <a:rPr lang="en-US" sz="1800" b="0">
                    <a:solidFill>
                      <a:schemeClr val="tx1"/>
                    </a:solidFill>
                    <a:effectLst/>
                  </a:rPr>
                  <a:t> </a:t>
                </a:r>
                <a:endParaRPr lang="en-US" sz="1800">
                  <a:solidFill>
                    <a:schemeClr val="tx1"/>
                  </a:solidFill>
                  <a:effectLst/>
                </a:endParaRPr>
              </a:p>
            </p:txBody>
          </p:sp>
          <p:sp>
            <p:nvSpPr>
              <p:cNvPr id="56327" name="Rectangle 7"/>
              <p:cNvSpPr>
                <a:spLocks noChangeArrowheads="1"/>
              </p:cNvSpPr>
              <p:nvPr/>
            </p:nvSpPr>
            <p:spPr bwMode="auto">
              <a:xfrm>
                <a:off x="0" y="0"/>
                <a:ext cx="3222" cy="2065"/>
              </a:xfrm>
              <a:prstGeom prst="rect">
                <a:avLst/>
              </a:prstGeom>
              <a:noFill/>
              <a:ln w="7">
                <a:solidFill>
                  <a:srgbClr val="A0A0A0"/>
                </a:solidFill>
                <a:miter lim="800000"/>
                <a:headEnd/>
                <a:tailEnd/>
              </a:ln>
              <a:effectLst/>
            </p:spPr>
            <p:txBody>
              <a:bodyPr/>
              <a:lstStyle/>
              <a:p>
                <a:endParaRPr lang="en-US"/>
              </a:p>
            </p:txBody>
          </p:sp>
        </p:grpSp>
        <p:sp>
          <p:nvSpPr>
            <p:cNvPr id="56329" name="Rectangle 9"/>
            <p:cNvSpPr>
              <a:spLocks noChangeArrowheads="1"/>
            </p:cNvSpPr>
            <p:nvPr/>
          </p:nvSpPr>
          <p:spPr bwMode="auto">
            <a:xfrm>
              <a:off x="-5" y="-5"/>
              <a:ext cx="3232" cy="2075"/>
            </a:xfrm>
            <a:prstGeom prst="rect">
              <a:avLst/>
            </a:prstGeom>
            <a:noFill/>
            <a:ln w="17462">
              <a:solidFill>
                <a:srgbClr val="A0A0A0"/>
              </a:solidFill>
              <a:miter lim="800000"/>
              <a:headEnd/>
              <a:tailEnd/>
            </a:ln>
            <a:effectLst/>
          </p:spPr>
          <p:txBody>
            <a:bodyPr/>
            <a:lstStyle/>
            <a:p>
              <a:endParaRPr lang="en-US"/>
            </a:p>
          </p:txBody>
        </p:sp>
      </p:grpSp>
      <p:pic>
        <p:nvPicPr>
          <p:cNvPr id="56326" name="Picture 6" descr="8-150"/>
          <p:cNvPicPr>
            <a:picLocks noChangeAspect="1" noChangeArrowheads="1"/>
          </p:cNvPicPr>
          <p:nvPr/>
        </p:nvPicPr>
        <p:blipFill>
          <a:blip r:embed="rId3" cstate="email"/>
          <a:srcRect/>
          <a:stretch>
            <a:fillRect/>
          </a:stretch>
        </p:blipFill>
        <p:spPr bwMode="auto">
          <a:xfrm>
            <a:off x="2133600" y="2895600"/>
            <a:ext cx="5181600" cy="3368675"/>
          </a:xfrm>
          <a:prstGeom prst="rect">
            <a:avLst/>
          </a:prstGeom>
          <a:noFill/>
        </p:spPr>
      </p:pic>
      <p:sp>
        <p:nvSpPr>
          <p:cNvPr id="56331" name="Rectangle 11"/>
          <p:cNvSpPr>
            <a:spLocks noChangeArrowheads="1"/>
          </p:cNvSpPr>
          <p:nvPr/>
        </p:nvSpPr>
        <p:spPr bwMode="auto">
          <a:xfrm>
            <a:off x="0" y="3276600"/>
            <a:ext cx="9144000" cy="0"/>
          </a:xfrm>
          <a:prstGeom prst="rect">
            <a:avLst/>
          </a:prstGeom>
          <a:noFill/>
          <a:ln w="9525">
            <a:noFill/>
            <a:miter lim="800000"/>
            <a:headEnd/>
            <a:tailEnd/>
          </a:ln>
          <a:effectLst/>
        </p:spPr>
        <p:txBody>
          <a:bodyPr>
            <a:spAutoFit/>
          </a:bodyPr>
          <a:lstStyle/>
          <a:p>
            <a:endParaRPr lang="en-US"/>
          </a:p>
        </p:txBody>
      </p:sp>
      <p:grpSp>
        <p:nvGrpSpPr>
          <p:cNvPr id="56336" name="Group 16"/>
          <p:cNvGrpSpPr>
            <a:grpSpLocks/>
          </p:cNvGrpSpPr>
          <p:nvPr/>
        </p:nvGrpSpPr>
        <p:grpSpPr bwMode="auto">
          <a:xfrm>
            <a:off x="2133600" y="6324600"/>
            <a:ext cx="5130800" cy="320675"/>
            <a:chOff x="-5" y="-5"/>
            <a:chExt cx="3232" cy="202"/>
          </a:xfrm>
        </p:grpSpPr>
        <p:grpSp>
          <p:nvGrpSpPr>
            <p:cNvPr id="56334" name="Group 14"/>
            <p:cNvGrpSpPr>
              <a:grpSpLocks/>
            </p:cNvGrpSpPr>
            <p:nvPr/>
          </p:nvGrpSpPr>
          <p:grpSpPr bwMode="auto">
            <a:xfrm>
              <a:off x="0" y="0"/>
              <a:ext cx="3222" cy="192"/>
              <a:chOff x="0" y="0"/>
              <a:chExt cx="3222" cy="192"/>
            </a:xfrm>
          </p:grpSpPr>
          <p:sp>
            <p:nvSpPr>
              <p:cNvPr id="56332" name="Rectangle 12"/>
              <p:cNvSpPr>
                <a:spLocks noChangeArrowheads="1"/>
              </p:cNvSpPr>
              <p:nvPr/>
            </p:nvSpPr>
            <p:spPr bwMode="auto">
              <a:xfrm>
                <a:off x="0" y="0"/>
                <a:ext cx="3222" cy="192"/>
              </a:xfrm>
              <a:prstGeom prst="rect">
                <a:avLst/>
              </a:prstGeom>
              <a:noFill/>
              <a:ln w="9525">
                <a:noFill/>
                <a:miter lim="800000"/>
                <a:headEnd/>
                <a:tailEnd/>
              </a:ln>
              <a:effectLst/>
            </p:spPr>
            <p:txBody>
              <a:bodyPr anchor="ctr"/>
              <a:lstStyle/>
              <a:p>
                <a:r>
                  <a:rPr lang="en-US" sz="1800">
                    <a:solidFill>
                      <a:schemeClr val="tx1"/>
                    </a:solidFill>
                    <a:effectLst/>
                    <a:latin typeface="Arial" pitchFamily="34" charset="0"/>
                  </a:rPr>
                  <a:t>Sakol, 1993 </a:t>
                </a:r>
              </a:p>
            </p:txBody>
          </p:sp>
          <p:sp>
            <p:nvSpPr>
              <p:cNvPr id="56333" name="Rectangle 13"/>
              <p:cNvSpPr>
                <a:spLocks noChangeArrowheads="1"/>
              </p:cNvSpPr>
              <p:nvPr/>
            </p:nvSpPr>
            <p:spPr bwMode="auto">
              <a:xfrm>
                <a:off x="0" y="0"/>
                <a:ext cx="3222" cy="192"/>
              </a:xfrm>
              <a:prstGeom prst="rect">
                <a:avLst/>
              </a:prstGeom>
              <a:noFill/>
              <a:ln w="7">
                <a:solidFill>
                  <a:srgbClr val="A0A0A0"/>
                </a:solidFill>
                <a:miter lim="800000"/>
                <a:headEnd/>
                <a:tailEnd/>
              </a:ln>
              <a:effectLst/>
            </p:spPr>
            <p:txBody>
              <a:bodyPr/>
              <a:lstStyle/>
              <a:p>
                <a:endParaRPr lang="en-US"/>
              </a:p>
            </p:txBody>
          </p:sp>
        </p:grpSp>
        <p:sp>
          <p:nvSpPr>
            <p:cNvPr id="56335" name="Rectangle 15"/>
            <p:cNvSpPr>
              <a:spLocks noChangeArrowheads="1"/>
            </p:cNvSpPr>
            <p:nvPr/>
          </p:nvSpPr>
          <p:spPr bwMode="auto">
            <a:xfrm>
              <a:off x="-5" y="-5"/>
              <a:ext cx="3232" cy="202"/>
            </a:xfrm>
            <a:prstGeom prst="rect">
              <a:avLst/>
            </a:prstGeom>
            <a:noFill/>
            <a:ln w="17462">
              <a:solidFill>
                <a:srgbClr val="A0A0A0"/>
              </a:solidFill>
              <a:miter lim="800000"/>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457200" y="0"/>
            <a:ext cx="8229600" cy="990600"/>
          </a:xfrm>
        </p:spPr>
        <p:txBody>
          <a:bodyPr/>
          <a:lstStyle/>
          <a:p>
            <a:r>
              <a:rPr lang="en-US" u="sng"/>
              <a:t>Mansedumbre: </a:t>
            </a:r>
          </a:p>
        </p:txBody>
      </p:sp>
      <p:sp>
        <p:nvSpPr>
          <p:cNvPr id="58371" name="Rectangle 3"/>
          <p:cNvSpPr>
            <a:spLocks noGrp="1" noChangeArrowheads="1"/>
          </p:cNvSpPr>
          <p:nvPr>
            <p:ph type="body" idx="1"/>
          </p:nvPr>
        </p:nvSpPr>
        <p:spPr>
          <a:xfrm>
            <a:off x="457200" y="1143000"/>
            <a:ext cx="8229600" cy="4983163"/>
          </a:xfrm>
        </p:spPr>
        <p:txBody>
          <a:bodyPr/>
          <a:lstStyle/>
          <a:p>
            <a:pPr>
              <a:lnSpc>
                <a:spcPct val="90000"/>
              </a:lnSpc>
              <a:buClr>
                <a:srgbClr val="0066FF"/>
              </a:buClr>
              <a:buFont typeface="Wingdings" pitchFamily="2" charset="2"/>
              <a:buNone/>
            </a:pPr>
            <a:r>
              <a:rPr lang="es-AR" sz="2800"/>
              <a:t>Reducción de la tendencia de escape a cero (Grzimek, 1977).</a:t>
            </a:r>
          </a:p>
          <a:p>
            <a:pPr>
              <a:lnSpc>
                <a:spcPct val="90000"/>
              </a:lnSpc>
              <a:buClr>
                <a:srgbClr val="0066FF"/>
              </a:buClr>
              <a:buFont typeface="Wingdings" pitchFamily="2" charset="2"/>
              <a:buNone/>
            </a:pPr>
            <a:endParaRPr lang="es-AR" sz="2800"/>
          </a:p>
          <a:p>
            <a:pPr>
              <a:lnSpc>
                <a:spcPct val="90000"/>
              </a:lnSpc>
              <a:buClr>
                <a:srgbClr val="0066FF"/>
              </a:buClr>
              <a:buFont typeface="Wingdings" pitchFamily="2" charset="2"/>
              <a:buNone/>
            </a:pPr>
            <a:endParaRPr lang="es-AR" sz="2800"/>
          </a:p>
          <a:p>
            <a:pPr>
              <a:lnSpc>
                <a:spcPct val="90000"/>
              </a:lnSpc>
              <a:buClr>
                <a:srgbClr val="0066FF"/>
              </a:buClr>
              <a:buFont typeface="Wingdings" pitchFamily="2" charset="2"/>
              <a:buNone/>
            </a:pPr>
            <a:endParaRPr lang="es-AR" sz="2800"/>
          </a:p>
          <a:p>
            <a:pPr>
              <a:lnSpc>
                <a:spcPct val="90000"/>
              </a:lnSpc>
              <a:buClr>
                <a:srgbClr val="0066FF"/>
              </a:buClr>
              <a:buFont typeface="Wingdings" pitchFamily="2" charset="2"/>
              <a:buNone/>
            </a:pPr>
            <a:endParaRPr lang="es-AR" sz="2800"/>
          </a:p>
          <a:p>
            <a:pPr>
              <a:lnSpc>
                <a:spcPct val="90000"/>
              </a:lnSpc>
              <a:buClr>
                <a:srgbClr val="0066FF"/>
              </a:buClr>
              <a:buFont typeface="Wingdings" pitchFamily="2" charset="2"/>
              <a:buNone/>
            </a:pPr>
            <a:endParaRPr lang="es-AR" sz="2800"/>
          </a:p>
          <a:p>
            <a:pPr>
              <a:lnSpc>
                <a:spcPct val="90000"/>
              </a:lnSpc>
              <a:buClr>
                <a:srgbClr val="0066FF"/>
              </a:buClr>
              <a:buFont typeface="Wingdings" pitchFamily="2" charset="2"/>
              <a:buNone/>
            </a:pPr>
            <a:endParaRPr lang="es-AR" sz="2800"/>
          </a:p>
          <a:p>
            <a:pPr>
              <a:lnSpc>
                <a:spcPct val="90000"/>
              </a:lnSpc>
              <a:buClr>
                <a:srgbClr val="0066FF"/>
              </a:buClr>
              <a:buFont typeface="Wingdings" pitchFamily="2" charset="2"/>
              <a:buNone/>
            </a:pPr>
            <a:endParaRPr lang="es-AR" sz="2800"/>
          </a:p>
          <a:p>
            <a:pPr>
              <a:lnSpc>
                <a:spcPct val="90000"/>
              </a:lnSpc>
              <a:buClr>
                <a:srgbClr val="0066FF"/>
              </a:buClr>
              <a:buFont typeface="Wingdings" pitchFamily="2" charset="2"/>
              <a:buNone/>
            </a:pPr>
            <a:endParaRPr lang="es-AR" sz="2800"/>
          </a:p>
          <a:p>
            <a:pPr fontAlgn="t">
              <a:lnSpc>
                <a:spcPct val="90000"/>
              </a:lnSpc>
              <a:buClr>
                <a:srgbClr val="0066FF"/>
              </a:buClr>
              <a:buFont typeface="Wingdings" pitchFamily="2" charset="2"/>
              <a:buNone/>
            </a:pPr>
            <a:r>
              <a:rPr lang="es-AR" sz="1400"/>
              <a:t>Zorro plateado amansado</a:t>
            </a:r>
            <a:endParaRPr lang="es-AR" sz="1200"/>
          </a:p>
          <a:p>
            <a:pPr fontAlgn="t">
              <a:lnSpc>
                <a:spcPct val="90000"/>
              </a:lnSpc>
              <a:buClr>
                <a:srgbClr val="0066FF"/>
              </a:buClr>
              <a:buFont typeface="Wingdings" pitchFamily="2" charset="2"/>
              <a:buNone/>
            </a:pPr>
            <a:r>
              <a:rPr lang="en-US" sz="1200"/>
              <a:t>Courtesy of Lyudmila Trut / Institute of Cytology andGenetics / The Siberian Division of the Russian Academy of Sciences http://www.dana.org/news/cerebrum/detail.aspx?id=2922</a:t>
            </a:r>
          </a:p>
          <a:p>
            <a:pPr fontAlgn="t">
              <a:lnSpc>
                <a:spcPct val="90000"/>
              </a:lnSpc>
              <a:buClr>
                <a:srgbClr val="0066FF"/>
              </a:buClr>
              <a:buFont typeface="Wingdings" pitchFamily="2" charset="2"/>
              <a:buNone/>
            </a:pPr>
            <a:endParaRPr lang="en-US" sz="1200"/>
          </a:p>
          <a:p>
            <a:pPr>
              <a:lnSpc>
                <a:spcPct val="90000"/>
              </a:lnSpc>
              <a:buClr>
                <a:srgbClr val="0066FF"/>
              </a:buClr>
              <a:buFont typeface="Wingdings" pitchFamily="2" charset="2"/>
              <a:buNone/>
            </a:pPr>
            <a:endParaRPr lang="en-US" sz="1200"/>
          </a:p>
        </p:txBody>
      </p:sp>
      <p:pic>
        <p:nvPicPr>
          <p:cNvPr id="58372" name="Picture 4" descr="art_v5n2dugatkin_12[1]"/>
          <p:cNvPicPr>
            <a:picLocks noChangeAspect="1" noChangeArrowheads="1"/>
          </p:cNvPicPr>
          <p:nvPr/>
        </p:nvPicPr>
        <p:blipFill>
          <a:blip r:embed="rId3" cstate="email"/>
          <a:srcRect/>
          <a:stretch>
            <a:fillRect/>
          </a:stretch>
        </p:blipFill>
        <p:spPr bwMode="auto">
          <a:xfrm>
            <a:off x="2438400" y="1905000"/>
            <a:ext cx="5486400" cy="38989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0"/>
            <a:ext cx="8229600" cy="914400"/>
          </a:xfrm>
        </p:spPr>
        <p:txBody>
          <a:bodyPr/>
          <a:lstStyle/>
          <a:p>
            <a:r>
              <a:rPr lang="en-US" u="sng"/>
              <a:t>Sobre-alimentación:</a:t>
            </a:r>
          </a:p>
        </p:txBody>
      </p:sp>
      <p:sp>
        <p:nvSpPr>
          <p:cNvPr id="59395" name="Rectangle 3"/>
          <p:cNvSpPr>
            <a:spLocks noGrp="1" noChangeArrowheads="1"/>
          </p:cNvSpPr>
          <p:nvPr>
            <p:ph type="body" idx="1"/>
          </p:nvPr>
        </p:nvSpPr>
        <p:spPr>
          <a:xfrm>
            <a:off x="304800" y="1219200"/>
            <a:ext cx="3505200" cy="5638800"/>
          </a:xfrm>
        </p:spPr>
        <p:txBody>
          <a:bodyPr/>
          <a:lstStyle/>
          <a:p>
            <a:pPr>
              <a:lnSpc>
                <a:spcPct val="80000"/>
              </a:lnSpc>
              <a:buClr>
                <a:srgbClr val="0066FF"/>
              </a:buClr>
              <a:buFont typeface="Wingdings" pitchFamily="2" charset="2"/>
              <a:buNone/>
            </a:pPr>
            <a:r>
              <a:rPr lang="en-US" sz="2400"/>
              <a:t>     </a:t>
            </a:r>
            <a:r>
              <a:rPr lang="en-US" sz="2800"/>
              <a:t>Forrajeo constante causado por el aburrimiento, sobre-alimentación o monopolización de la fuente de alimento de otro animal (Ortega, 1999).</a:t>
            </a:r>
            <a:r>
              <a:rPr lang="en-US"/>
              <a:t> </a:t>
            </a:r>
          </a:p>
          <a:p>
            <a:pPr>
              <a:lnSpc>
                <a:spcPct val="80000"/>
              </a:lnSpc>
              <a:buClr>
                <a:srgbClr val="0066FF"/>
              </a:buClr>
              <a:buFont typeface="Wingdings" pitchFamily="2" charset="2"/>
              <a:buNone/>
            </a:pPr>
            <a:endParaRPr lang="en-US"/>
          </a:p>
          <a:p>
            <a:pPr>
              <a:lnSpc>
                <a:spcPct val="80000"/>
              </a:lnSpc>
              <a:buClr>
                <a:srgbClr val="0066FF"/>
              </a:buClr>
              <a:buFont typeface="Wingdings" pitchFamily="2" charset="2"/>
              <a:buNone/>
            </a:pPr>
            <a:endParaRPr lang="en-US"/>
          </a:p>
          <a:p>
            <a:pPr>
              <a:lnSpc>
                <a:spcPct val="80000"/>
              </a:lnSpc>
              <a:buClr>
                <a:srgbClr val="0066FF"/>
              </a:buClr>
              <a:buFont typeface="Wingdings" pitchFamily="2" charset="2"/>
              <a:buNone/>
            </a:pPr>
            <a:endParaRPr lang="en-US" sz="1200" b="1">
              <a:solidFill>
                <a:srgbClr val="000000"/>
              </a:solidFill>
              <a:effectLst>
                <a:outerShdw blurRad="38100" dist="38100" dir="2700000" algn="tl">
                  <a:srgbClr val="FFFFFF"/>
                </a:outerShdw>
              </a:effectLst>
              <a:latin typeface="Arial" pitchFamily="34" charset="0"/>
              <a:cs typeface="Arial" pitchFamily="34" charset="0"/>
            </a:endParaRPr>
          </a:p>
          <a:p>
            <a:pPr algn="ctr">
              <a:lnSpc>
                <a:spcPct val="80000"/>
              </a:lnSpc>
              <a:buClr>
                <a:srgbClr val="0066FF"/>
              </a:buClr>
              <a:buFont typeface="Wingdings" pitchFamily="2" charset="2"/>
              <a:buNone/>
            </a:pPr>
            <a:endParaRPr lang="en-US" sz="1200" b="1">
              <a:solidFill>
                <a:srgbClr val="000000"/>
              </a:solidFill>
              <a:effectLst>
                <a:outerShdw blurRad="38100" dist="38100" dir="2700000" algn="tl">
                  <a:srgbClr val="FFFFFF"/>
                </a:outerShdw>
              </a:effectLst>
              <a:latin typeface="Arial" pitchFamily="34" charset="0"/>
              <a:cs typeface="Arial" pitchFamily="34" charset="0"/>
            </a:endParaRPr>
          </a:p>
          <a:p>
            <a:pPr algn="ctr">
              <a:lnSpc>
                <a:spcPct val="80000"/>
              </a:lnSpc>
              <a:buClr>
                <a:srgbClr val="0066FF"/>
              </a:buClr>
              <a:buFont typeface="Wingdings" pitchFamily="2" charset="2"/>
              <a:buNone/>
            </a:pPr>
            <a:r>
              <a:rPr lang="en-US" sz="1200" b="1">
                <a:solidFill>
                  <a:srgbClr val="000000"/>
                </a:solidFill>
                <a:effectLst>
                  <a:outerShdw blurRad="38100" dist="38100" dir="2700000" algn="tl">
                    <a:srgbClr val="FFFFFF"/>
                  </a:outerShdw>
                </a:effectLst>
                <a:latin typeface="Arial" pitchFamily="34" charset="0"/>
                <a:cs typeface="Arial" pitchFamily="34" charset="0"/>
              </a:rPr>
              <a:t>Serious looking chimpanzee holds a banana and sits in a large pile of bananas</a:t>
            </a:r>
          </a:p>
          <a:p>
            <a:pPr algn="ctr">
              <a:lnSpc>
                <a:spcPct val="80000"/>
              </a:lnSpc>
              <a:buClr>
                <a:srgbClr val="0066FF"/>
              </a:buClr>
              <a:buFont typeface="Wingdings" pitchFamily="2" charset="2"/>
              <a:buNone/>
            </a:pPr>
            <a:r>
              <a:rPr lang="en-US" sz="1200">
                <a:solidFill>
                  <a:srgbClr val="FFFFFF"/>
                </a:solidFill>
                <a:latin typeface="Arial" pitchFamily="34" charset="0"/>
                <a:cs typeface="Arial" pitchFamily="34" charset="0"/>
              </a:rPr>
              <a:t>DJB1083 Stock Connection RM Rights Managed Photograph</a:t>
            </a:r>
            <a:endParaRPr lang="en-US"/>
          </a:p>
        </p:txBody>
      </p:sp>
      <p:pic>
        <p:nvPicPr>
          <p:cNvPr id="59399" name="Picture 7" descr="serious-looking-chimpanzee-holds-a-banana-and-sits-in-a-large-pile-of-~-djb1083[1]"/>
          <p:cNvPicPr>
            <a:picLocks noChangeAspect="1" noChangeArrowheads="1"/>
          </p:cNvPicPr>
          <p:nvPr/>
        </p:nvPicPr>
        <p:blipFill>
          <a:blip r:embed="rId3" cstate="email"/>
          <a:srcRect/>
          <a:stretch>
            <a:fillRect/>
          </a:stretch>
        </p:blipFill>
        <p:spPr bwMode="auto">
          <a:xfrm>
            <a:off x="4419600" y="990600"/>
            <a:ext cx="4286250" cy="5638800"/>
          </a:xfrm>
          <a:prstGeom prst="rect">
            <a:avLst/>
          </a:prstGeom>
          <a:noFill/>
        </p:spPr>
      </p:pic>
    </p:spTree>
  </p:cSld>
  <p:clrMapOvr>
    <a:masterClrMapping/>
  </p:clrMapOvr>
  <p:transition>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2" name="Rectangle 4"/>
          <p:cNvSpPr>
            <a:spLocks noGrp="1" noRot="1" noChangeArrowheads="1"/>
          </p:cNvSpPr>
          <p:nvPr>
            <p:ph type="title"/>
          </p:nvPr>
        </p:nvSpPr>
        <p:spPr>
          <a:xfrm>
            <a:off x="457200" y="0"/>
            <a:ext cx="8229600" cy="838200"/>
          </a:xfrm>
        </p:spPr>
        <p:txBody>
          <a:bodyPr/>
          <a:lstStyle/>
          <a:p>
            <a:r>
              <a:rPr lang="en-US"/>
              <a:t>Desordenes alimentarios</a:t>
            </a:r>
          </a:p>
        </p:txBody>
      </p:sp>
      <p:sp>
        <p:nvSpPr>
          <p:cNvPr id="396293" name="Rectangle 5"/>
          <p:cNvSpPr>
            <a:spLocks noGrp="1" noChangeArrowheads="1"/>
          </p:cNvSpPr>
          <p:nvPr>
            <p:ph type="body" sz="half" idx="1"/>
          </p:nvPr>
        </p:nvSpPr>
        <p:spPr>
          <a:xfrm>
            <a:off x="0" y="1143000"/>
            <a:ext cx="4419600" cy="4983163"/>
          </a:xfrm>
        </p:spPr>
        <p:txBody>
          <a:bodyPr/>
          <a:lstStyle/>
          <a:p>
            <a:pPr>
              <a:buFont typeface="Wingdings" pitchFamily="2" charset="2"/>
              <a:buNone/>
            </a:pPr>
            <a:r>
              <a:rPr lang="en-US" sz="2800"/>
              <a:t>    </a:t>
            </a:r>
            <a:r>
              <a:rPr lang="en-US"/>
              <a:t>Los animales pueden jugar con su alimento para aliviar el aburrimiento. En los zoos se ha visto a animales repetidamente regurgitar y volver a ingerir alimento</a:t>
            </a:r>
            <a:r>
              <a:rPr lang="en-US" sz="2800"/>
              <a:t>. </a:t>
            </a:r>
          </a:p>
        </p:txBody>
      </p:sp>
      <p:pic>
        <p:nvPicPr>
          <p:cNvPr id="396296" name="Picture 8" descr="caps2"/>
          <p:cNvPicPr>
            <a:picLocks noGrp="1" noChangeAspect="1" noChangeArrowheads="1"/>
          </p:cNvPicPr>
          <p:nvPr>
            <p:ph type="clipArt" sz="half" idx="2"/>
          </p:nvPr>
        </p:nvPicPr>
        <p:blipFill>
          <a:blip r:embed="rId3" cstate="email"/>
          <a:srcRect/>
          <a:stretch>
            <a:fillRect/>
          </a:stretch>
        </p:blipFill>
        <p:spPr>
          <a:xfrm>
            <a:off x="4437063" y="1371600"/>
            <a:ext cx="4386262" cy="4953000"/>
          </a:xfrm>
        </p:spPr>
      </p:pic>
      <p:sp>
        <p:nvSpPr>
          <p:cNvPr id="396297" name="Rectangle 9"/>
          <p:cNvSpPr>
            <a:spLocks noChangeArrowheads="1"/>
          </p:cNvSpPr>
          <p:nvPr/>
        </p:nvSpPr>
        <p:spPr bwMode="auto">
          <a:xfrm>
            <a:off x="304800" y="5773738"/>
            <a:ext cx="3792538" cy="641350"/>
          </a:xfrm>
          <a:prstGeom prst="rect">
            <a:avLst/>
          </a:prstGeom>
          <a:noFill/>
          <a:ln w="9525">
            <a:noFill/>
            <a:miter lim="800000"/>
            <a:headEnd/>
            <a:tailEnd/>
          </a:ln>
          <a:effectLst/>
        </p:spPr>
        <p:txBody>
          <a:bodyPr anchor="ctr">
            <a:spAutoFit/>
          </a:bodyPr>
          <a:lstStyle/>
          <a:p>
            <a:pPr algn="l"/>
            <a:r>
              <a:rPr lang="en-US" sz="2000" b="0">
                <a:effectLst/>
              </a:rPr>
              <a:t>Joe, el gorila del Twycross Zoo</a:t>
            </a:r>
            <a:r>
              <a:rPr lang="en-US" sz="2000">
                <a:effectLst>
                  <a:outerShdw blurRad="38100" dist="38100" dir="2700000" algn="tl">
                    <a:srgbClr val="000000"/>
                  </a:outerShdw>
                </a:effectLst>
              </a:rPr>
              <a:t> </a:t>
            </a:r>
          </a:p>
          <a:p>
            <a:pPr algn="l"/>
            <a:r>
              <a:rPr lang="en-US" sz="1600" b="0">
                <a:solidFill>
                  <a:schemeClr val="tx1"/>
                </a:solidFill>
                <a:effectLst>
                  <a:outerShdw blurRad="38100" dist="38100" dir="2700000" algn="tl">
                    <a:srgbClr val="000000"/>
                  </a:outerShdw>
                </a:effectLst>
              </a:rPr>
              <a:t>http://www.oozemagazine.co.uk/caps1.htm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rrowheads="1"/>
          </p:cNvSpPr>
          <p:nvPr>
            <p:ph type="title"/>
          </p:nvPr>
        </p:nvSpPr>
        <p:spPr>
          <a:xfrm>
            <a:off x="457200" y="0"/>
            <a:ext cx="8229600" cy="838200"/>
          </a:xfrm>
        </p:spPr>
        <p:txBody>
          <a:bodyPr/>
          <a:lstStyle/>
          <a:p>
            <a:r>
              <a:rPr lang="en-US"/>
              <a:t>Excesivo higienizado</a:t>
            </a:r>
          </a:p>
        </p:txBody>
      </p:sp>
      <p:pic>
        <p:nvPicPr>
          <p:cNvPr id="432132" name="Picture 4" descr="chimpanzees-pan-troglodytes-at-the-sunset-zoo-~-72252258[1]"/>
          <p:cNvPicPr>
            <a:picLocks noChangeAspect="1" noChangeArrowheads="1"/>
          </p:cNvPicPr>
          <p:nvPr/>
        </p:nvPicPr>
        <p:blipFill>
          <a:blip r:embed="rId3" cstate="email"/>
          <a:srcRect/>
          <a:stretch>
            <a:fillRect/>
          </a:stretch>
        </p:blipFill>
        <p:spPr bwMode="auto">
          <a:xfrm>
            <a:off x="609600" y="1103313"/>
            <a:ext cx="7696200" cy="5105400"/>
          </a:xfrm>
          <a:prstGeom prst="rect">
            <a:avLst/>
          </a:prstGeom>
          <a:noFill/>
        </p:spPr>
      </p:pic>
      <p:sp>
        <p:nvSpPr>
          <p:cNvPr id="432133" name="Rectangle 5"/>
          <p:cNvSpPr>
            <a:spLocks noChangeArrowheads="1"/>
          </p:cNvSpPr>
          <p:nvPr/>
        </p:nvSpPr>
        <p:spPr bwMode="auto">
          <a:xfrm>
            <a:off x="3657600" y="6324600"/>
            <a:ext cx="3378200" cy="274638"/>
          </a:xfrm>
          <a:prstGeom prst="rect">
            <a:avLst/>
          </a:prstGeom>
          <a:noFill/>
          <a:ln w="9525">
            <a:noFill/>
            <a:miter lim="800000"/>
            <a:headEnd/>
            <a:tailEnd/>
          </a:ln>
          <a:effectLst/>
        </p:spPr>
        <p:txBody>
          <a:bodyPr wrap="none">
            <a:spAutoFit/>
          </a:bodyPr>
          <a:lstStyle/>
          <a:p>
            <a:r>
              <a:rPr lang="en-US" sz="1200">
                <a:effectLst>
                  <a:outerShdw blurRad="38100" dist="38100" dir="2700000" algn="tl">
                    <a:srgbClr val="000000"/>
                  </a:outerShdw>
                </a:effectLst>
              </a:rPr>
              <a:t>http://www.fotosearch.com/NGF003/72252258/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9" name="Picture 5" descr="C:\Documents and Settings\UHamblin\Local Settings\Temporary Internet Files\OLK6\PDRM0060.JPG"/>
          <p:cNvPicPr>
            <a:picLocks noChangeAspect="1" noChangeArrowheads="1"/>
          </p:cNvPicPr>
          <p:nvPr/>
        </p:nvPicPr>
        <p:blipFill>
          <a:blip r:embed="rId3" r:link="rId4" cstate="email"/>
          <a:srcRect/>
          <a:stretch>
            <a:fillRect/>
          </a:stretch>
        </p:blipFill>
        <p:spPr bwMode="auto">
          <a:xfrm>
            <a:off x="3352800" y="1447800"/>
            <a:ext cx="5465763" cy="3657600"/>
          </a:xfrm>
          <a:prstGeom prst="rect">
            <a:avLst/>
          </a:prstGeom>
          <a:noFill/>
          <a:ln w="9525">
            <a:noFill/>
            <a:miter lim="800000"/>
            <a:headEnd/>
            <a:tailEnd/>
          </a:ln>
        </p:spPr>
      </p:pic>
      <p:sp>
        <p:nvSpPr>
          <p:cNvPr id="62468" name="Rectangle 4"/>
          <p:cNvSpPr>
            <a:spLocks noGrp="1" noRot="1" noChangeArrowheads="1"/>
          </p:cNvSpPr>
          <p:nvPr>
            <p:ph type="title"/>
          </p:nvPr>
        </p:nvSpPr>
        <p:spPr>
          <a:xfrm>
            <a:off x="0" y="0"/>
            <a:ext cx="9144000" cy="6858000"/>
          </a:xfrm>
        </p:spPr>
        <p:txBody>
          <a:bodyPr/>
          <a:lstStyle/>
          <a:p>
            <a:pPr algn="l">
              <a:buClr>
                <a:srgbClr val="0066FF"/>
              </a:buClr>
              <a:buFont typeface="Wingdings" pitchFamily="2" charset="2"/>
              <a:buNone/>
            </a:pPr>
            <a:r>
              <a:rPr lang="en-US" sz="2800"/>
              <a:t>Las  instituciones que mantienen animales en cautiverio trabajan duro para intentar disminuir estos problemas. </a:t>
            </a:r>
            <a:br>
              <a:rPr lang="en-US" sz="2800"/>
            </a:br>
            <a:r>
              <a:rPr lang="en-US" sz="2400"/>
              <a:t/>
            </a:r>
            <a:br>
              <a:rPr lang="en-US" sz="2400"/>
            </a:br>
            <a:r>
              <a:rPr lang="en-US" sz="2400"/>
              <a:t/>
            </a:r>
            <a:br>
              <a:rPr lang="en-US" sz="2400"/>
            </a:br>
            <a:r>
              <a:rPr lang="en-US" sz="2400"/>
              <a:t/>
            </a:r>
            <a:br>
              <a:rPr lang="en-US" sz="2400"/>
            </a:br>
            <a:r>
              <a:rPr lang="en-US" sz="2400"/>
              <a:t/>
            </a:r>
            <a:br>
              <a:rPr lang="en-US" sz="2400"/>
            </a:br>
            <a:r>
              <a:rPr lang="en-US" sz="2400"/>
              <a:t/>
            </a:r>
            <a:br>
              <a:rPr lang="en-US" sz="2400"/>
            </a:br>
            <a:r>
              <a:rPr lang="en-US" sz="2400"/>
              <a:t/>
            </a:r>
            <a:br>
              <a:rPr lang="en-US" sz="2400"/>
            </a:br>
            <a:r>
              <a:rPr lang="en-US" sz="2400"/>
              <a:t/>
            </a:r>
            <a:br>
              <a:rPr lang="en-US" sz="2400"/>
            </a:br>
            <a:r>
              <a:rPr lang="en-US" sz="2400"/>
              <a:t/>
            </a:r>
            <a:br>
              <a:rPr lang="en-US" sz="2400"/>
            </a:br>
            <a:r>
              <a:rPr lang="en-US" sz="1200"/>
              <a:t>Desertusa.com</a:t>
            </a:r>
            <a:br>
              <a:rPr lang="en-US" sz="1200"/>
            </a:br>
            <a:r>
              <a:rPr lang="en-US" sz="1200"/>
              <a:t/>
            </a:r>
            <a:br>
              <a:rPr lang="en-US" sz="1200"/>
            </a:br>
            <a:r>
              <a:rPr lang="en-US" sz="1200"/>
              <a:t>Exhibidor de coyote, Phoenix Zoo</a:t>
            </a:r>
            <a:br>
              <a:rPr lang="en-US" sz="1200"/>
            </a:br>
            <a:r>
              <a:rPr lang="en-US" sz="1200"/>
              <a:t>Photo:Hilda Tresz</a:t>
            </a:r>
            <a:br>
              <a:rPr lang="en-US" sz="1200"/>
            </a:br>
            <a:r>
              <a:rPr lang="en-US" sz="1200"/>
              <a:t/>
            </a:r>
            <a:br>
              <a:rPr lang="en-US" sz="1200"/>
            </a:br>
            <a:r>
              <a:rPr lang="en-US" sz="2000"/>
              <a:t>Los nuevos exhibidores intentan </a:t>
            </a:r>
            <a:r>
              <a:rPr lang="en-US" sz="2000">
                <a:solidFill>
                  <a:schemeClr val="hlink"/>
                </a:solidFill>
              </a:rPr>
              <a:t>parecerse a LA NATURALEZA</a:t>
            </a:r>
            <a:r>
              <a:rPr lang="en-US" sz="2000"/>
              <a:t> para satisfacer tanto a animales como a humanos para dar la impresion que los animales que se mantienen en cautiverio tiene una “buena” vida y que viven similarmente “LIBRES” tal como en la naturaleza.</a:t>
            </a:r>
            <a:r>
              <a:rPr lang="en-US" sz="3000"/>
              <a:t> </a:t>
            </a:r>
          </a:p>
        </p:txBody>
      </p:sp>
      <p:pic>
        <p:nvPicPr>
          <p:cNvPr id="62471" name="Picture 7" descr="coyote7b"/>
          <p:cNvPicPr>
            <a:picLocks noChangeAspect="1" noChangeArrowheads="1"/>
          </p:cNvPicPr>
          <p:nvPr/>
        </p:nvPicPr>
        <p:blipFill>
          <a:blip r:embed="rId5" cstate="email"/>
          <a:srcRect/>
          <a:stretch>
            <a:fillRect/>
          </a:stretch>
        </p:blipFill>
        <p:spPr bwMode="auto">
          <a:xfrm>
            <a:off x="914400" y="1371600"/>
            <a:ext cx="1947863" cy="2438400"/>
          </a:xfrm>
          <a:prstGeom prst="rect">
            <a:avLst/>
          </a:prstGeom>
          <a:noFill/>
        </p:spPr>
      </p:pic>
    </p:spTree>
  </p:cSld>
  <p:clrMapOvr>
    <a:masterClrMapping/>
  </p:clrMapOvr>
  <p:transition>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r>
              <a:rPr lang="en-US" sz="4000"/>
              <a:t>DEFINICION DE ENRIQUECIMIENTO COMPORTAMENTAL</a:t>
            </a:r>
          </a:p>
        </p:txBody>
      </p:sp>
      <p:sp>
        <p:nvSpPr>
          <p:cNvPr id="34819" name="Rectangle 3"/>
          <p:cNvSpPr>
            <a:spLocks noGrp="1" noChangeArrowheads="1"/>
          </p:cNvSpPr>
          <p:nvPr>
            <p:ph type="body" idx="1"/>
          </p:nvPr>
        </p:nvSpPr>
        <p:spPr>
          <a:xfrm>
            <a:off x="457200" y="2133600"/>
            <a:ext cx="8229600" cy="3992563"/>
          </a:xfrm>
        </p:spPr>
        <p:txBody>
          <a:bodyPr/>
          <a:lstStyle/>
          <a:p>
            <a:pPr>
              <a:buFont typeface="Wingdings" pitchFamily="2" charset="2"/>
              <a:buNone/>
            </a:pPr>
            <a:r>
              <a:rPr lang="en-US"/>
              <a:t>   El objetivo del Enriquecimiento Ambiental es alentar a los animales a usar sus habilidades naturales, </a:t>
            </a:r>
            <a:r>
              <a:rPr lang="en-US" b="1"/>
              <a:t>promover </a:t>
            </a:r>
            <a:r>
              <a:rPr lang="en-US" b="1">
                <a:solidFill>
                  <a:srgbClr val="FF3300"/>
                </a:solidFill>
              </a:rPr>
              <a:t>comportamientos adecuados para las especies</a:t>
            </a:r>
            <a:r>
              <a:rPr lang="en-US"/>
              <a:t>, </a:t>
            </a:r>
            <a:r>
              <a:rPr lang="en-US" b="1"/>
              <a:t>ofreciendo un </a:t>
            </a:r>
            <a:r>
              <a:rPr lang="en-US" b="1">
                <a:solidFill>
                  <a:srgbClr val="FF3300"/>
                </a:solidFill>
              </a:rPr>
              <a:t>sentido de control</a:t>
            </a:r>
            <a:r>
              <a:rPr lang="en-US"/>
              <a:t> de su ambiente al </a:t>
            </a:r>
            <a:r>
              <a:rPr lang="en-US" b="1"/>
              <a:t>permitirles hacer </a:t>
            </a:r>
            <a:r>
              <a:rPr lang="en-US" b="1">
                <a:solidFill>
                  <a:srgbClr val="FF3300"/>
                </a:solidFill>
              </a:rPr>
              <a:t>elecciones</a:t>
            </a:r>
            <a:r>
              <a:rPr lang="en-US"/>
              <a:t> y tener nuevas experiencias.</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Rot="1" noChangeArrowheads="1"/>
          </p:cNvSpPr>
          <p:nvPr>
            <p:ph type="title"/>
          </p:nvPr>
        </p:nvSpPr>
        <p:spPr/>
        <p:txBody>
          <a:bodyPr/>
          <a:lstStyle/>
          <a:p>
            <a:r>
              <a:rPr lang="en-US" sz="3600" u="sng"/>
              <a:t>RELATIONCIONES ENTRE</a:t>
            </a:r>
            <a:br>
              <a:rPr lang="en-US" sz="3600" u="sng"/>
            </a:br>
            <a:r>
              <a:rPr lang="en-US" sz="3600" u="sng">
                <a:solidFill>
                  <a:schemeClr val="hlink"/>
                </a:solidFill>
              </a:rPr>
              <a:t>HACER ELECCIONES Y LIBERTAD</a:t>
            </a:r>
          </a:p>
        </p:txBody>
      </p:sp>
      <p:sp>
        <p:nvSpPr>
          <p:cNvPr id="442371" name="Rectangle 3"/>
          <p:cNvSpPr>
            <a:spLocks noGrp="1" noChangeArrowheads="1"/>
          </p:cNvSpPr>
          <p:nvPr>
            <p:ph idx="1"/>
          </p:nvPr>
        </p:nvSpPr>
        <p:spPr/>
        <p:txBody>
          <a:bodyPr/>
          <a:lstStyle/>
          <a:p>
            <a:pPr>
              <a:buFont typeface="Wingdings" pitchFamily="2" charset="2"/>
              <a:buNone/>
            </a:pPr>
            <a:r>
              <a:rPr lang="en-US" sz="3600" b="1"/>
              <a:t>Como podemos parecer “SALVAJE” en cautiverio?</a:t>
            </a:r>
          </a:p>
          <a:p>
            <a:pPr>
              <a:buFont typeface="Wingdings" pitchFamily="2" charset="2"/>
              <a:buNone/>
            </a:pPr>
            <a:endParaRPr lang="en-US" sz="3600" b="1"/>
          </a:p>
          <a:p>
            <a:pPr>
              <a:buFont typeface="Wingdings" pitchFamily="2" charset="2"/>
              <a:buNone/>
            </a:pPr>
            <a:endParaRPr lang="en-US" sz="3600" b="1"/>
          </a:p>
          <a:p>
            <a:pPr>
              <a:buFont typeface="Wingdings" pitchFamily="2" charset="2"/>
              <a:buNone/>
            </a:pPr>
            <a:endParaRPr lang="en-US" sz="3600" b="1"/>
          </a:p>
          <a:p>
            <a:pPr>
              <a:buFont typeface="Wingdings" pitchFamily="2" charset="2"/>
              <a:buNone/>
            </a:pPr>
            <a:r>
              <a:rPr lang="en-US" sz="3600" b="1"/>
              <a:t>Como podemos proveer más libertad a nuestros animales cautivos?</a:t>
            </a:r>
          </a:p>
        </p:txBody>
      </p:sp>
      <p:pic>
        <p:nvPicPr>
          <p:cNvPr id="442372" name="Picture 4" descr="MCj04344110000[1]"/>
          <p:cNvPicPr>
            <a:picLocks noChangeAspect="1" noChangeArrowheads="1"/>
          </p:cNvPicPr>
          <p:nvPr/>
        </p:nvPicPr>
        <p:blipFill>
          <a:blip r:embed="rId3" cstate="email"/>
          <a:srcRect/>
          <a:stretch>
            <a:fillRect/>
          </a:stretch>
        </p:blipFill>
        <p:spPr bwMode="auto">
          <a:xfrm>
            <a:off x="6629400" y="2362200"/>
            <a:ext cx="16256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4" name="Rectangle 4"/>
          <p:cNvSpPr>
            <a:spLocks noGrp="1" noRot="1" noChangeArrowheads="1"/>
          </p:cNvSpPr>
          <p:nvPr>
            <p:ph type="title"/>
          </p:nvPr>
        </p:nvSpPr>
        <p:spPr>
          <a:xfrm>
            <a:off x="0" y="-381000"/>
            <a:ext cx="9144000" cy="7239000"/>
          </a:xfrm>
        </p:spPr>
        <p:txBody>
          <a:bodyPr/>
          <a:lstStyle/>
          <a:p>
            <a:r>
              <a:rPr lang="en-US" u="sng"/>
              <a:t>Wikipedia</a:t>
            </a:r>
            <a:r>
              <a:rPr lang="en-US"/>
              <a:t>- Libertad es la condición en la cual un individuo tiene la abilidad de actuar de acuerdo con su propia voluntad (queriendo decir que puede tomar sus propias decisiones).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6" name="Rectangle 8"/>
          <p:cNvSpPr>
            <a:spLocks noGrp="1" noRot="1" noChangeArrowheads="1"/>
          </p:cNvSpPr>
          <p:nvPr>
            <p:ph type="title"/>
          </p:nvPr>
        </p:nvSpPr>
        <p:spPr/>
        <p:txBody>
          <a:bodyPr/>
          <a:lstStyle/>
          <a:p>
            <a:r>
              <a:rPr lang="en-US"/>
              <a:t>Proveyendo opciones</a:t>
            </a:r>
            <a:br>
              <a:rPr lang="en-US"/>
            </a:br>
            <a:endParaRPr lang="en-US"/>
          </a:p>
        </p:txBody>
      </p:sp>
      <p:sp>
        <p:nvSpPr>
          <p:cNvPr id="73731" name="Rectangle 3"/>
          <p:cNvSpPr>
            <a:spLocks noGrp="1" noChangeArrowheads="1"/>
          </p:cNvSpPr>
          <p:nvPr>
            <p:ph type="body" sz="half" idx="1"/>
          </p:nvPr>
        </p:nvSpPr>
        <p:spPr>
          <a:xfrm>
            <a:off x="0" y="1828800"/>
            <a:ext cx="8686800" cy="4800600"/>
          </a:xfrm>
        </p:spPr>
        <p:txBody>
          <a:bodyPr/>
          <a:lstStyle/>
          <a:p>
            <a:pPr>
              <a:buFont typeface="Wingdings" pitchFamily="2" charset="2"/>
              <a:buNone/>
            </a:pPr>
            <a:r>
              <a:rPr lang="en-US" sz="2800"/>
              <a:t>               </a:t>
            </a:r>
            <a:r>
              <a:rPr lang="en-US" sz="4000"/>
              <a:t>Libertad=propia voluntad (elección propia)</a:t>
            </a:r>
          </a:p>
          <a:p>
            <a:pPr>
              <a:buFont typeface="Wingdings" pitchFamily="2" charset="2"/>
              <a:buNone/>
            </a:pPr>
            <a:r>
              <a:rPr lang="en-US" sz="4000"/>
              <a:t>      Naturaleza = elecciones propias </a:t>
            </a:r>
          </a:p>
          <a:p>
            <a:pPr>
              <a:buFont typeface="Wingdings" pitchFamily="2" charset="2"/>
              <a:buNone/>
            </a:pPr>
            <a:r>
              <a:rPr lang="en-US" sz="4000"/>
              <a:t>                 </a:t>
            </a:r>
          </a:p>
          <a:p>
            <a:pPr>
              <a:buFont typeface="Wingdings" pitchFamily="2" charset="2"/>
              <a:buNone/>
            </a:pPr>
            <a:r>
              <a:rPr lang="en-US" sz="4000"/>
              <a:t>                 Naturaleza= Libertad?</a:t>
            </a:r>
            <a:r>
              <a:rPr lang="en-US" sz="3600"/>
              <a:t> </a:t>
            </a:r>
          </a:p>
        </p:txBody>
      </p:sp>
      <p:pic>
        <p:nvPicPr>
          <p:cNvPr id="73735" name="Picture 7" descr="MCj04315600000[1]"/>
          <p:cNvPicPr>
            <a:picLocks noChangeAspect="1" noChangeArrowheads="1"/>
          </p:cNvPicPr>
          <p:nvPr>
            <p:ph sz="quarter" idx="3"/>
          </p:nvPr>
        </p:nvPicPr>
        <p:blipFill>
          <a:blip r:embed="rId3" cstate="email"/>
          <a:srcRect/>
          <a:stretch>
            <a:fillRect/>
          </a:stretch>
        </p:blipFill>
        <p:spPr>
          <a:xfrm>
            <a:off x="6553200" y="3733800"/>
            <a:ext cx="2187575" cy="2187575"/>
          </a:xfrm>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2" name="Rectangle 4"/>
          <p:cNvSpPr>
            <a:spLocks noGrp="1" noRot="1" noChangeArrowheads="1"/>
          </p:cNvSpPr>
          <p:nvPr>
            <p:ph type="title"/>
          </p:nvPr>
        </p:nvSpPr>
        <p:spPr>
          <a:xfrm>
            <a:off x="0" y="0"/>
            <a:ext cx="9144000" cy="6858000"/>
          </a:xfrm>
        </p:spPr>
        <p:txBody>
          <a:bodyPr/>
          <a:lstStyle/>
          <a:p>
            <a:r>
              <a:rPr lang="es-AR" sz="2000"/>
              <a:t>Hediger (1950) discutió el concepto erróneo que los animales salvajes son “libres” cuando en realidad están restringidos por muchas barreras comportamentales impuestas (acceso a compañeros para reproducción, disponibilidad de alimento y refugio, etc)</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2000"/>
              <a:t/>
            </a:r>
            <a:br>
              <a:rPr lang="es-AR" sz="2000"/>
            </a:br>
            <a:r>
              <a:rPr lang="es-AR" sz="1400" b="0"/>
              <a:t>Photo:Thomas A. Hermann</a:t>
            </a:r>
            <a:r>
              <a:rPr lang="es-AR" sz="1400"/>
              <a:t> </a:t>
            </a:r>
            <a:br>
              <a:rPr lang="es-AR" sz="1400"/>
            </a:br>
            <a:r>
              <a:rPr lang="es-AR" sz="2000"/>
              <a:t> En su opinión ni los animales silvestres ni los del zoo son totalmente libres. No obstante, </a:t>
            </a:r>
            <a:r>
              <a:rPr lang="es-AR" sz="2000">
                <a:solidFill>
                  <a:schemeClr val="hlink"/>
                </a:solidFill>
              </a:rPr>
              <a:t>uno podría argumentar que un animal con la mayoría de las elecciones y mayor control tiene la mayor “libertad”</a:t>
            </a:r>
            <a:r>
              <a:rPr lang="es-AR" sz="2000"/>
              <a:t>. </a:t>
            </a:r>
            <a:r>
              <a:rPr lang="es-AR" sz="2800">
                <a:latin typeface="Verdana" pitchFamily="34" charset="0"/>
              </a:rPr>
              <a:t> </a:t>
            </a:r>
            <a:endParaRPr lang="en-US" sz="2800"/>
          </a:p>
        </p:txBody>
      </p:sp>
      <p:pic>
        <p:nvPicPr>
          <p:cNvPr id="78854" name="Picture 6" descr="nbii_safari_p00461[1]"/>
          <p:cNvPicPr>
            <a:picLocks noChangeAspect="1" noChangeArrowheads="1"/>
          </p:cNvPicPr>
          <p:nvPr/>
        </p:nvPicPr>
        <p:blipFill>
          <a:blip r:embed="rId3" cstate="email"/>
          <a:srcRect/>
          <a:stretch>
            <a:fillRect/>
          </a:stretch>
        </p:blipFill>
        <p:spPr bwMode="auto">
          <a:xfrm>
            <a:off x="1524000" y="1371600"/>
            <a:ext cx="5905500" cy="3810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0" name="Rectangle 4"/>
          <p:cNvSpPr>
            <a:spLocks noGrp="1" noRot="1" noChangeArrowheads="1"/>
          </p:cNvSpPr>
          <p:nvPr>
            <p:ph type="title"/>
          </p:nvPr>
        </p:nvSpPr>
        <p:spPr>
          <a:xfrm>
            <a:off x="457200" y="274638"/>
            <a:ext cx="8229600" cy="5364162"/>
          </a:xfrm>
        </p:spPr>
        <p:txBody>
          <a:bodyPr/>
          <a:lstStyle/>
          <a:p>
            <a:r>
              <a:rPr lang="en-US"/>
              <a:t>Al proveerles enriquecimiento los animales pueden elegir </a:t>
            </a:r>
            <a:r>
              <a:rPr lang="en-US">
                <a:solidFill>
                  <a:schemeClr val="hlink"/>
                </a:solidFill>
              </a:rPr>
              <a:t>cuándo, cómo y dónde</a:t>
            </a:r>
            <a:r>
              <a:rPr lang="en-US"/>
              <a:t> interactuar o elegir </a:t>
            </a:r>
            <a:r>
              <a:rPr lang="en-US">
                <a:solidFill>
                  <a:schemeClr val="hlink"/>
                </a:solidFill>
              </a:rPr>
              <a:t>no</a:t>
            </a:r>
            <a:r>
              <a:rPr lang="en-US"/>
              <a:t> interactuar para nada. </a:t>
            </a:r>
          </a:p>
        </p:txBody>
      </p:sp>
      <p:pic>
        <p:nvPicPr>
          <p:cNvPr id="80901" name="Picture 5" descr="MCj01406490000[1]"/>
          <p:cNvPicPr>
            <a:picLocks noChangeAspect="1" noChangeArrowheads="1"/>
          </p:cNvPicPr>
          <p:nvPr>
            <p:ph idx="1"/>
          </p:nvPr>
        </p:nvPicPr>
        <p:blipFill>
          <a:blip r:embed="rId3" cstate="email"/>
          <a:srcRect/>
          <a:stretch>
            <a:fillRect/>
          </a:stretch>
        </p:blipFill>
        <p:spPr>
          <a:xfrm>
            <a:off x="2057400" y="4572000"/>
            <a:ext cx="4170363" cy="2058988"/>
          </a:xfrm>
          <a:noFill/>
          <a:ln/>
        </p:spPr>
      </p:pic>
      <p:sp>
        <p:nvSpPr>
          <p:cNvPr id="80903" name="Rectangle 7"/>
          <p:cNvSpPr>
            <a:spLocks noChangeArrowheads="1"/>
          </p:cNvSpPr>
          <p:nvPr/>
        </p:nvSpPr>
        <p:spPr bwMode="auto">
          <a:xfrm>
            <a:off x="-914400" y="304800"/>
            <a:ext cx="10968038" cy="519113"/>
          </a:xfrm>
          <a:prstGeom prst="rect">
            <a:avLst/>
          </a:prstGeom>
          <a:noFill/>
          <a:ln w="9525">
            <a:noFill/>
            <a:miter lim="800000"/>
            <a:headEnd/>
            <a:tailEnd/>
          </a:ln>
          <a:effectLst/>
        </p:spPr>
        <p:txBody>
          <a:bodyPr>
            <a:spAutoFit/>
          </a:bodyPr>
          <a:lstStyle/>
          <a:p>
            <a:pPr eaLnBrk="0" hangingPunct="0"/>
            <a:r>
              <a:rPr lang="en-US" sz="2800">
                <a:solidFill>
                  <a:srgbClr val="FF3300"/>
                </a:solidFill>
                <a:effectLst>
                  <a:outerShdw blurRad="38100" dist="38100" dir="2700000" algn="tl">
                    <a:srgbClr val="000000"/>
                  </a:outerShdw>
                </a:effectLst>
              </a:rPr>
              <a:t>Los animales no funcionan bien cuando no tienen el control.</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83972" name="Rectangle 4"/>
          <p:cNvSpPr>
            <a:spLocks noGrp="1" noRot="1" noChangeArrowheads="1"/>
          </p:cNvSpPr>
          <p:nvPr>
            <p:ph type="title"/>
          </p:nvPr>
        </p:nvSpPr>
        <p:spPr>
          <a:xfrm>
            <a:off x="0" y="0"/>
            <a:ext cx="9144000" cy="5715000"/>
          </a:xfrm>
        </p:spPr>
        <p:txBody>
          <a:bodyPr/>
          <a:lstStyle/>
          <a:p>
            <a:r>
              <a:rPr lang="en-US" sz="3600">
                <a:solidFill>
                  <a:srgbClr val="FF3300"/>
                </a:solidFill>
              </a:rPr>
              <a:t>ENRIQUECIMIENTO</a:t>
            </a:r>
            <a:r>
              <a:rPr lang="en-US" sz="3600"/>
              <a:t> </a:t>
            </a:r>
            <a:br>
              <a:rPr lang="en-US" sz="3600"/>
            </a:br>
            <a:r>
              <a:rPr lang="en-US" sz="3600"/>
              <a:t>ELECCION DE COMPORTAMIENTO-  </a:t>
            </a:r>
            <a:br>
              <a:rPr lang="en-US" sz="3600"/>
            </a:br>
            <a:r>
              <a:rPr lang="en-US" sz="3600"/>
              <a:t>CONSECUENCIAS DEL COMPORTAMIENTO =</a:t>
            </a:r>
            <a:br>
              <a:rPr lang="en-US" sz="3600"/>
            </a:br>
            <a:r>
              <a:rPr lang="en-US" sz="3600"/>
              <a:t/>
            </a:r>
            <a:br>
              <a:rPr lang="en-US" sz="3600"/>
            </a:br>
            <a:r>
              <a:rPr lang="en-US" sz="3600"/>
              <a:t/>
            </a:r>
            <a:br>
              <a:rPr lang="en-US" sz="3600"/>
            </a:br>
            <a:r>
              <a:rPr lang="en-US" sz="3600"/>
              <a:t/>
            </a:r>
            <a:br>
              <a:rPr lang="en-US" sz="3600"/>
            </a:br>
            <a:r>
              <a:rPr lang="en-US" sz="3600">
                <a:solidFill>
                  <a:srgbClr val="FF3300"/>
                </a:solidFill>
              </a:rPr>
              <a:t>CONTROL SOBRE EL AMBIENTE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r>
              <a:rPr lang="en-US"/>
              <a:t>CONTRA FREELOADING</a:t>
            </a:r>
          </a:p>
        </p:txBody>
      </p:sp>
      <p:sp>
        <p:nvSpPr>
          <p:cNvPr id="86019" name="Rectangle 3"/>
          <p:cNvSpPr>
            <a:spLocks noGrp="1" noChangeArrowheads="1"/>
          </p:cNvSpPr>
          <p:nvPr>
            <p:ph type="body" sz="half" idx="1"/>
          </p:nvPr>
        </p:nvSpPr>
        <p:spPr>
          <a:xfrm>
            <a:off x="1219200" y="2133600"/>
            <a:ext cx="5638800" cy="3992563"/>
          </a:xfrm>
        </p:spPr>
        <p:txBody>
          <a:bodyPr/>
          <a:lstStyle/>
          <a:p>
            <a:pPr>
              <a:buClr>
                <a:srgbClr val="0066FF"/>
              </a:buClr>
              <a:buFont typeface="Wingdings" pitchFamily="2" charset="2"/>
              <a:buNone/>
            </a:pPr>
            <a:r>
              <a:rPr lang="en-US" sz="2800"/>
              <a:t>    ¿Cuánto le gusta a los animales interactuar con sus alrededores, hacer sus propias elecciones y controlar su entorno? </a:t>
            </a:r>
          </a:p>
        </p:txBody>
      </p:sp>
      <p:pic>
        <p:nvPicPr>
          <p:cNvPr id="86023" name="Picture 7" descr="MCj04345810000[1]"/>
          <p:cNvPicPr>
            <a:picLocks noChangeAspect="1" noChangeArrowheads="1"/>
          </p:cNvPicPr>
          <p:nvPr>
            <p:ph sz="half" idx="2"/>
          </p:nvPr>
        </p:nvPicPr>
        <p:blipFill>
          <a:blip r:embed="rId3" cstate="email"/>
          <a:srcRect/>
          <a:stretch>
            <a:fillRect/>
          </a:stretch>
        </p:blipFill>
        <p:spPr>
          <a:xfrm>
            <a:off x="6096000" y="4191000"/>
            <a:ext cx="2206625" cy="2306638"/>
          </a:xfrm>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8" name="Rectangle 4"/>
          <p:cNvSpPr>
            <a:spLocks noGrp="1" noRot="1" noChangeArrowheads="1"/>
          </p:cNvSpPr>
          <p:nvPr>
            <p:ph type="title"/>
          </p:nvPr>
        </p:nvSpPr>
        <p:spPr>
          <a:xfrm>
            <a:off x="2362200" y="762000"/>
            <a:ext cx="6324600" cy="5486400"/>
          </a:xfrm>
        </p:spPr>
        <p:txBody>
          <a:bodyPr/>
          <a:lstStyle/>
          <a:p>
            <a:r>
              <a:rPr lang="en-US" sz="3200"/>
              <a:t/>
            </a:r>
            <a:br>
              <a:rPr lang="en-US" sz="3200"/>
            </a:br>
            <a:r>
              <a:rPr lang="en-US" sz="3200"/>
              <a:t>“La mayor posibilidad de mejoramiento de nuestra provisión a los primates en cautividad yace en la invención e instalación de  elementos que puedan ser usados para jugar o trabajar.” </a:t>
            </a:r>
            <a:br>
              <a:rPr lang="en-US" sz="3200"/>
            </a:br>
            <a:r>
              <a:rPr lang="en-US" sz="1800"/>
              <a:t>Robert Yerkes, 1925</a:t>
            </a:r>
            <a:r>
              <a:rPr lang="en-US" sz="4000"/>
              <a:t> </a:t>
            </a:r>
            <a:br>
              <a:rPr lang="en-US" sz="4000"/>
            </a:br>
            <a:r>
              <a:rPr lang="en-US" sz="4000"/>
              <a:t/>
            </a:r>
            <a:br>
              <a:rPr lang="en-US" sz="4000"/>
            </a:br>
            <a:r>
              <a:rPr lang="en-US" sz="3200">
                <a:solidFill>
                  <a:schemeClr val="hlink"/>
                </a:solidFill>
              </a:rPr>
              <a:t>Robert Yerkes se refería a contra freeloading.</a:t>
            </a:r>
            <a:r>
              <a:rPr lang="en-US" sz="3200"/>
              <a:t/>
            </a:r>
            <a:br>
              <a:rPr lang="en-US" sz="3200"/>
            </a:br>
            <a:r>
              <a:rPr lang="en-US" sz="3200"/>
              <a:t/>
            </a:r>
            <a:br>
              <a:rPr lang="en-US" sz="3200"/>
            </a:br>
            <a:r>
              <a:rPr lang="en-US" sz="1800"/>
              <a:t>http://psychclassics.yorku.ca/Yerkes/murchison.htm</a:t>
            </a:r>
          </a:p>
        </p:txBody>
      </p:sp>
      <p:pic>
        <p:nvPicPr>
          <p:cNvPr id="88071" name="Picture 7" descr="yerkes"/>
          <p:cNvPicPr>
            <a:picLocks noChangeAspect="1" noChangeArrowheads="1"/>
          </p:cNvPicPr>
          <p:nvPr/>
        </p:nvPicPr>
        <p:blipFill>
          <a:blip r:embed="rId3" cstate="email"/>
          <a:srcRect/>
          <a:stretch>
            <a:fillRect/>
          </a:stretch>
        </p:blipFill>
        <p:spPr bwMode="auto">
          <a:xfrm>
            <a:off x="155575" y="46038"/>
            <a:ext cx="1905000" cy="2952750"/>
          </a:xfrm>
          <a:prstGeom prst="rect">
            <a:avLst/>
          </a:prstGeom>
          <a:noFill/>
        </p:spPr>
      </p:pic>
    </p:spTree>
  </p:cSld>
  <p:clrMapOvr>
    <a:masterClrMapping/>
  </p:clrMapOvr>
  <p:transition>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p:txBody>
          <a:bodyPr/>
          <a:lstStyle/>
          <a:p>
            <a:r>
              <a:rPr lang="en-US" u="sng">
                <a:solidFill>
                  <a:schemeClr val="hlink"/>
                </a:solidFill>
              </a:rPr>
              <a:t>CONTRA FREELOADING</a:t>
            </a:r>
            <a:r>
              <a:rPr lang="en-US" u="sng"/>
              <a:t> </a:t>
            </a:r>
          </a:p>
        </p:txBody>
      </p:sp>
      <p:sp>
        <p:nvSpPr>
          <p:cNvPr id="90115" name="Rectangle 3"/>
          <p:cNvSpPr>
            <a:spLocks noGrp="1" noChangeArrowheads="1"/>
          </p:cNvSpPr>
          <p:nvPr>
            <p:ph type="body" sz="half" idx="1"/>
          </p:nvPr>
        </p:nvSpPr>
        <p:spPr>
          <a:xfrm>
            <a:off x="457200" y="1600200"/>
            <a:ext cx="8153400" cy="4525963"/>
          </a:xfrm>
        </p:spPr>
        <p:txBody>
          <a:bodyPr/>
          <a:lstStyle/>
          <a:p>
            <a:pPr>
              <a:lnSpc>
                <a:spcPct val="90000"/>
              </a:lnSpc>
              <a:buFont typeface="Wingdings" pitchFamily="2" charset="2"/>
              <a:buNone/>
            </a:pPr>
            <a:r>
              <a:rPr lang="en-US" sz="2000"/>
              <a:t>    </a:t>
            </a:r>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16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r>
              <a:rPr lang="en-US" sz="2000" b="1"/>
              <a:t>Es común que los animales muestren una preferencia por trabajar para obtener su alimento ante la presencia de idénticos items de alimento libremente disponibles porque (en teoría) es autoreforzante, y les permite desarrollar ciertos comportamientos específicos apropiados.</a:t>
            </a:r>
            <a:r>
              <a:rPr lang="en-US" sz="2000"/>
              <a:t> </a:t>
            </a:r>
          </a:p>
          <a:p>
            <a:pPr>
              <a:lnSpc>
                <a:spcPct val="90000"/>
              </a:lnSpc>
              <a:buFont typeface="Wingdings" pitchFamily="2" charset="2"/>
              <a:buNone/>
            </a:pPr>
            <a:endParaRPr lang="en-US" sz="2000"/>
          </a:p>
          <a:p>
            <a:pPr>
              <a:lnSpc>
                <a:spcPct val="90000"/>
              </a:lnSpc>
              <a:buFont typeface="Wingdings" pitchFamily="2" charset="2"/>
              <a:buNone/>
            </a:pPr>
            <a:r>
              <a:rPr lang="en-US" sz="1600"/>
              <a:t>Titi Leon dorados usando alimentadores de goma mientras que el alimento está libremente presente en platos en el Phoenix Zoo    Photo Hilda Tresz</a:t>
            </a:r>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p:txBody>
          <a:bodyPr/>
          <a:lstStyle/>
          <a:p>
            <a:r>
              <a:rPr lang="en-US" sz="3600" u="sng"/>
              <a:t>METAS DEL ENRIQUECIMIENTO COMPORTAMENTAL:</a:t>
            </a:r>
          </a:p>
        </p:txBody>
      </p:sp>
      <p:sp>
        <p:nvSpPr>
          <p:cNvPr id="92163" name="Rectangle 3"/>
          <p:cNvSpPr>
            <a:spLocks noGrp="1" noChangeArrowheads="1"/>
          </p:cNvSpPr>
          <p:nvPr>
            <p:ph type="body" idx="1"/>
          </p:nvPr>
        </p:nvSpPr>
        <p:spPr>
          <a:xfrm>
            <a:off x="457200" y="1600200"/>
            <a:ext cx="8229600" cy="4953000"/>
          </a:xfrm>
        </p:spPr>
        <p:txBody>
          <a:bodyPr/>
          <a:lstStyle/>
          <a:p>
            <a:pPr>
              <a:lnSpc>
                <a:spcPct val="90000"/>
              </a:lnSpc>
              <a:buClr>
                <a:srgbClr val="0066FF"/>
              </a:buClr>
            </a:pPr>
            <a:r>
              <a:rPr lang="en-US" sz="2800" b="1"/>
              <a:t>Crear habitats que similen más los silvestres al ofrecerles mayores opciones y control sobre el propio entorno (</a:t>
            </a:r>
            <a:r>
              <a:rPr lang="en-US" sz="1800" b="1"/>
              <a:t>no necesariamente significa que los hábitats se parecerán a los silvestres pero que les ofrecerán un número de opciones similar a lo que ocurriría en silvestría)</a:t>
            </a:r>
          </a:p>
          <a:p>
            <a:pPr>
              <a:lnSpc>
                <a:spcPct val="90000"/>
              </a:lnSpc>
              <a:buClr>
                <a:srgbClr val="0066FF"/>
              </a:buClr>
            </a:pPr>
            <a:r>
              <a:rPr lang="en-US" sz="2800" b="1"/>
              <a:t>Permitir a los animales que exhiban comportamientos naturales apropiados de la especie</a:t>
            </a:r>
          </a:p>
          <a:p>
            <a:pPr>
              <a:lnSpc>
                <a:spcPct val="90000"/>
              </a:lnSpc>
              <a:buClr>
                <a:srgbClr val="0066FF"/>
              </a:buClr>
            </a:pPr>
            <a:r>
              <a:rPr lang="en-US" sz="2800" b="1"/>
              <a:t>Permitirnos manejar estos comportamientos apropiados de la especie</a:t>
            </a:r>
          </a:p>
          <a:p>
            <a:pPr>
              <a:lnSpc>
                <a:spcPct val="90000"/>
              </a:lnSpc>
              <a:buClr>
                <a:srgbClr val="0066FF"/>
              </a:buClr>
            </a:pPr>
            <a:r>
              <a:rPr lang="en-US" sz="2400" b="1">
                <a:solidFill>
                  <a:srgbClr val="FF3300"/>
                </a:solidFill>
              </a:rPr>
              <a:t>Enriquecimiento comportamental= Manejo del comportamiento!!!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sz="4000"/>
              <a:t>COMPORTAMIENTOS ESPECIFICOS TIPICOS VS. APROPIADOS</a:t>
            </a:r>
          </a:p>
        </p:txBody>
      </p:sp>
      <p:sp>
        <p:nvSpPr>
          <p:cNvPr id="35843" name="Rectangle 3"/>
          <p:cNvSpPr>
            <a:spLocks noGrp="1" noChangeArrowheads="1"/>
          </p:cNvSpPr>
          <p:nvPr>
            <p:ph type="body" idx="1"/>
          </p:nvPr>
        </p:nvSpPr>
        <p:spPr>
          <a:xfrm>
            <a:off x="457200" y="2209800"/>
            <a:ext cx="8229600" cy="3916363"/>
          </a:xfrm>
        </p:spPr>
        <p:txBody>
          <a:bodyPr/>
          <a:lstStyle/>
          <a:p>
            <a:pPr>
              <a:lnSpc>
                <a:spcPct val="90000"/>
              </a:lnSpc>
              <a:buClr>
                <a:srgbClr val="0066FF"/>
              </a:buClr>
            </a:pPr>
            <a:r>
              <a:rPr lang="en-US" sz="2800" b="1" u="sng"/>
              <a:t>Comportamiento</a:t>
            </a:r>
            <a:r>
              <a:rPr lang="en-US" sz="2800" b="1"/>
              <a:t>: cualquier cosa que hace un  animal (básicamente)</a:t>
            </a:r>
          </a:p>
          <a:p>
            <a:pPr>
              <a:lnSpc>
                <a:spcPct val="90000"/>
              </a:lnSpc>
            </a:pPr>
            <a:endParaRPr lang="en-US" sz="2800" b="1"/>
          </a:p>
          <a:p>
            <a:pPr>
              <a:lnSpc>
                <a:spcPct val="90000"/>
              </a:lnSpc>
              <a:buClr>
                <a:srgbClr val="0066FF"/>
              </a:buClr>
            </a:pPr>
            <a:r>
              <a:rPr lang="en-US" sz="2800" b="1" u="sng"/>
              <a:t>Comportamiento típico de la especie</a:t>
            </a:r>
            <a:r>
              <a:rPr lang="en-US" sz="2800" b="1"/>
              <a:t>: cualquier cosa que hace un animal en estado silvestre</a:t>
            </a:r>
          </a:p>
          <a:p>
            <a:pPr>
              <a:lnSpc>
                <a:spcPct val="90000"/>
              </a:lnSpc>
              <a:buClr>
                <a:srgbClr val="0066FF"/>
              </a:buClr>
              <a:buFont typeface="Wingdings" pitchFamily="2" charset="2"/>
              <a:buNone/>
            </a:pPr>
            <a:endParaRPr lang="en-US" sz="2800" b="1"/>
          </a:p>
          <a:p>
            <a:pPr>
              <a:lnSpc>
                <a:spcPct val="90000"/>
              </a:lnSpc>
              <a:buClr>
                <a:srgbClr val="0066FF"/>
              </a:buClr>
            </a:pPr>
            <a:r>
              <a:rPr lang="en-US" sz="2800" b="1" u="sng"/>
              <a:t>Comportamiento apropiado de la especie</a:t>
            </a:r>
            <a:r>
              <a:rPr lang="en-US" sz="2800" b="1"/>
              <a:t>: cualquier comportamiento típico del animal que se le permite desarrollar en cautiverio</a:t>
            </a:r>
          </a:p>
        </p:txBody>
      </p:sp>
    </p:spTree>
  </p:cSld>
  <p:clrMapOvr>
    <a:masterClrMapping/>
  </p:clrMapOvr>
  <p:transition>
    <p:zoom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Rot="1" noChangeArrowheads="1"/>
          </p:cNvSpPr>
          <p:nvPr>
            <p:ph type="title"/>
          </p:nvPr>
        </p:nvSpPr>
        <p:spPr>
          <a:xfrm>
            <a:off x="457200" y="274638"/>
            <a:ext cx="8382000" cy="5973762"/>
          </a:xfrm>
        </p:spPr>
        <p:txBody>
          <a:bodyPr/>
          <a:lstStyle/>
          <a:p>
            <a:r>
              <a:rPr lang="en-US" sz="3600"/>
              <a:t>En los últimos años el enriquecimiento pasó de simplemente ponerle variantes a la vida cotidiana del animal a especializarse en </a:t>
            </a:r>
            <a:r>
              <a:rPr lang="en-US" sz="3600">
                <a:solidFill>
                  <a:srgbClr val="FF3300"/>
                </a:solidFill>
              </a:rPr>
              <a:t>educing y manejar</a:t>
            </a:r>
            <a:r>
              <a:rPr lang="en-US" sz="3600"/>
              <a:t> COMPORTAMIENTOS  ESPECIFICOS APROPIADOS.</a:t>
            </a:r>
            <a:br>
              <a:rPr lang="en-US" sz="3600"/>
            </a:br>
            <a:r>
              <a:rPr lang="en-US" sz="3600"/>
              <a:t/>
            </a:r>
            <a:br>
              <a:rPr lang="en-US" sz="3600"/>
            </a:br>
            <a:r>
              <a:rPr lang="en-US" sz="3600"/>
              <a:t/>
            </a:r>
            <a:br>
              <a:rPr lang="en-US" sz="3600"/>
            </a:br>
            <a:r>
              <a:rPr lang="en-US" sz="6600"/>
              <a:t>¿Por qué? </a:t>
            </a:r>
          </a:p>
        </p:txBody>
      </p:sp>
      <p:pic>
        <p:nvPicPr>
          <p:cNvPr id="95237" name="Picture 5" descr="MCj04344110000[1]"/>
          <p:cNvPicPr>
            <a:picLocks noChangeAspect="1" noChangeArrowheads="1"/>
          </p:cNvPicPr>
          <p:nvPr/>
        </p:nvPicPr>
        <p:blipFill>
          <a:blip r:embed="rId3" cstate="email"/>
          <a:srcRect/>
          <a:stretch>
            <a:fillRect/>
          </a:stretch>
        </p:blipFill>
        <p:spPr bwMode="auto">
          <a:xfrm>
            <a:off x="6781800" y="4572000"/>
            <a:ext cx="16256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p:cNvSpPr>
            <a:spLocks noGrp="1" noRot="1" noChangeArrowheads="1"/>
          </p:cNvSpPr>
          <p:nvPr>
            <p:ph type="title"/>
          </p:nvPr>
        </p:nvSpPr>
        <p:spPr>
          <a:xfrm>
            <a:off x="457200" y="274638"/>
            <a:ext cx="8153400" cy="5364162"/>
          </a:xfrm>
        </p:spPr>
        <p:txBody>
          <a:bodyPr/>
          <a:lstStyle/>
          <a:p>
            <a:r>
              <a:rPr lang="en-US"/>
              <a:t>Si los animales no mantienen comportamientos (específicos apropiados) en cautiverio, entonces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2" name="Rectangle 4"/>
          <p:cNvSpPr>
            <a:spLocks noGrp="1" noChangeArrowheads="1"/>
          </p:cNvSpPr>
          <p:nvPr>
            <p:ph type="ctrTitle"/>
          </p:nvPr>
        </p:nvSpPr>
        <p:spPr>
          <a:xfrm>
            <a:off x="152400" y="0"/>
            <a:ext cx="8991600" cy="1066800"/>
          </a:xfrm>
        </p:spPr>
        <p:txBody>
          <a:bodyPr/>
          <a:lstStyle/>
          <a:p>
            <a:r>
              <a:rPr lang="en-US" sz="5400" u="sng"/>
              <a:t>No Hay Exhibición adecuada</a:t>
            </a:r>
          </a:p>
        </p:txBody>
      </p:sp>
      <p:sp>
        <p:nvSpPr>
          <p:cNvPr id="99333" name="Rectangle 5"/>
          <p:cNvSpPr>
            <a:spLocks noGrp="1" noChangeArrowheads="1"/>
          </p:cNvSpPr>
          <p:nvPr>
            <p:ph type="subTitle" idx="1"/>
          </p:nvPr>
        </p:nvSpPr>
        <p:spPr>
          <a:xfrm>
            <a:off x="0" y="5715000"/>
            <a:ext cx="9144000" cy="914400"/>
          </a:xfrm>
        </p:spPr>
        <p:txBody>
          <a:bodyPr/>
          <a:lstStyle/>
          <a:p>
            <a:pPr>
              <a:lnSpc>
                <a:spcPct val="80000"/>
              </a:lnSpc>
            </a:pPr>
            <a:r>
              <a:rPr lang="en-US" sz="2800"/>
              <a:t>La falta de repertorios de comportamientos adecuados puede resultar en aburrimiento y frustración que lleva a comportamientos anormales </a:t>
            </a:r>
          </a:p>
        </p:txBody>
      </p:sp>
      <p:pic>
        <p:nvPicPr>
          <p:cNvPr id="99341" name="Picture 13" descr="AfuaCeceliaFeb052005IMG_0285_tn">
            <a:hlinkClick r:id="rId3"/>
          </p:cNvPr>
          <p:cNvPicPr>
            <a:picLocks noChangeAspect="1" noChangeArrowheads="1"/>
          </p:cNvPicPr>
          <p:nvPr/>
        </p:nvPicPr>
        <p:blipFill>
          <a:blip r:embed="rId4" cstate="email"/>
          <a:srcRect/>
          <a:stretch>
            <a:fillRect/>
          </a:stretch>
        </p:blipFill>
        <p:spPr bwMode="auto">
          <a:xfrm>
            <a:off x="381000" y="1123950"/>
            <a:ext cx="6096000" cy="4572000"/>
          </a:xfrm>
          <a:prstGeom prst="rect">
            <a:avLst/>
          </a:prstGeom>
          <a:noFill/>
        </p:spPr>
      </p:pic>
      <p:sp>
        <p:nvSpPr>
          <p:cNvPr id="99342" name="Rectangle 14"/>
          <p:cNvSpPr>
            <a:spLocks noChangeArrowheads="1"/>
          </p:cNvSpPr>
          <p:nvPr/>
        </p:nvSpPr>
        <p:spPr bwMode="auto">
          <a:xfrm>
            <a:off x="303213" y="2833688"/>
            <a:ext cx="8537575" cy="1190625"/>
          </a:xfrm>
          <a:prstGeom prst="rect">
            <a:avLst/>
          </a:prstGeom>
          <a:noFill/>
          <a:ln w="9525">
            <a:noFill/>
            <a:miter lim="800000"/>
            <a:headEnd/>
            <a:tailEnd/>
          </a:ln>
          <a:effectLst/>
        </p:spPr>
        <p:txBody>
          <a:bodyPr/>
          <a:lstStyle/>
          <a:p>
            <a:pPr eaLnBrk="0" hangingPunct="0"/>
            <a:endParaRPr lang="es-ES" sz="1200" b="0">
              <a:solidFill>
                <a:schemeClr val="tx1"/>
              </a:solidFill>
              <a:effectLst/>
              <a:latin typeface="Arial" pitchFamily="34" charset="0"/>
            </a:endParaRPr>
          </a:p>
        </p:txBody>
      </p:sp>
      <p:sp>
        <p:nvSpPr>
          <p:cNvPr id="99343" name="Rectangle 15"/>
          <p:cNvSpPr>
            <a:spLocks noChangeArrowheads="1"/>
          </p:cNvSpPr>
          <p:nvPr/>
        </p:nvSpPr>
        <p:spPr bwMode="auto">
          <a:xfrm>
            <a:off x="6781800" y="4419600"/>
            <a:ext cx="2362200" cy="774700"/>
          </a:xfrm>
          <a:prstGeom prst="rect">
            <a:avLst/>
          </a:prstGeom>
          <a:noFill/>
          <a:ln w="9525">
            <a:noFill/>
            <a:miter lim="800000"/>
            <a:headEnd/>
            <a:tailEnd/>
          </a:ln>
          <a:effectLst/>
        </p:spPr>
        <p:txBody>
          <a:bodyPr>
            <a:spAutoFit/>
          </a:bodyPr>
          <a:lstStyle/>
          <a:p>
            <a:r>
              <a:rPr lang="en-US" sz="900">
                <a:solidFill>
                  <a:schemeClr val="tx1"/>
                </a:solidFill>
                <a:effectLst/>
                <a:latin typeface="Arial" pitchFamily="34" charset="0"/>
              </a:rPr>
              <a:t>Afua and Cecelia</a:t>
            </a:r>
            <a:br>
              <a:rPr lang="en-US" sz="900">
                <a:solidFill>
                  <a:schemeClr val="tx1"/>
                </a:solidFill>
                <a:effectLst/>
                <a:latin typeface="Arial" pitchFamily="34" charset="0"/>
              </a:rPr>
            </a:br>
            <a:r>
              <a:rPr lang="en-US" sz="900">
                <a:solidFill>
                  <a:schemeClr val="tx1"/>
                </a:solidFill>
                <a:effectLst/>
                <a:latin typeface="Arial" pitchFamily="34" charset="0"/>
              </a:rPr>
              <a:t>Kumasi Zoo, Kumasi, Ghana, West Africa</a:t>
            </a:r>
            <a:br>
              <a:rPr lang="en-US" sz="900">
                <a:solidFill>
                  <a:schemeClr val="tx1"/>
                </a:solidFill>
                <a:effectLst/>
                <a:latin typeface="Arial" pitchFamily="34" charset="0"/>
              </a:rPr>
            </a:br>
            <a:r>
              <a:rPr lang="en-US" sz="900">
                <a:solidFill>
                  <a:schemeClr val="tx1"/>
                </a:solidFill>
                <a:effectLst/>
                <a:latin typeface="Arial" pitchFamily="34" charset="0"/>
              </a:rPr>
              <a:t>http://www.ccforaction.com/KumasiZooFebruary2005.htm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80" name="Rectangle 4"/>
          <p:cNvSpPr>
            <a:spLocks noGrp="1" noChangeArrowheads="1"/>
          </p:cNvSpPr>
          <p:nvPr>
            <p:ph type="ctrTitle"/>
          </p:nvPr>
        </p:nvSpPr>
        <p:spPr>
          <a:xfrm>
            <a:off x="685800" y="0"/>
            <a:ext cx="7772400" cy="838200"/>
          </a:xfrm>
        </p:spPr>
        <p:txBody>
          <a:bodyPr/>
          <a:lstStyle/>
          <a:p>
            <a:r>
              <a:rPr lang="en-US" sz="4800" u="sng"/>
              <a:t>No hay Educación Adecuada</a:t>
            </a:r>
            <a:endParaRPr lang="en-US" sz="4800"/>
          </a:p>
        </p:txBody>
      </p:sp>
      <p:sp>
        <p:nvSpPr>
          <p:cNvPr id="101381" name="Rectangle 5"/>
          <p:cNvSpPr>
            <a:spLocks noGrp="1" noChangeArrowheads="1"/>
          </p:cNvSpPr>
          <p:nvPr>
            <p:ph type="subTitle" idx="1"/>
          </p:nvPr>
        </p:nvSpPr>
        <p:spPr>
          <a:xfrm>
            <a:off x="0" y="838200"/>
            <a:ext cx="9144000" cy="6019800"/>
          </a:xfrm>
        </p:spPr>
        <p:txBody>
          <a:bodyPr/>
          <a:lstStyle/>
          <a:p>
            <a:r>
              <a:rPr lang="es-AR"/>
              <a:t>Exhibir animales de manera inadecuada presenta el mensaje inadecuado a los visitantes</a:t>
            </a:r>
          </a:p>
          <a:p>
            <a:endParaRPr lang="es-AR" sz="1400"/>
          </a:p>
        </p:txBody>
      </p:sp>
      <p:sp>
        <p:nvSpPr>
          <p:cNvPr id="101383" name="Rectangle 7"/>
          <p:cNvSpPr>
            <a:spLocks noChangeArrowheads="1"/>
          </p:cNvSpPr>
          <p:nvPr/>
        </p:nvSpPr>
        <p:spPr bwMode="auto">
          <a:xfrm>
            <a:off x="304800" y="6172200"/>
            <a:ext cx="8839200" cy="763588"/>
          </a:xfrm>
          <a:prstGeom prst="rect">
            <a:avLst/>
          </a:prstGeom>
          <a:noFill/>
          <a:ln w="9525">
            <a:noFill/>
            <a:miter lim="800000"/>
            <a:headEnd/>
            <a:tailEnd/>
          </a:ln>
          <a:effectLst/>
        </p:spPr>
        <p:txBody>
          <a:bodyPr>
            <a:spAutoFit/>
          </a:bodyPr>
          <a:lstStyle/>
          <a:p>
            <a:pPr eaLnBrk="0" hangingPunct="0"/>
            <a:endParaRPr lang="en-US" sz="1600" b="0">
              <a:solidFill>
                <a:schemeClr val="tx1"/>
              </a:solidFill>
              <a:effectLst>
                <a:outerShdw blurRad="38100" dist="38100" dir="2700000" algn="tl">
                  <a:srgbClr val="000000"/>
                </a:outerShdw>
              </a:effectLst>
            </a:endParaRPr>
          </a:p>
          <a:p>
            <a:pPr>
              <a:lnSpc>
                <a:spcPct val="80000"/>
              </a:lnSpc>
              <a:spcBef>
                <a:spcPct val="20000"/>
              </a:spcBef>
              <a:buClr>
                <a:schemeClr val="hlink"/>
              </a:buClr>
              <a:buSzPct val="70000"/>
              <a:buFont typeface="Wingdings" pitchFamily="2" charset="2"/>
              <a:buNone/>
            </a:pPr>
            <a:r>
              <a:rPr lang="en-US" sz="1200" b="0">
                <a:solidFill>
                  <a:schemeClr val="tx1"/>
                </a:solidFill>
                <a:effectLst>
                  <a:outerShdw blurRad="38100" dist="38100" dir="2700000" algn="tl">
                    <a:srgbClr val="000000"/>
                  </a:outerShdw>
                </a:effectLst>
              </a:rPr>
              <a:t>http://www.informedchoice.info/BillyJo.jpg</a:t>
            </a:r>
          </a:p>
          <a:p>
            <a:pPr eaLnBrk="0" hangingPunct="0"/>
            <a:endParaRPr lang="en-US" sz="1600" b="0">
              <a:solidFill>
                <a:schemeClr val="tx1"/>
              </a:solidFill>
              <a:effectLst>
                <a:outerShdw blurRad="38100" dist="38100" dir="2700000" algn="tl">
                  <a:srgbClr val="000000"/>
                </a:outerShdw>
              </a:effectLst>
            </a:endParaRPr>
          </a:p>
        </p:txBody>
      </p:sp>
      <p:pic>
        <p:nvPicPr>
          <p:cNvPr id="101388" name="Picture 12" descr="BillyJo[1]"/>
          <p:cNvPicPr>
            <a:picLocks noChangeAspect="1" noChangeArrowheads="1"/>
          </p:cNvPicPr>
          <p:nvPr/>
        </p:nvPicPr>
        <p:blipFill>
          <a:blip r:embed="rId3" cstate="email"/>
          <a:srcRect/>
          <a:stretch>
            <a:fillRect/>
          </a:stretch>
        </p:blipFill>
        <p:spPr bwMode="auto">
          <a:xfrm>
            <a:off x="2590800" y="2057400"/>
            <a:ext cx="4127500" cy="40513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Rot="1" noChangeArrowheads="1"/>
          </p:cNvSpPr>
          <p:nvPr>
            <p:ph type="title"/>
          </p:nvPr>
        </p:nvSpPr>
        <p:spPr>
          <a:xfrm>
            <a:off x="457200" y="0"/>
            <a:ext cx="8229600" cy="1143000"/>
          </a:xfrm>
        </p:spPr>
        <p:txBody>
          <a:bodyPr/>
          <a:lstStyle/>
          <a:p>
            <a:r>
              <a:rPr lang="en-US" u="sng"/>
              <a:t>No hay Conservación </a:t>
            </a:r>
          </a:p>
        </p:txBody>
      </p:sp>
      <p:sp>
        <p:nvSpPr>
          <p:cNvPr id="105475" name="Rectangle 3"/>
          <p:cNvSpPr>
            <a:spLocks noGrp="1" noChangeArrowheads="1"/>
          </p:cNvSpPr>
          <p:nvPr>
            <p:ph type="body" idx="1"/>
          </p:nvPr>
        </p:nvSpPr>
        <p:spPr>
          <a:xfrm>
            <a:off x="381000" y="1219200"/>
            <a:ext cx="8229600" cy="4602163"/>
          </a:xfrm>
        </p:spPr>
        <p:txBody>
          <a:bodyPr/>
          <a:lstStyle/>
          <a:p>
            <a:pPr>
              <a:lnSpc>
                <a:spcPct val="90000"/>
              </a:lnSpc>
              <a:buFont typeface="Wingdings" pitchFamily="2" charset="2"/>
              <a:buNone/>
            </a:pPr>
            <a:r>
              <a:rPr lang="en-US" sz="2800"/>
              <a:t>   Los animales en cautiverio tienen una baja chance de sobrevivir cuando son liberados y reintroducidos a la naturaleza a menos que hayan mantenido sus comportamientos naturales, tales como la habilidad de copular, de criar a los jóvenes, de cazar o forrajear, escapar de predadores, temer a humanos, etc</a:t>
            </a:r>
          </a:p>
          <a:p>
            <a:pPr>
              <a:lnSpc>
                <a:spcPct val="90000"/>
              </a:lnSpc>
              <a:buFont typeface="Wingdings" pitchFamily="2" charset="2"/>
              <a:buNone/>
            </a:pPr>
            <a:endParaRPr lang="en-US" sz="2400"/>
          </a:p>
          <a:p>
            <a:pPr>
              <a:lnSpc>
                <a:spcPct val="90000"/>
              </a:lnSpc>
              <a:buFont typeface="Wingdings" pitchFamily="2" charset="2"/>
              <a:buNone/>
            </a:pPr>
            <a:endParaRPr lang="en-US" sz="1400"/>
          </a:p>
          <a:p>
            <a:pPr>
              <a:lnSpc>
                <a:spcPct val="90000"/>
              </a:lnSpc>
              <a:buFont typeface="Wingdings" pitchFamily="2" charset="2"/>
              <a:buNone/>
            </a:pPr>
            <a:endParaRPr lang="en-US" sz="1400"/>
          </a:p>
          <a:p>
            <a:pPr>
              <a:lnSpc>
                <a:spcPct val="90000"/>
              </a:lnSpc>
              <a:buFont typeface="Wingdings" pitchFamily="2" charset="2"/>
              <a:buNone/>
            </a:pPr>
            <a:endParaRPr lang="en-US" sz="1400"/>
          </a:p>
          <a:p>
            <a:pPr>
              <a:lnSpc>
                <a:spcPct val="90000"/>
              </a:lnSpc>
              <a:buFont typeface="Wingdings" pitchFamily="2" charset="2"/>
              <a:buNone/>
            </a:pPr>
            <a:endParaRPr lang="en-US" sz="1400"/>
          </a:p>
          <a:p>
            <a:pPr>
              <a:lnSpc>
                <a:spcPct val="90000"/>
              </a:lnSpc>
              <a:buFont typeface="Wingdings" pitchFamily="2" charset="2"/>
              <a:buNone/>
            </a:pPr>
            <a:endParaRPr lang="en-US" sz="1400"/>
          </a:p>
          <a:p>
            <a:pPr>
              <a:lnSpc>
                <a:spcPct val="90000"/>
              </a:lnSpc>
              <a:buFont typeface="Wingdings" pitchFamily="2" charset="2"/>
              <a:buNone/>
            </a:pPr>
            <a:endParaRPr lang="en-US" sz="1400"/>
          </a:p>
          <a:p>
            <a:pPr>
              <a:lnSpc>
                <a:spcPct val="90000"/>
              </a:lnSpc>
              <a:buFont typeface="Wingdings" pitchFamily="2" charset="2"/>
              <a:buNone/>
            </a:pPr>
            <a:endParaRPr lang="en-US" sz="1400"/>
          </a:p>
          <a:p>
            <a:pPr>
              <a:lnSpc>
                <a:spcPct val="90000"/>
              </a:lnSpc>
              <a:buFont typeface="Wingdings" pitchFamily="2" charset="2"/>
              <a:buNone/>
            </a:pPr>
            <a:endParaRPr lang="en-US" sz="1400"/>
          </a:p>
          <a:p>
            <a:pPr>
              <a:lnSpc>
                <a:spcPct val="90000"/>
              </a:lnSpc>
              <a:buFont typeface="Wingdings" pitchFamily="2" charset="2"/>
              <a:buNone/>
            </a:pPr>
            <a:endParaRPr lang="en-US" sz="1400"/>
          </a:p>
          <a:p>
            <a:pPr>
              <a:lnSpc>
                <a:spcPct val="90000"/>
              </a:lnSpc>
              <a:buFont typeface="Wingdings" pitchFamily="2" charset="2"/>
              <a:buNone/>
            </a:pPr>
            <a:r>
              <a:rPr lang="en-US" sz="1400"/>
              <a:t>http://www.blackfootedferret.org/who.html</a:t>
            </a:r>
          </a:p>
          <a:p>
            <a:pPr>
              <a:lnSpc>
                <a:spcPct val="90000"/>
              </a:lnSpc>
              <a:buFont typeface="Wingdings" pitchFamily="2" charset="2"/>
              <a:buNone/>
            </a:pPr>
            <a:endParaRPr lang="en-US" sz="1400"/>
          </a:p>
          <a:p>
            <a:pPr>
              <a:lnSpc>
                <a:spcPct val="90000"/>
              </a:lnSpc>
              <a:buFont typeface="Wingdings" pitchFamily="2" charset="2"/>
              <a:buNone/>
            </a:pPr>
            <a:endParaRPr lang="en-US" sz="2400"/>
          </a:p>
          <a:p>
            <a:pPr>
              <a:lnSpc>
                <a:spcPct val="90000"/>
              </a:lnSpc>
              <a:buFont typeface="Wingdings" pitchFamily="2" charset="2"/>
              <a:buNone/>
            </a:pPr>
            <a:endParaRPr lang="en-US" sz="2400"/>
          </a:p>
        </p:txBody>
      </p:sp>
      <p:pic>
        <p:nvPicPr>
          <p:cNvPr id="105476" name="Picture 4" descr="index_01[1]"/>
          <p:cNvPicPr>
            <a:picLocks noChangeAspect="1" noChangeArrowheads="1"/>
          </p:cNvPicPr>
          <p:nvPr/>
        </p:nvPicPr>
        <p:blipFill>
          <a:blip r:embed="rId3" cstate="email"/>
          <a:srcRect/>
          <a:stretch>
            <a:fillRect/>
          </a:stretch>
        </p:blipFill>
        <p:spPr bwMode="auto">
          <a:xfrm>
            <a:off x="304800" y="3962400"/>
            <a:ext cx="8572500" cy="19780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Rot="1" noChangeArrowheads="1"/>
          </p:cNvSpPr>
          <p:nvPr>
            <p:ph type="title"/>
          </p:nvPr>
        </p:nvSpPr>
        <p:spPr>
          <a:xfrm>
            <a:off x="152400" y="274638"/>
            <a:ext cx="8991600" cy="563562"/>
          </a:xfrm>
        </p:spPr>
        <p:txBody>
          <a:bodyPr/>
          <a:lstStyle/>
          <a:p>
            <a:r>
              <a:rPr lang="en-US" sz="4000" u="sng"/>
              <a:t>Sin Investigación de Comportamiento</a:t>
            </a:r>
          </a:p>
        </p:txBody>
      </p:sp>
      <p:sp>
        <p:nvSpPr>
          <p:cNvPr id="443396" name="Rectangle 4"/>
          <p:cNvSpPr>
            <a:spLocks noGrp="1" noChangeArrowheads="1"/>
          </p:cNvSpPr>
          <p:nvPr>
            <p:ph type="body" sz="half" idx="2"/>
          </p:nvPr>
        </p:nvSpPr>
        <p:spPr>
          <a:xfrm>
            <a:off x="4038600" y="838200"/>
            <a:ext cx="4648200" cy="5791200"/>
          </a:xfrm>
        </p:spPr>
        <p:txBody>
          <a:bodyPr/>
          <a:lstStyle/>
          <a:p>
            <a:pPr algn="ctr">
              <a:lnSpc>
                <a:spcPct val="80000"/>
              </a:lnSpc>
              <a:buFont typeface="Wingdings" pitchFamily="2" charset="2"/>
              <a:buNone/>
            </a:pPr>
            <a:r>
              <a:rPr lang="en-US" sz="1800" b="1">
                <a:latin typeface="Verdana" pitchFamily="34" charset="0"/>
              </a:rPr>
              <a:t>Divisiones de Investigación del CRES</a:t>
            </a:r>
          </a:p>
          <a:p>
            <a:pPr algn="ctr">
              <a:lnSpc>
                <a:spcPct val="80000"/>
              </a:lnSpc>
              <a:buFont typeface="Wingdings" pitchFamily="2" charset="2"/>
              <a:buNone/>
            </a:pPr>
            <a:r>
              <a:rPr lang="en-US" sz="1200" b="1">
                <a:latin typeface="Verdana" pitchFamily="34" charset="0"/>
              </a:rPr>
              <a:t>(Conservation and Research of Endangered Species, San Diego, CA)</a:t>
            </a:r>
          </a:p>
          <a:p>
            <a:pPr algn="ctr">
              <a:lnSpc>
                <a:spcPct val="80000"/>
              </a:lnSpc>
              <a:buFont typeface="Wingdings" pitchFamily="2" charset="2"/>
              <a:buNone/>
            </a:pPr>
            <a:r>
              <a:rPr lang="en-US" sz="2800" u="sng">
                <a:hlinkClick r:id="rId3"/>
              </a:rPr>
              <a:t>Ecología Animal Aplicada</a:t>
            </a:r>
            <a:r>
              <a:rPr lang="en-US" sz="2800" u="sng"/>
              <a:t> </a:t>
            </a:r>
            <a:r>
              <a:rPr lang="en-US" sz="1200" b="1">
                <a:latin typeface="Arial" pitchFamily="34" charset="0"/>
                <a:cs typeface="Arial" pitchFamily="34" charset="0"/>
              </a:rPr>
              <a:t> asistiendo la recuperación de poblaciones amenazadas y en peligro</a:t>
            </a:r>
          </a:p>
          <a:p>
            <a:pPr algn="ctr">
              <a:lnSpc>
                <a:spcPct val="80000"/>
              </a:lnSpc>
              <a:buFont typeface="Wingdings" pitchFamily="2" charset="2"/>
              <a:buNone/>
            </a:pPr>
            <a:r>
              <a:rPr lang="en-US" sz="2800" u="sng">
                <a:hlinkClick r:id="rId4"/>
              </a:rPr>
              <a:t>Ecologia del comportamiento</a:t>
            </a:r>
            <a:r>
              <a:rPr lang="en-US" sz="2800" u="sng"/>
              <a:t> </a:t>
            </a:r>
            <a:r>
              <a:rPr lang="en-US" sz="2800"/>
              <a:t>-</a:t>
            </a:r>
            <a:r>
              <a:rPr lang="en-US" sz="1200">
                <a:latin typeface="Arial" pitchFamily="34" charset="0"/>
                <a:cs typeface="Arial" pitchFamily="34" charset="0"/>
              </a:rPr>
              <a:t>documenta factores que regulan la variación en el éxito reproductivo de los animales</a:t>
            </a:r>
            <a:endParaRPr lang="en-US" sz="1200"/>
          </a:p>
          <a:p>
            <a:pPr algn="ctr">
              <a:lnSpc>
                <a:spcPct val="80000"/>
              </a:lnSpc>
              <a:buFont typeface="Wingdings" pitchFamily="2" charset="2"/>
              <a:buNone/>
            </a:pPr>
            <a:r>
              <a:rPr lang="en-US" sz="2800" u="sng">
                <a:hlinkClick r:id="rId5"/>
              </a:rPr>
              <a:t>Genetica</a:t>
            </a:r>
            <a:r>
              <a:rPr lang="en-US" sz="2800" u="sng"/>
              <a:t> </a:t>
            </a:r>
            <a:r>
              <a:rPr lang="en-US" sz="2800"/>
              <a:t>– </a:t>
            </a:r>
            <a:r>
              <a:rPr lang="en-US" sz="1200">
                <a:latin typeface="Arial" pitchFamily="34" charset="0"/>
                <a:cs typeface="Arial" pitchFamily="34" charset="0"/>
              </a:rPr>
              <a:t>estudiando la variación genetica, determinación de sexo, análisis de paternidad y cambios evoloutivos entre poblaciones y especies</a:t>
            </a:r>
          </a:p>
          <a:p>
            <a:pPr algn="ctr">
              <a:lnSpc>
                <a:spcPct val="80000"/>
              </a:lnSpc>
              <a:buFont typeface="Wingdings" pitchFamily="2" charset="2"/>
              <a:buNone/>
            </a:pPr>
            <a:r>
              <a:rPr lang="en-US" sz="2000" b="1" u="sng">
                <a:hlinkClick r:id="rId6"/>
              </a:rPr>
              <a:t>Laboratorios de enfermedades silvestres</a:t>
            </a:r>
            <a:r>
              <a:rPr lang="en-US" sz="2000" b="1" u="sng"/>
              <a:t>-</a:t>
            </a:r>
            <a:r>
              <a:rPr lang="en-US" sz="2800" u="sng"/>
              <a:t> </a:t>
            </a:r>
            <a:r>
              <a:rPr lang="en-US" sz="1200">
                <a:latin typeface="Arial" pitchFamily="34" charset="0"/>
                <a:cs typeface="Arial" pitchFamily="34" charset="0"/>
              </a:rPr>
              <a:t>investigaciones multidisciplinarias de enfermedades e investigación innovadora.</a:t>
            </a:r>
            <a:r>
              <a:rPr lang="en-US" sz="1200" u="sng">
                <a:latin typeface="Arial" pitchFamily="34" charset="0"/>
                <a:cs typeface="Arial" pitchFamily="34" charset="0"/>
              </a:rPr>
              <a:t> </a:t>
            </a:r>
            <a:r>
              <a:rPr lang="en-US" sz="1200" u="sng"/>
              <a:t> </a:t>
            </a:r>
          </a:p>
          <a:p>
            <a:pPr algn="ctr">
              <a:lnSpc>
                <a:spcPct val="80000"/>
              </a:lnSpc>
              <a:buFont typeface="Wingdings" pitchFamily="2" charset="2"/>
              <a:buNone/>
            </a:pPr>
            <a:r>
              <a:rPr lang="en-US" sz="2800">
                <a:hlinkClick r:id="rId7"/>
              </a:rPr>
              <a:t>Fisiología Reproductiva</a:t>
            </a:r>
            <a:r>
              <a:rPr lang="en-US" sz="2800"/>
              <a:t>-</a:t>
            </a:r>
          </a:p>
          <a:p>
            <a:pPr algn="ctr">
              <a:lnSpc>
                <a:spcPct val="80000"/>
              </a:lnSpc>
              <a:buFont typeface="Wingdings" pitchFamily="2" charset="2"/>
              <a:buNone/>
            </a:pPr>
            <a:r>
              <a:rPr lang="en-US" sz="1200">
                <a:latin typeface="Arial" pitchFamily="34" charset="0"/>
                <a:cs typeface="Arial" pitchFamily="34" charset="0"/>
              </a:rPr>
              <a:t>Aumentar la reproducción de especies amenazadas-”Zoo congelado”</a:t>
            </a:r>
          </a:p>
          <a:p>
            <a:pPr algn="ctr">
              <a:lnSpc>
                <a:spcPct val="80000"/>
              </a:lnSpc>
              <a:buFont typeface="Wingdings" pitchFamily="2" charset="2"/>
              <a:buNone/>
            </a:pPr>
            <a:endParaRPr lang="en-US" sz="1200"/>
          </a:p>
          <a:p>
            <a:pPr algn="ctr">
              <a:lnSpc>
                <a:spcPct val="80000"/>
              </a:lnSpc>
              <a:buFont typeface="Wingdings" pitchFamily="2" charset="2"/>
              <a:buNone/>
            </a:pPr>
            <a:r>
              <a:rPr lang="en-US" sz="2800" u="sng">
                <a:hlinkClick r:id="rId8"/>
              </a:rPr>
              <a:t>Banco de semillas nativo</a:t>
            </a:r>
            <a:r>
              <a:rPr lang="en-US" sz="1200">
                <a:latin typeface="Arial" pitchFamily="34" charset="0"/>
                <a:cs typeface="Arial" pitchFamily="34" charset="0"/>
              </a:rPr>
              <a:t> de plantas amenazadas de la región sur de California </a:t>
            </a:r>
          </a:p>
          <a:p>
            <a:pPr algn="ctr">
              <a:lnSpc>
                <a:spcPct val="80000"/>
              </a:lnSpc>
              <a:buFont typeface="Wingdings" pitchFamily="2" charset="2"/>
              <a:buNone/>
            </a:pPr>
            <a:endParaRPr lang="en-US" sz="1200" u="sng"/>
          </a:p>
        </p:txBody>
      </p:sp>
      <p:pic>
        <p:nvPicPr>
          <p:cNvPr id="443398" name="Picture 6" descr="The San Diego Zoo's Conservation and Research for Endangered Species: Projects"/>
          <p:cNvPicPr>
            <a:picLocks noChangeAspect="1" noChangeArrowheads="1"/>
          </p:cNvPicPr>
          <p:nvPr>
            <p:ph type="clipArt" sz="half" idx="1"/>
          </p:nvPr>
        </p:nvPicPr>
        <p:blipFill>
          <a:blip r:embed="rId9" cstate="email"/>
          <a:srcRect/>
          <a:stretch>
            <a:fillRect/>
          </a:stretch>
        </p:blipFill>
        <p:spPr>
          <a:xfrm>
            <a:off x="304800" y="1447800"/>
            <a:ext cx="3276600" cy="661988"/>
          </a:xfrm>
          <a:noFill/>
          <a:ln/>
        </p:spPr>
      </p:pic>
      <p:pic>
        <p:nvPicPr>
          <p:cNvPr id="443400" name="Picture 8" descr="Bioresource Banking: The Frozen Zoo">
            <a:hlinkClick r:id="rId10"/>
          </p:cNvPr>
          <p:cNvPicPr>
            <a:picLocks noChangeAspect="1" noChangeArrowheads="1"/>
          </p:cNvPicPr>
          <p:nvPr/>
        </p:nvPicPr>
        <p:blipFill>
          <a:blip r:embed="rId11" cstate="email"/>
          <a:srcRect/>
          <a:stretch>
            <a:fillRect/>
          </a:stretch>
        </p:blipFill>
        <p:spPr bwMode="auto">
          <a:xfrm>
            <a:off x="152400" y="2438400"/>
            <a:ext cx="3810000" cy="1885950"/>
          </a:xfrm>
          <a:prstGeom prst="rect">
            <a:avLst/>
          </a:prstGeom>
          <a:noFill/>
        </p:spPr>
      </p:pic>
      <p:pic>
        <p:nvPicPr>
          <p:cNvPr id="443402" name="Picture 10" descr="Restoration Biology: Puaiohi Chicks">
            <a:hlinkClick r:id="rId12"/>
          </p:cNvPr>
          <p:cNvPicPr>
            <a:picLocks noChangeAspect="1" noChangeArrowheads="1"/>
          </p:cNvPicPr>
          <p:nvPr/>
        </p:nvPicPr>
        <p:blipFill>
          <a:blip r:embed="rId13" cstate="email"/>
          <a:srcRect/>
          <a:stretch>
            <a:fillRect/>
          </a:stretch>
        </p:blipFill>
        <p:spPr bwMode="auto">
          <a:xfrm>
            <a:off x="381000" y="4495800"/>
            <a:ext cx="1530350" cy="2209800"/>
          </a:xfrm>
          <a:prstGeom prst="rect">
            <a:avLst/>
          </a:prstGeom>
          <a:noFill/>
        </p:spPr>
      </p:pic>
      <p:sp>
        <p:nvSpPr>
          <p:cNvPr id="443403" name="Rectangle 11"/>
          <p:cNvSpPr>
            <a:spLocks noChangeArrowheads="1"/>
          </p:cNvSpPr>
          <p:nvPr/>
        </p:nvSpPr>
        <p:spPr bwMode="auto">
          <a:xfrm>
            <a:off x="2057400" y="6469063"/>
            <a:ext cx="3567113" cy="274637"/>
          </a:xfrm>
          <a:prstGeom prst="rect">
            <a:avLst/>
          </a:prstGeom>
          <a:noFill/>
          <a:ln w="9525">
            <a:noFill/>
            <a:miter lim="800000"/>
            <a:headEnd/>
            <a:tailEnd/>
          </a:ln>
          <a:effectLst/>
        </p:spPr>
        <p:txBody>
          <a:bodyPr>
            <a:spAutoFit/>
          </a:bodyPr>
          <a:lstStyle/>
          <a:p>
            <a:r>
              <a:rPr lang="en-US" sz="1200">
                <a:effectLst>
                  <a:outerShdw blurRad="38100" dist="38100" dir="2700000" algn="tl">
                    <a:srgbClr val="000000"/>
                  </a:outerShdw>
                </a:effectLst>
              </a:rPr>
              <a:t>http://cres.sandiegozoo.org/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Rot="1" noChangeArrowheads="1"/>
          </p:cNvSpPr>
          <p:nvPr>
            <p:ph type="title"/>
          </p:nvPr>
        </p:nvSpPr>
        <p:spPr/>
        <p:txBody>
          <a:bodyPr/>
          <a:lstStyle/>
          <a:p>
            <a:r>
              <a:rPr lang="en-US" u="sng"/>
              <a:t>El público no se involucra</a:t>
            </a:r>
          </a:p>
        </p:txBody>
      </p:sp>
      <p:sp>
        <p:nvSpPr>
          <p:cNvPr id="107523" name="Rectangle 3"/>
          <p:cNvSpPr>
            <a:spLocks noGrp="1" noChangeArrowheads="1"/>
          </p:cNvSpPr>
          <p:nvPr>
            <p:ph type="body" idx="1"/>
          </p:nvPr>
        </p:nvSpPr>
        <p:spPr>
          <a:xfrm>
            <a:off x="457200" y="1447800"/>
            <a:ext cx="8229600" cy="4525963"/>
          </a:xfrm>
        </p:spPr>
        <p:txBody>
          <a:bodyPr/>
          <a:lstStyle/>
          <a:p>
            <a:pPr>
              <a:lnSpc>
                <a:spcPct val="90000"/>
              </a:lnSpc>
              <a:buFont typeface="Wingdings" pitchFamily="2" charset="2"/>
              <a:buNone/>
            </a:pPr>
            <a:r>
              <a:rPr lang="en-US" sz="1800"/>
              <a:t>     </a:t>
            </a:r>
            <a:r>
              <a:rPr lang="en-US" sz="2000"/>
              <a:t>Programas que invitan a los visitantes a involucrarse en actividades individuales y grupales (programas de alimentación de animales, tours tras escena, campamentos en  zoos, shows, etc.) no podrían existir.</a:t>
            </a:r>
            <a:r>
              <a:rPr lang="en-US" sz="1800"/>
              <a:t> </a:t>
            </a:r>
          </a:p>
          <a:p>
            <a:pPr>
              <a:lnSpc>
                <a:spcPct val="90000"/>
              </a:lnSpc>
              <a:buFont typeface="Wingdings" pitchFamily="2" charset="2"/>
              <a:buNone/>
            </a:pPr>
            <a:r>
              <a:rPr lang="en-US" sz="2800">
                <a:solidFill>
                  <a:srgbClr val="D5AE83"/>
                </a:solidFill>
                <a:latin typeface="Verdana" pitchFamily="34" charset="0"/>
                <a:hlinkClick r:id="rId3"/>
              </a:rPr>
              <a:t> </a:t>
            </a:r>
            <a:endParaRPr lang="en-US" sz="2800">
              <a:solidFill>
                <a:srgbClr val="D5AE83"/>
              </a:solidFill>
              <a:latin typeface="Verdana" pitchFamily="34" charset="0"/>
            </a:endParaRPr>
          </a:p>
          <a:p>
            <a:pPr>
              <a:lnSpc>
                <a:spcPct val="90000"/>
              </a:lnSpc>
              <a:buFont typeface="Wingdings" pitchFamily="2" charset="2"/>
              <a:buNone/>
            </a:pPr>
            <a:endParaRPr lang="en-US" sz="2800">
              <a:solidFill>
                <a:srgbClr val="D5AE83"/>
              </a:solidFill>
              <a:latin typeface="Verdana" pitchFamily="34" charset="0"/>
            </a:endParaRPr>
          </a:p>
          <a:p>
            <a:pPr>
              <a:lnSpc>
                <a:spcPct val="90000"/>
              </a:lnSpc>
              <a:buFont typeface="Wingdings" pitchFamily="2" charset="2"/>
              <a:buNone/>
            </a:pPr>
            <a:endParaRPr lang="en-US" sz="2800">
              <a:solidFill>
                <a:srgbClr val="D5AE83"/>
              </a:solidFill>
              <a:latin typeface="Verdana" pitchFamily="34" charset="0"/>
            </a:endParaRPr>
          </a:p>
          <a:p>
            <a:pPr>
              <a:lnSpc>
                <a:spcPct val="90000"/>
              </a:lnSpc>
              <a:buFont typeface="Wingdings" pitchFamily="2" charset="2"/>
              <a:buNone/>
            </a:pPr>
            <a:endParaRPr lang="en-US" sz="2800">
              <a:solidFill>
                <a:srgbClr val="D5AE83"/>
              </a:solidFill>
              <a:latin typeface="Verdana" pitchFamily="34" charset="0"/>
            </a:endParaRPr>
          </a:p>
          <a:p>
            <a:pPr>
              <a:lnSpc>
                <a:spcPct val="90000"/>
              </a:lnSpc>
              <a:buFont typeface="Wingdings" pitchFamily="2" charset="2"/>
              <a:buNone/>
            </a:pPr>
            <a:r>
              <a:rPr lang="en-US" sz="2800">
                <a:solidFill>
                  <a:srgbClr val="000000"/>
                </a:solidFill>
                <a:effectLst>
                  <a:outerShdw blurRad="38100" dist="38100" dir="2700000" algn="tl">
                    <a:srgbClr val="FFFFFF"/>
                  </a:outerShdw>
                </a:effectLst>
                <a:latin typeface="Arial" pitchFamily="34" charset="0"/>
                <a:cs typeface="Arial" pitchFamily="34" charset="0"/>
              </a:rPr>
              <a:t> </a:t>
            </a:r>
            <a:br>
              <a:rPr lang="en-US" sz="2800">
                <a:solidFill>
                  <a:srgbClr val="000000"/>
                </a:solidFill>
                <a:effectLst>
                  <a:outerShdw blurRad="38100" dist="38100" dir="2700000" algn="tl">
                    <a:srgbClr val="FFFFFF"/>
                  </a:outerShdw>
                </a:effectLst>
                <a:latin typeface="Arial" pitchFamily="34" charset="0"/>
                <a:cs typeface="Arial" pitchFamily="34" charset="0"/>
              </a:rPr>
            </a:br>
            <a:endParaRPr lang="en-US" sz="2800">
              <a:solidFill>
                <a:srgbClr val="000000"/>
              </a:solidFill>
              <a:effectLst>
                <a:outerShdw blurRad="38100" dist="38100" dir="2700000" algn="tl">
                  <a:srgbClr val="FFFFFF"/>
                </a:outerShdw>
              </a:effectLst>
              <a:latin typeface="Arial" pitchFamily="34" charset="0"/>
              <a:cs typeface="Arial" pitchFamily="34" charset="0"/>
            </a:endParaRPr>
          </a:p>
          <a:p>
            <a:pPr>
              <a:lnSpc>
                <a:spcPct val="90000"/>
              </a:lnSpc>
              <a:buFont typeface="Wingdings" pitchFamily="2" charset="2"/>
              <a:buNone/>
            </a:pPr>
            <a:endParaRPr lang="en-US" sz="1200">
              <a:solidFill>
                <a:srgbClr val="008000"/>
              </a:solidFill>
              <a:latin typeface="Arial" pitchFamily="34" charset="0"/>
              <a:cs typeface="Arial" pitchFamily="34" charset="0"/>
            </a:endParaRPr>
          </a:p>
          <a:p>
            <a:pPr>
              <a:lnSpc>
                <a:spcPct val="90000"/>
              </a:lnSpc>
              <a:buFont typeface="Wingdings" pitchFamily="2" charset="2"/>
              <a:buNone/>
            </a:pPr>
            <a:endParaRPr lang="en-US" sz="1200">
              <a:solidFill>
                <a:srgbClr val="008000"/>
              </a:solidFill>
              <a:latin typeface="Arial" pitchFamily="34" charset="0"/>
              <a:cs typeface="Arial" pitchFamily="34" charset="0"/>
            </a:endParaRPr>
          </a:p>
          <a:p>
            <a:pPr>
              <a:lnSpc>
                <a:spcPct val="90000"/>
              </a:lnSpc>
              <a:buFont typeface="Wingdings" pitchFamily="2" charset="2"/>
              <a:buNone/>
            </a:pPr>
            <a:endParaRPr lang="en-US" sz="1200">
              <a:solidFill>
                <a:srgbClr val="008000"/>
              </a:solidFill>
              <a:latin typeface="Arial" pitchFamily="34" charset="0"/>
              <a:cs typeface="Arial" pitchFamily="34" charset="0"/>
            </a:endParaRPr>
          </a:p>
          <a:p>
            <a:pPr>
              <a:lnSpc>
                <a:spcPct val="90000"/>
              </a:lnSpc>
              <a:buFont typeface="Wingdings" pitchFamily="2" charset="2"/>
              <a:buNone/>
            </a:pPr>
            <a:endParaRPr lang="en-US" sz="1200">
              <a:solidFill>
                <a:srgbClr val="008000"/>
              </a:solidFill>
              <a:latin typeface="Arial" pitchFamily="34" charset="0"/>
              <a:cs typeface="Arial" pitchFamily="34" charset="0"/>
            </a:endParaRPr>
          </a:p>
          <a:p>
            <a:pPr>
              <a:lnSpc>
                <a:spcPct val="90000"/>
              </a:lnSpc>
              <a:buFont typeface="Wingdings" pitchFamily="2" charset="2"/>
              <a:buNone/>
            </a:pPr>
            <a:endParaRPr lang="en-US" sz="1200">
              <a:solidFill>
                <a:srgbClr val="008000"/>
              </a:solidFill>
              <a:latin typeface="Arial" pitchFamily="34" charset="0"/>
              <a:cs typeface="Arial" pitchFamily="34" charset="0"/>
            </a:endParaRPr>
          </a:p>
          <a:p>
            <a:pPr>
              <a:lnSpc>
                <a:spcPct val="90000"/>
              </a:lnSpc>
              <a:buFont typeface="Wingdings" pitchFamily="2" charset="2"/>
              <a:buNone/>
            </a:pPr>
            <a:endParaRPr lang="en-US" sz="1200">
              <a:solidFill>
                <a:srgbClr val="008000"/>
              </a:solidFill>
              <a:latin typeface="Arial" pitchFamily="34" charset="0"/>
              <a:cs typeface="Arial" pitchFamily="34" charset="0"/>
            </a:endParaRPr>
          </a:p>
          <a:p>
            <a:pPr>
              <a:lnSpc>
                <a:spcPct val="90000"/>
              </a:lnSpc>
              <a:buFont typeface="Wingdings" pitchFamily="2" charset="2"/>
              <a:buNone/>
            </a:pPr>
            <a:r>
              <a:rPr lang="en-US" sz="1200" b="1">
                <a:latin typeface="Arial" pitchFamily="34" charset="0"/>
                <a:cs typeface="Arial" pitchFamily="34" charset="0"/>
              </a:rPr>
              <a:t>slimg.com/.../SanDiego-SeaworldShamuShow.jpg</a:t>
            </a:r>
          </a:p>
          <a:p>
            <a:pPr>
              <a:lnSpc>
                <a:spcPct val="90000"/>
              </a:lnSpc>
              <a:buFont typeface="Wingdings" pitchFamily="2" charset="2"/>
              <a:buNone/>
            </a:pPr>
            <a:endParaRPr lang="en-US" sz="2800" b="1">
              <a:latin typeface="Verdana" pitchFamily="34" charset="0"/>
            </a:endParaRPr>
          </a:p>
        </p:txBody>
      </p:sp>
      <p:pic>
        <p:nvPicPr>
          <p:cNvPr id="107527" name="Picture 7" descr="SanDiego-SeaworldShamuShow"/>
          <p:cNvPicPr>
            <a:picLocks noChangeAspect="1" noChangeArrowheads="1"/>
          </p:cNvPicPr>
          <p:nvPr/>
        </p:nvPicPr>
        <p:blipFill>
          <a:blip r:embed="rId4" cstate="email"/>
          <a:srcRect/>
          <a:stretch>
            <a:fillRect/>
          </a:stretch>
        </p:blipFill>
        <p:spPr bwMode="auto">
          <a:xfrm>
            <a:off x="2819400" y="2514600"/>
            <a:ext cx="5200650" cy="3660775"/>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6" name="Rectangle 4"/>
          <p:cNvSpPr>
            <a:spLocks noGrp="1" noRot="1" noChangeArrowheads="1"/>
          </p:cNvSpPr>
          <p:nvPr>
            <p:ph type="title"/>
          </p:nvPr>
        </p:nvSpPr>
        <p:spPr>
          <a:xfrm>
            <a:off x="457200" y="274638"/>
            <a:ext cx="8305800" cy="4906962"/>
          </a:xfrm>
        </p:spPr>
        <p:txBody>
          <a:bodyPr/>
          <a:lstStyle/>
          <a:p>
            <a:r>
              <a:rPr lang="en-US"/>
              <a:t>Todos estos componentes requieren el manejo del comportamiento animal a través de ENRIQUECIMIENTO AMBIENTAL</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12644" name="Rectangle 4"/>
          <p:cNvSpPr>
            <a:spLocks noGrp="1" noRot="1" noChangeArrowheads="1"/>
          </p:cNvSpPr>
          <p:nvPr>
            <p:ph type="title"/>
          </p:nvPr>
        </p:nvSpPr>
        <p:spPr>
          <a:xfrm>
            <a:off x="457200" y="0"/>
            <a:ext cx="8305800" cy="2057400"/>
          </a:xfrm>
        </p:spPr>
        <p:txBody>
          <a:bodyPr/>
          <a:lstStyle/>
          <a:p>
            <a:r>
              <a:rPr lang="en-US" u="sng"/>
              <a:t>CAMBIO DE LA FUNCION DE LOS ZOOLOGICOS </a:t>
            </a:r>
          </a:p>
        </p:txBody>
      </p:sp>
      <p:pic>
        <p:nvPicPr>
          <p:cNvPr id="112646" name="Picture 6" descr="Garden with a pond, 18th Dynasty, British Museum"/>
          <p:cNvPicPr>
            <a:picLocks noChangeAspect="1" noChangeArrowheads="1"/>
          </p:cNvPicPr>
          <p:nvPr/>
        </p:nvPicPr>
        <p:blipFill>
          <a:blip r:embed="rId3" cstate="email"/>
          <a:srcRect/>
          <a:stretch>
            <a:fillRect/>
          </a:stretch>
        </p:blipFill>
        <p:spPr bwMode="auto">
          <a:xfrm>
            <a:off x="2209800" y="1958975"/>
            <a:ext cx="5029200" cy="4403725"/>
          </a:xfrm>
          <a:prstGeom prst="rect">
            <a:avLst/>
          </a:prstGeom>
          <a:noFill/>
          <a:ln w="9525">
            <a:noFill/>
            <a:miter lim="800000"/>
            <a:headEnd/>
            <a:tailEnd/>
          </a:ln>
        </p:spPr>
      </p:pic>
      <p:sp>
        <p:nvSpPr>
          <p:cNvPr id="112647" name="Rectangle 7"/>
          <p:cNvSpPr>
            <a:spLocks noChangeArrowheads="1"/>
          </p:cNvSpPr>
          <p:nvPr/>
        </p:nvSpPr>
        <p:spPr bwMode="auto">
          <a:xfrm>
            <a:off x="0" y="6477000"/>
            <a:ext cx="9144000" cy="381000"/>
          </a:xfrm>
          <a:prstGeom prst="rect">
            <a:avLst/>
          </a:prstGeom>
          <a:noFill/>
          <a:ln w="9525">
            <a:noFill/>
            <a:miter lim="800000"/>
            <a:headEnd/>
            <a:tailEnd/>
          </a:ln>
          <a:effectLst/>
        </p:spPr>
        <p:txBody>
          <a:bodyPr>
            <a:spAutoFit/>
          </a:bodyPr>
          <a:lstStyle/>
          <a:p>
            <a:pPr algn="l"/>
            <a:r>
              <a:rPr lang="en-US" sz="1000" b="0">
                <a:solidFill>
                  <a:schemeClr val="tx1"/>
                </a:solidFill>
                <a:effectLst/>
                <a:latin typeface="Arial" pitchFamily="34" charset="0"/>
                <a:cs typeface="Times New Roman" pitchFamily="18" charset="0"/>
              </a:rPr>
              <a:t>Garden with pond, 18</a:t>
            </a:r>
            <a:r>
              <a:rPr lang="en-US" sz="1000" b="0" baseline="30000">
                <a:solidFill>
                  <a:schemeClr val="tx1"/>
                </a:solidFill>
                <a:effectLst/>
                <a:latin typeface="Arial" pitchFamily="34" charset="0"/>
                <a:cs typeface="Times New Roman" pitchFamily="18" charset="0"/>
              </a:rPr>
              <a:t>th</a:t>
            </a:r>
            <a:r>
              <a:rPr lang="en-US" sz="1000" b="0">
                <a:solidFill>
                  <a:schemeClr val="tx1"/>
                </a:solidFill>
                <a:effectLst/>
                <a:latin typeface="Arial" pitchFamily="34" charset="0"/>
                <a:cs typeface="Times New Roman" pitchFamily="18" charset="0"/>
              </a:rPr>
              <a:t> Dynasty, British museum</a:t>
            </a:r>
            <a:r>
              <a:rPr lang="en-US" sz="900" b="0">
                <a:solidFill>
                  <a:schemeClr val="tx1"/>
                </a:solidFill>
                <a:effectLst/>
                <a:latin typeface="Arial" pitchFamily="34" charset="0"/>
              </a:rPr>
              <a:t> </a:t>
            </a:r>
          </a:p>
          <a:p>
            <a:pPr algn="l"/>
            <a:r>
              <a:rPr lang="en-US" sz="900" b="0">
                <a:solidFill>
                  <a:schemeClr val="tx1"/>
                </a:solidFill>
                <a:effectLst/>
                <a:latin typeface="Arial" pitchFamily="34" charset="0"/>
              </a:rPr>
              <a:t>http://nefertiti.iwebland.com/timelines/topics/zoos.htm</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2" name="Rectangle 4"/>
          <p:cNvSpPr>
            <a:spLocks noGrp="1" noRot="1" noChangeArrowheads="1"/>
          </p:cNvSpPr>
          <p:nvPr>
            <p:ph type="title"/>
          </p:nvPr>
        </p:nvSpPr>
        <p:spPr>
          <a:xfrm>
            <a:off x="457200" y="274638"/>
            <a:ext cx="8305800" cy="6049962"/>
          </a:xfrm>
        </p:spPr>
        <p:txBody>
          <a:bodyPr/>
          <a:lstStyle/>
          <a:p>
            <a:r>
              <a:rPr lang="en-US" sz="2800"/>
              <a:t/>
            </a:r>
            <a:br>
              <a:rPr lang="en-US" sz="2800"/>
            </a:br>
            <a:r>
              <a:rPr lang="en-US" sz="2800"/>
              <a:t> </a:t>
            </a:r>
            <a:br>
              <a:rPr lang="en-US" sz="2800"/>
            </a:br>
            <a:r>
              <a:rPr lang="en-US" sz="2800"/>
              <a:t> Mucho ha cambiado desde los tiempos en que los animales eran mantenidos en zoológicos como </a:t>
            </a:r>
            <a:r>
              <a:rPr lang="en-US" sz="2800">
                <a:solidFill>
                  <a:schemeClr val="hlink"/>
                </a:solidFill>
              </a:rPr>
              <a:t>mascotas, curiosidades, entretenimiento y placer para la realeza</a:t>
            </a:r>
            <a:r>
              <a:rPr lang="en-US" sz="2800"/>
              <a:t>.</a:t>
            </a:r>
            <a:br>
              <a:rPr lang="en-US" sz="2800"/>
            </a:br>
            <a:r>
              <a:rPr lang="en-US" sz="2800"/>
              <a:t/>
            </a:r>
            <a:br>
              <a:rPr lang="en-US" sz="2800"/>
            </a:br>
            <a:r>
              <a:rPr lang="en-US" sz="2800"/>
              <a:t/>
            </a:r>
            <a:br>
              <a:rPr lang="en-US" sz="2800"/>
            </a:br>
            <a:r>
              <a:rPr lang="en-US" sz="2800"/>
              <a:t/>
            </a:r>
            <a:br>
              <a:rPr lang="en-US" sz="2800"/>
            </a:br>
            <a:r>
              <a:rPr lang="en-US" sz="2800"/>
              <a:t/>
            </a:r>
            <a:br>
              <a:rPr lang="en-US" sz="2800"/>
            </a:br>
            <a:r>
              <a:rPr lang="en-US" sz="2800"/>
              <a:t/>
            </a:r>
            <a:br>
              <a:rPr lang="en-US" sz="2800"/>
            </a:br>
            <a:r>
              <a:rPr lang="en-US" sz="2800"/>
              <a:t/>
            </a:r>
            <a:br>
              <a:rPr lang="en-US" sz="2800"/>
            </a:br>
            <a:r>
              <a:rPr lang="en-US" sz="2800"/>
              <a:t/>
            </a:r>
            <a:br>
              <a:rPr lang="en-US" sz="2800"/>
            </a:br>
            <a:r>
              <a:rPr lang="en-US" sz="2800"/>
              <a:t/>
            </a:r>
            <a:br>
              <a:rPr lang="en-US" sz="2800"/>
            </a:br>
            <a:r>
              <a:rPr lang="en-US" sz="2800"/>
              <a:t> </a:t>
            </a:r>
            <a:br>
              <a:rPr lang="en-US" sz="2800"/>
            </a:br>
            <a:r>
              <a:rPr lang="en-US" sz="2800"/>
              <a:t> </a:t>
            </a:r>
            <a:br>
              <a:rPr lang="en-US" sz="2800"/>
            </a:br>
            <a:r>
              <a:rPr lang="en-US" sz="2800"/>
              <a:t/>
            </a:r>
            <a:br>
              <a:rPr lang="en-US" sz="2800"/>
            </a:br>
            <a:r>
              <a:rPr lang="en-US" sz="1600">
                <a:cs typeface="Times New Roman" pitchFamily="18" charset="0"/>
              </a:rPr>
              <a:t>Cf. Patrick Houlihan, </a:t>
            </a:r>
            <a:r>
              <a:rPr lang="en-US" sz="1600" i="1">
                <a:cs typeface="Times New Roman" pitchFamily="18" charset="0"/>
              </a:rPr>
              <a:t>The Animal World of the Pharaohs</a:t>
            </a:r>
            <a:r>
              <a:rPr lang="en-US" sz="1600">
                <a:cs typeface="Times New Roman" pitchFamily="18" charset="0"/>
              </a:rPr>
              <a:t>, Thames &amp; Hudson 1996, p.201</a:t>
            </a:r>
            <a:r>
              <a:rPr lang="en-US" sz="1600"/>
              <a:t> </a:t>
            </a:r>
            <a:br>
              <a:rPr lang="en-US" sz="1600"/>
            </a:br>
            <a:r>
              <a:rPr lang="en-US" sz="1600"/>
              <a:t/>
            </a:r>
            <a:br>
              <a:rPr lang="en-US" sz="1600"/>
            </a:br>
            <a:r>
              <a:rPr lang="en-US" sz="1600"/>
              <a:t/>
            </a:r>
            <a:br>
              <a:rPr lang="en-US" sz="1600"/>
            </a:br>
            <a:endParaRPr lang="en-US" sz="1600"/>
          </a:p>
        </p:txBody>
      </p:sp>
      <p:pic>
        <p:nvPicPr>
          <p:cNvPr id="114694" name="Picture 6" descr="giraffe[1]"/>
          <p:cNvPicPr>
            <a:picLocks noChangeAspect="1" noChangeArrowheads="1"/>
          </p:cNvPicPr>
          <p:nvPr/>
        </p:nvPicPr>
        <p:blipFill>
          <a:blip r:embed="rId3" cstate="email"/>
          <a:srcRect/>
          <a:stretch>
            <a:fillRect/>
          </a:stretch>
        </p:blipFill>
        <p:spPr bwMode="auto">
          <a:xfrm>
            <a:off x="2819400" y="1905000"/>
            <a:ext cx="4876800" cy="4429125"/>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6" name="Rectangle 6"/>
          <p:cNvSpPr>
            <a:spLocks noGrp="1" noRot="1" noChangeArrowheads="1"/>
          </p:cNvSpPr>
          <p:nvPr>
            <p:ph type="title"/>
          </p:nvPr>
        </p:nvSpPr>
        <p:spPr/>
        <p:txBody>
          <a:bodyPr/>
          <a:lstStyle/>
          <a:p>
            <a:r>
              <a:rPr lang="en-US" sz="4000"/>
              <a:t>Comportamientos específicos apropiados</a:t>
            </a:r>
          </a:p>
        </p:txBody>
      </p:sp>
      <p:sp>
        <p:nvSpPr>
          <p:cNvPr id="250883" name="Rectangle 3"/>
          <p:cNvSpPr>
            <a:spLocks noGrp="1" noChangeArrowheads="1"/>
          </p:cNvSpPr>
          <p:nvPr>
            <p:ph type="body" sz="half" idx="1"/>
          </p:nvPr>
        </p:nvSpPr>
        <p:spPr>
          <a:xfrm>
            <a:off x="0" y="1447800"/>
            <a:ext cx="4419600" cy="5410200"/>
          </a:xfrm>
        </p:spPr>
        <p:txBody>
          <a:bodyPr/>
          <a:lstStyle/>
          <a:p>
            <a:pPr>
              <a:lnSpc>
                <a:spcPct val="80000"/>
              </a:lnSpc>
              <a:buFont typeface="Wingdings" pitchFamily="2" charset="2"/>
              <a:buNone/>
            </a:pPr>
            <a:r>
              <a:rPr lang="es-AR" sz="1600"/>
              <a:t>     </a:t>
            </a:r>
            <a:r>
              <a:rPr lang="es-AR" sz="2000"/>
              <a:t>La definición fue primero encarada en relación a primates.</a:t>
            </a:r>
            <a:br>
              <a:rPr lang="es-AR" sz="2000"/>
            </a:br>
            <a:r>
              <a:rPr lang="es-AR" sz="2000"/>
              <a:t>“Un primate en cautiverio no podrá exhibir el rango completo de comportamientos que ocurren en la naturaleza. Los </a:t>
            </a:r>
            <a:r>
              <a:rPr lang="es-AR" sz="2000">
                <a:solidFill>
                  <a:srgbClr val="FF3300"/>
                </a:solidFill>
              </a:rPr>
              <a:t>administradores</a:t>
            </a:r>
            <a:r>
              <a:rPr lang="es-AR" sz="2000"/>
              <a:t> de colecciones </a:t>
            </a:r>
            <a:r>
              <a:rPr lang="es-AR" sz="2000">
                <a:solidFill>
                  <a:srgbClr val="FF3300"/>
                </a:solidFill>
              </a:rPr>
              <a:t>no querrían promover el infanticidio o la agresión nociva.</a:t>
            </a:r>
            <a:r>
              <a:rPr lang="es-AR" sz="2000"/>
              <a:t> El  primate mismo </a:t>
            </a:r>
            <a:r>
              <a:rPr lang="es-AR" sz="2000">
                <a:solidFill>
                  <a:srgbClr val="FF3300"/>
                </a:solidFill>
              </a:rPr>
              <a:t>no desearía sufrir infanticidio, predación, </a:t>
            </a:r>
            <a:r>
              <a:rPr lang="es-AR" sz="2000"/>
              <a:t>u otras condiciones que a veces ocurren en la naturaleza. Con el pasaje del Acta de Bienestar Animal, el Congreso no tuvo la intención que se promovieran tales extremos en el mantenimiento de primates en cautiverio. Por ello, el término </a:t>
            </a:r>
            <a:r>
              <a:rPr lang="es-AR" sz="2000">
                <a:solidFill>
                  <a:schemeClr val="hlink"/>
                </a:solidFill>
              </a:rPr>
              <a:t>comportamiento apropiado para la especie ha sido adoptado en lugar del término más común, comportamiento típico de la especie.</a:t>
            </a:r>
            <a:r>
              <a:rPr lang="es-AR" sz="2000"/>
              <a:t> (o comportamiento específico típico)</a:t>
            </a:r>
          </a:p>
          <a:p>
            <a:pPr>
              <a:lnSpc>
                <a:spcPct val="80000"/>
              </a:lnSpc>
              <a:buFont typeface="Wingdings" pitchFamily="2" charset="2"/>
              <a:buNone/>
            </a:pPr>
            <a:endParaRPr lang="es-AR" sz="1800"/>
          </a:p>
        </p:txBody>
      </p:sp>
      <p:sp>
        <p:nvSpPr>
          <p:cNvPr id="250888" name="Rectangle 8"/>
          <p:cNvSpPr>
            <a:spLocks noChangeArrowheads="1"/>
          </p:cNvSpPr>
          <p:nvPr/>
        </p:nvSpPr>
        <p:spPr bwMode="auto">
          <a:xfrm>
            <a:off x="4114800" y="6096000"/>
            <a:ext cx="5029200" cy="336550"/>
          </a:xfrm>
          <a:prstGeom prst="rect">
            <a:avLst/>
          </a:prstGeom>
          <a:noFill/>
          <a:ln w="9525">
            <a:noFill/>
            <a:miter lim="800000"/>
            <a:headEnd/>
            <a:tailEnd/>
          </a:ln>
          <a:effectLst/>
        </p:spPr>
        <p:txBody>
          <a:bodyPr anchor="ctr">
            <a:spAutoFit/>
          </a:bodyPr>
          <a:lstStyle/>
          <a:p>
            <a:pPr algn="l"/>
            <a:r>
              <a:rPr lang="en-US" sz="1600" b="0">
                <a:effectLst/>
              </a:rPr>
              <a:t>http://www-rcf.usc.edu/~stanford/chimphunt.html</a:t>
            </a:r>
          </a:p>
        </p:txBody>
      </p:sp>
      <p:pic>
        <p:nvPicPr>
          <p:cNvPr id="250890" name="Picture 10" descr="meat[1]"/>
          <p:cNvPicPr>
            <a:picLocks noChangeAspect="1" noChangeArrowheads="1"/>
          </p:cNvPicPr>
          <p:nvPr>
            <p:ph sz="half" idx="2"/>
          </p:nvPr>
        </p:nvPicPr>
        <p:blipFill>
          <a:blip r:embed="rId3" cstate="email"/>
          <a:srcRect/>
          <a:stretch>
            <a:fillRect/>
          </a:stretch>
        </p:blipFill>
        <p:spPr>
          <a:xfrm>
            <a:off x="4419600" y="2743200"/>
            <a:ext cx="4495800" cy="3017838"/>
          </a:xfr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40" name="Rectangle 4"/>
          <p:cNvSpPr>
            <a:spLocks noGrp="1" noRot="1" noChangeArrowheads="1"/>
          </p:cNvSpPr>
          <p:nvPr>
            <p:ph type="title"/>
          </p:nvPr>
        </p:nvSpPr>
        <p:spPr>
          <a:xfrm>
            <a:off x="0" y="0"/>
            <a:ext cx="9144000" cy="6858000"/>
          </a:xfrm>
          <a:ln>
            <a:solidFill>
              <a:schemeClr val="hlink"/>
            </a:solidFill>
          </a:ln>
        </p:spPr>
        <p:txBody>
          <a:bodyPr/>
          <a:lstStyle/>
          <a:p>
            <a:pPr algn="l">
              <a:buClr>
                <a:srgbClr val="0066FF"/>
              </a:buClr>
              <a:buFont typeface="Wingdings" pitchFamily="2" charset="2"/>
              <a:buNone/>
            </a:pPr>
            <a:r>
              <a:rPr lang="es-AR" sz="3200">
                <a:solidFill>
                  <a:schemeClr val="tx1"/>
                </a:solidFill>
              </a:rPr>
              <a:t>Los zoológicos tienen una </a:t>
            </a:r>
            <a:r>
              <a:rPr lang="es-AR" sz="3200">
                <a:solidFill>
                  <a:srgbClr val="FF3300"/>
                </a:solidFill>
              </a:rPr>
              <a:t>obligación ética y legal</a:t>
            </a:r>
            <a:r>
              <a:rPr lang="es-AR" sz="3200">
                <a:solidFill>
                  <a:schemeClr val="tx1"/>
                </a:solidFill>
              </a:rPr>
              <a:t> de proveer las necesidades de los animales en sus colecciones.  ¿Por qué?</a:t>
            </a:r>
            <a:br>
              <a:rPr lang="es-AR" sz="3200">
                <a:solidFill>
                  <a:schemeClr val="tx1"/>
                </a:solidFill>
              </a:rPr>
            </a:br>
            <a:r>
              <a:rPr lang="en-US" sz="3200">
                <a:solidFill>
                  <a:schemeClr val="tx1"/>
                </a:solidFill>
              </a:rPr>
              <a:t/>
            </a:r>
            <a:br>
              <a:rPr lang="en-US" sz="3200">
                <a:solidFill>
                  <a:schemeClr val="tx1"/>
                </a:solidFill>
              </a:rPr>
            </a:br>
            <a:r>
              <a:rPr lang="en-US" sz="3200">
                <a:solidFill>
                  <a:schemeClr val="hlink"/>
                </a:solidFill>
              </a:rPr>
              <a:t/>
            </a:r>
            <a:br>
              <a:rPr lang="en-US" sz="3200">
                <a:solidFill>
                  <a:schemeClr val="hlink"/>
                </a:solidFill>
              </a:rPr>
            </a:br>
            <a:r>
              <a:rPr lang="es-AR" sz="2000"/>
              <a:t>Los zoos han sido </a:t>
            </a:r>
            <a:r>
              <a:rPr lang="es-AR" sz="2000">
                <a:solidFill>
                  <a:schemeClr val="hlink"/>
                </a:solidFill>
              </a:rPr>
              <a:t>criticados y desafiados</a:t>
            </a:r>
            <a:r>
              <a:rPr lang="es-AR" sz="2000"/>
              <a:t> a reconocer si sus métodos de crianza y exhibición solo emplean mantenimiento de sus colecciones </a:t>
            </a:r>
            <a:br>
              <a:rPr lang="es-AR" sz="2000"/>
            </a:br>
            <a:r>
              <a:rPr lang="es-AR" sz="2000"/>
              <a:t>La </a:t>
            </a:r>
            <a:r>
              <a:rPr lang="es-AR" sz="2000">
                <a:solidFill>
                  <a:schemeClr val="hlink"/>
                </a:solidFill>
              </a:rPr>
              <a:t>necesidad de programas de enriquecimiento efectivos</a:t>
            </a:r>
            <a:r>
              <a:rPr lang="es-AR" sz="2000">
                <a:solidFill>
                  <a:srgbClr val="FF3300"/>
                </a:solidFill>
              </a:rPr>
              <a:t> </a:t>
            </a:r>
            <a:r>
              <a:rPr lang="es-AR" sz="2000">
                <a:solidFill>
                  <a:schemeClr val="tx1"/>
                </a:solidFill>
              </a:rPr>
              <a:t>ha sido establecida tanto en </a:t>
            </a:r>
            <a:r>
              <a:rPr lang="es-AR" sz="2000"/>
              <a:t>términos de incrementar el bienestar animal y  de mejorar el valor educativo de los exhibidores de zoológicos. </a:t>
            </a:r>
            <a:br>
              <a:rPr lang="es-AR" sz="2000"/>
            </a:br>
            <a:r>
              <a:rPr lang="es-AR" sz="2000"/>
              <a:t>El enriquecimiento comenzó a ser crecientemente </a:t>
            </a:r>
            <a:r>
              <a:rPr lang="es-AR" sz="2000">
                <a:solidFill>
                  <a:schemeClr val="hlink"/>
                </a:solidFill>
              </a:rPr>
              <a:t>documentado</a:t>
            </a:r>
            <a:r>
              <a:rPr lang="es-AR" sz="2000">
                <a:solidFill>
                  <a:srgbClr val="FF3300"/>
                </a:solidFill>
              </a:rPr>
              <a:t/>
            </a:r>
            <a:br>
              <a:rPr lang="es-AR" sz="2000">
                <a:solidFill>
                  <a:srgbClr val="FF3300"/>
                </a:solidFill>
              </a:rPr>
            </a:br>
            <a:r>
              <a:rPr lang="es-AR" sz="2000"/>
              <a:t>En Febrero de 1991, el </a:t>
            </a:r>
            <a:r>
              <a:rPr lang="es-AR" sz="2000">
                <a:solidFill>
                  <a:schemeClr val="hlink"/>
                </a:solidFill>
              </a:rPr>
              <a:t>USDA/APHIS presentó una reglamentación </a:t>
            </a:r>
            <a:r>
              <a:rPr lang="es-AR" sz="2000"/>
              <a:t>que afirma que: “Las instalaciones de comercio, exhibición e investigación deben desarrollar, documentar y seguir un </a:t>
            </a:r>
            <a:r>
              <a:rPr lang="es-AR" sz="2000">
                <a:solidFill>
                  <a:schemeClr val="hlink"/>
                </a:solidFill>
              </a:rPr>
              <a:t>plan de enriquecimiento ambiental </a:t>
            </a:r>
            <a:r>
              <a:rPr lang="es-AR" sz="2000"/>
              <a:t> adecuado para promover el bienestar psicológico de primates no-humanos.</a:t>
            </a:r>
            <a:br>
              <a:rPr lang="es-AR" sz="2000"/>
            </a:br>
            <a:r>
              <a:rPr lang="es-AR" sz="2000">
                <a:solidFill>
                  <a:schemeClr val="hlink"/>
                </a:solidFill>
              </a:rPr>
              <a:t>Estudios de zoológicos</a:t>
            </a:r>
            <a:r>
              <a:rPr lang="es-AR" sz="2000"/>
              <a:t> se condujeron y probaron que el enriquecimiento disminuye los comportamientos anormales</a:t>
            </a:r>
          </a:p>
        </p:txBody>
      </p:sp>
      <p:pic>
        <p:nvPicPr>
          <p:cNvPr id="116741" name="Picture 5" descr="MCj04344110000[1]"/>
          <p:cNvPicPr>
            <a:picLocks noChangeAspect="1" noChangeArrowheads="1"/>
          </p:cNvPicPr>
          <p:nvPr/>
        </p:nvPicPr>
        <p:blipFill>
          <a:blip r:embed="rId3" cstate="email"/>
          <a:srcRect/>
          <a:stretch>
            <a:fillRect/>
          </a:stretch>
        </p:blipFill>
        <p:spPr bwMode="auto">
          <a:xfrm>
            <a:off x="7729538" y="1524000"/>
            <a:ext cx="1084262" cy="1219200"/>
          </a:xfrm>
          <a:prstGeom prst="rect">
            <a:avLst/>
          </a:prstGeom>
          <a:noFill/>
          <a:ln w="9525">
            <a:noFill/>
            <a:miter lim="800000"/>
            <a:headEnd/>
            <a:tailEnd/>
          </a:ln>
        </p:spPr>
      </p:pic>
    </p:spTree>
  </p:cSld>
  <p:clrMapOvr>
    <a:masterClrMapping/>
  </p:clrMapOvr>
  <p:transition>
    <p:push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Rot="1" noChangeArrowheads="1"/>
          </p:cNvSpPr>
          <p:nvPr>
            <p:ph type="title"/>
          </p:nvPr>
        </p:nvSpPr>
        <p:spPr>
          <a:xfrm>
            <a:off x="457200" y="0"/>
            <a:ext cx="8229600" cy="1219200"/>
          </a:xfrm>
        </p:spPr>
        <p:txBody>
          <a:bodyPr/>
          <a:lstStyle/>
          <a:p>
            <a:r>
              <a:rPr lang="en-US" sz="3600" u="sng">
                <a:solidFill>
                  <a:schemeClr val="hlink"/>
                </a:solidFill>
              </a:rPr>
              <a:t>De vaciar la Naturaleza a Cuidar la Naturaleza</a:t>
            </a:r>
          </a:p>
        </p:txBody>
      </p:sp>
      <p:sp>
        <p:nvSpPr>
          <p:cNvPr id="437252" name="Rectangle 4"/>
          <p:cNvSpPr>
            <a:spLocks noGrp="1" noChangeArrowheads="1"/>
          </p:cNvSpPr>
          <p:nvPr>
            <p:ph type="body" sz="half" idx="2"/>
          </p:nvPr>
        </p:nvSpPr>
        <p:spPr>
          <a:xfrm>
            <a:off x="4648200" y="1600200"/>
            <a:ext cx="4038600" cy="5029200"/>
          </a:xfrm>
        </p:spPr>
        <p:txBody>
          <a:bodyPr/>
          <a:lstStyle/>
          <a:p>
            <a:pPr>
              <a:lnSpc>
                <a:spcPct val="90000"/>
              </a:lnSpc>
              <a:buFont typeface="Wingdings" pitchFamily="2" charset="2"/>
              <a:buNone/>
            </a:pPr>
            <a:r>
              <a:rPr lang="en-US" sz="2800"/>
              <a:t>   </a:t>
            </a:r>
            <a:r>
              <a:rPr lang="es-AR" sz="2800"/>
              <a:t>Con la tasa sin precedentes de destrucción de hábitat y desaparición de especies animales y vegetales, nuestra generación enfrenta el mayor desafío que es </a:t>
            </a:r>
            <a:r>
              <a:rPr lang="es-AR" sz="2800" b="1">
                <a:solidFill>
                  <a:schemeClr val="hlink"/>
                </a:solidFill>
              </a:rPr>
              <a:t>alcanzar las expectativas de mantener la armonía entre la Naturaleza y la Vida Moderna</a:t>
            </a:r>
            <a:r>
              <a:rPr lang="es-AR" sz="2800" b="1"/>
              <a:t>.</a:t>
            </a:r>
          </a:p>
        </p:txBody>
      </p:sp>
      <p:sp>
        <p:nvSpPr>
          <p:cNvPr id="437254" name="Rectangle 6"/>
          <p:cNvSpPr>
            <a:spLocks noChangeArrowheads="1"/>
          </p:cNvSpPr>
          <p:nvPr/>
        </p:nvSpPr>
        <p:spPr bwMode="auto">
          <a:xfrm>
            <a:off x="2000250" y="1838325"/>
            <a:ext cx="9144000" cy="0"/>
          </a:xfrm>
          <a:prstGeom prst="rect">
            <a:avLst/>
          </a:prstGeom>
          <a:noFill/>
          <a:ln w="9525">
            <a:noFill/>
            <a:miter lim="800000"/>
            <a:headEnd/>
            <a:tailEnd/>
          </a:ln>
          <a:effectLst/>
        </p:spPr>
        <p:txBody>
          <a:bodyPr>
            <a:spAutoFit/>
          </a:bodyPr>
          <a:lstStyle/>
          <a:p>
            <a:endParaRPr lang="en-US"/>
          </a:p>
        </p:txBody>
      </p:sp>
      <p:pic>
        <p:nvPicPr>
          <p:cNvPr id="437255" name="Picture 7" descr="Photograph of Brazilian children standing in a recently burned field."/>
          <p:cNvPicPr>
            <a:picLocks noChangeAspect="1" noChangeArrowheads="1"/>
          </p:cNvPicPr>
          <p:nvPr>
            <p:ph type="clipArt" sz="half" idx="1"/>
          </p:nvPr>
        </p:nvPicPr>
        <p:blipFill>
          <a:blip r:embed="rId3" r:link="rId4" cstate="email"/>
          <a:srcRect/>
          <a:stretch>
            <a:fillRect/>
          </a:stretch>
        </p:blipFill>
        <p:spPr>
          <a:xfrm>
            <a:off x="228600" y="1295400"/>
            <a:ext cx="4038600" cy="2498725"/>
          </a:xfrm>
          <a:noFill/>
          <a:ln/>
        </p:spPr>
      </p:pic>
      <p:sp>
        <p:nvSpPr>
          <p:cNvPr id="437257" name="Rectangle 9"/>
          <p:cNvSpPr>
            <a:spLocks noChangeArrowheads="1"/>
          </p:cNvSpPr>
          <p:nvPr/>
        </p:nvSpPr>
        <p:spPr bwMode="auto">
          <a:xfrm>
            <a:off x="3429000" y="2433638"/>
            <a:ext cx="9144000" cy="0"/>
          </a:xfrm>
          <a:prstGeom prst="rect">
            <a:avLst/>
          </a:prstGeom>
          <a:noFill/>
          <a:ln w="9525">
            <a:noFill/>
            <a:miter lim="800000"/>
            <a:headEnd/>
            <a:tailEnd/>
          </a:ln>
          <a:effectLst/>
        </p:spPr>
        <p:txBody>
          <a:bodyPr>
            <a:spAutoFit/>
          </a:bodyPr>
          <a:lstStyle/>
          <a:p>
            <a:endParaRPr lang="en-US"/>
          </a:p>
        </p:txBody>
      </p:sp>
      <p:pic>
        <p:nvPicPr>
          <p:cNvPr id="437256" name="Picture 8" descr="Various dead, oiled wildlife collected in Prince William Sound, Alaska, in March 1989."/>
          <p:cNvPicPr>
            <a:picLocks noChangeAspect="1" noChangeArrowheads="1"/>
          </p:cNvPicPr>
          <p:nvPr/>
        </p:nvPicPr>
        <p:blipFill>
          <a:blip r:embed="rId5" r:link="rId6" cstate="email"/>
          <a:srcRect/>
          <a:stretch>
            <a:fillRect/>
          </a:stretch>
        </p:blipFill>
        <p:spPr bwMode="auto">
          <a:xfrm>
            <a:off x="1066800" y="4191000"/>
            <a:ext cx="2667000" cy="2322513"/>
          </a:xfrm>
          <a:prstGeom prst="rect">
            <a:avLst/>
          </a:prstGeom>
          <a:noFill/>
        </p:spPr>
      </p:pic>
      <p:sp>
        <p:nvSpPr>
          <p:cNvPr id="437258" name="Rectangle 10"/>
          <p:cNvSpPr>
            <a:spLocks noChangeArrowheads="1"/>
          </p:cNvSpPr>
          <p:nvPr/>
        </p:nvSpPr>
        <p:spPr bwMode="auto">
          <a:xfrm>
            <a:off x="0" y="6629400"/>
            <a:ext cx="9144000" cy="488950"/>
          </a:xfrm>
          <a:prstGeom prst="rect">
            <a:avLst/>
          </a:prstGeom>
          <a:noFill/>
          <a:ln w="9525">
            <a:noFill/>
            <a:miter lim="800000"/>
            <a:headEnd/>
            <a:tailEnd/>
          </a:ln>
          <a:effectLst/>
        </p:spPr>
        <p:txBody>
          <a:bodyPr>
            <a:spAutoFit/>
          </a:bodyPr>
          <a:lstStyle/>
          <a:p>
            <a:pPr algn="l"/>
            <a:r>
              <a:rPr lang="en-US" sz="800" b="0">
                <a:solidFill>
                  <a:schemeClr val="tx1"/>
                </a:solidFill>
                <a:effectLst/>
                <a:latin typeface="Verdana" pitchFamily="34" charset="0"/>
                <a:cs typeface="Times New Roman" pitchFamily="18" charset="0"/>
              </a:rPr>
              <a:t>Various dead, oiled wildlife collected in Prince William Sound, Alaska, in March 1989. (Photo credit: </a:t>
            </a:r>
            <a:r>
              <a:rPr lang="en-US" sz="800" b="0" i="1">
                <a:solidFill>
                  <a:schemeClr val="tx1"/>
                </a:solidFill>
                <a:effectLst/>
                <a:latin typeface="Verdana" pitchFamily="34" charset="0"/>
                <a:cs typeface="Times New Roman" pitchFamily="18" charset="0"/>
              </a:rPr>
              <a:t>Exxon Valdez </a:t>
            </a:r>
            <a:r>
              <a:rPr lang="en-US" sz="800" b="0">
                <a:solidFill>
                  <a:schemeClr val="tx1"/>
                </a:solidFill>
                <a:effectLst/>
                <a:latin typeface="Verdana" pitchFamily="34" charset="0"/>
                <a:cs typeface="Times New Roman" pitchFamily="18" charset="0"/>
              </a:rPr>
              <a:t>Oil Spill Trustee Council)</a:t>
            </a:r>
            <a:endParaRPr lang="en-US" sz="1200" b="0">
              <a:solidFill>
                <a:schemeClr val="tx1"/>
              </a:solidFill>
              <a:effectLst/>
              <a:cs typeface="Times New Roman" pitchFamily="18" charset="0"/>
            </a:endParaRPr>
          </a:p>
          <a:p>
            <a:pPr algn="l" eaLnBrk="0" hangingPunct="0"/>
            <a:endParaRPr lang="en-US" sz="1800" b="0">
              <a:solidFill>
                <a:schemeClr val="tx1"/>
              </a:solidFill>
              <a:effectLst/>
              <a:latin typeface="Arial" pitchFamily="34" charset="0"/>
            </a:endParaRPr>
          </a:p>
        </p:txBody>
      </p:sp>
      <p:sp>
        <p:nvSpPr>
          <p:cNvPr id="437259" name="Rectangle 11"/>
          <p:cNvSpPr>
            <a:spLocks noChangeArrowheads="1"/>
          </p:cNvSpPr>
          <p:nvPr/>
        </p:nvSpPr>
        <p:spPr bwMode="auto">
          <a:xfrm>
            <a:off x="0" y="3886200"/>
            <a:ext cx="9144000" cy="549275"/>
          </a:xfrm>
          <a:prstGeom prst="rect">
            <a:avLst/>
          </a:prstGeom>
          <a:noFill/>
          <a:ln w="9525">
            <a:noFill/>
            <a:miter lim="800000"/>
            <a:headEnd/>
            <a:tailEnd/>
          </a:ln>
          <a:effectLst/>
        </p:spPr>
        <p:txBody>
          <a:bodyPr>
            <a:spAutoFit/>
          </a:bodyPr>
          <a:lstStyle/>
          <a:p>
            <a:pPr algn="l"/>
            <a:r>
              <a:rPr lang="en-US" sz="1200" b="0">
                <a:solidFill>
                  <a:schemeClr val="tx1"/>
                </a:solidFill>
                <a:effectLst/>
                <a:latin typeface="Arial" pitchFamily="34" charset="0"/>
                <a:cs typeface="Times New Roman" pitchFamily="18" charset="0"/>
              </a:rPr>
              <a:t>Photograph courtesy U. S. Forest Service</a:t>
            </a:r>
          </a:p>
          <a:p>
            <a:pPr algn="l" eaLnBrk="0" hangingPunct="0"/>
            <a:endParaRPr lang="en-US" sz="1800" b="0">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9" name="Rectangle 3"/>
          <p:cNvSpPr>
            <a:spLocks noGrp="1" noChangeArrowheads="1"/>
          </p:cNvSpPr>
          <p:nvPr>
            <p:ph/>
          </p:nvPr>
        </p:nvSpPr>
        <p:spPr/>
        <p:txBody>
          <a:bodyPr/>
          <a:lstStyle/>
          <a:p>
            <a:pPr>
              <a:buClr>
                <a:srgbClr val="0066FF"/>
              </a:buClr>
              <a:buFont typeface="Wingdings" pitchFamily="2" charset="2"/>
              <a:buNone/>
            </a:pPr>
            <a:r>
              <a:rPr lang="es-AR"/>
              <a:t>Los zoológico comenzaron a traer menos animales salvajes y reproducir especies para:</a:t>
            </a:r>
          </a:p>
          <a:p>
            <a:pPr>
              <a:buClr>
                <a:srgbClr val="0066FF"/>
              </a:buClr>
              <a:buFont typeface="Wingdings" pitchFamily="2" charset="2"/>
              <a:buChar char="§"/>
            </a:pPr>
            <a:r>
              <a:rPr lang="es-AR">
                <a:solidFill>
                  <a:schemeClr val="hlink"/>
                </a:solidFill>
              </a:rPr>
              <a:t>Exhibición</a:t>
            </a:r>
            <a:r>
              <a:rPr lang="es-AR"/>
              <a:t>. Los Zoos ahora recaen en programas de reproducción en cautiverio para la mayoría de sus especimenes. </a:t>
            </a:r>
          </a:p>
          <a:p>
            <a:pPr>
              <a:buClr>
                <a:srgbClr val="0066FF"/>
              </a:buClr>
              <a:buFont typeface="Wingdings" pitchFamily="2" charset="2"/>
              <a:buChar char="§"/>
            </a:pPr>
            <a:r>
              <a:rPr lang="es-AR">
                <a:solidFill>
                  <a:schemeClr val="hlink"/>
                </a:solidFill>
              </a:rPr>
              <a:t>Conservación</a:t>
            </a:r>
            <a:r>
              <a:rPr lang="es-AR"/>
              <a:t>. La dirección</a:t>
            </a:r>
            <a:r>
              <a:rPr lang="es-AR" b="1">
                <a:solidFill>
                  <a:srgbClr val="FF3300"/>
                </a:solidFill>
              </a:rPr>
              <a:t> de los zoos ha cambiado</a:t>
            </a:r>
            <a:r>
              <a:rPr lang="es-AR"/>
              <a:t> y con frecuencia crían y liberan a la naturaleza especies amenazadas para salvarlas. </a:t>
            </a:r>
          </a:p>
          <a:p>
            <a:pPr>
              <a:buClr>
                <a:srgbClr val="0066FF"/>
              </a:buClr>
              <a:buFont typeface="Wingdings" pitchFamily="2" charset="2"/>
              <a:buNone/>
            </a:pPr>
            <a:r>
              <a:rPr lang="es-AR" sz="3600">
                <a:solidFill>
                  <a:schemeClr val="hlink"/>
                </a:solidFill>
              </a:rPr>
              <a:t>Para mantener altos los estándares, proveer bienestar y para la reproducción se requiere buen manejo de comportamiento.</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2" name="Rectangle 4"/>
          <p:cNvSpPr>
            <a:spLocks noGrp="1" noRot="1" noChangeArrowheads="1"/>
          </p:cNvSpPr>
          <p:nvPr>
            <p:ph type="title"/>
          </p:nvPr>
        </p:nvSpPr>
        <p:spPr>
          <a:xfrm>
            <a:off x="457200" y="274638"/>
            <a:ext cx="8229600" cy="5897562"/>
          </a:xfrm>
        </p:spPr>
        <p:txBody>
          <a:bodyPr/>
          <a:lstStyle/>
          <a:p>
            <a:r>
              <a:rPr lang="es-AR" sz="4800" b="0" u="sng"/>
              <a:t>Como pueden los Zoos </a:t>
            </a:r>
            <a:br>
              <a:rPr lang="es-AR" sz="4800" b="0" u="sng"/>
            </a:br>
            <a:r>
              <a:rPr lang="es-AR" sz="4800" b="0" u="sng"/>
              <a:t>y Otras Instituciones </a:t>
            </a:r>
            <a:br>
              <a:rPr lang="es-AR" sz="4800" b="0" u="sng"/>
            </a:br>
            <a:r>
              <a:rPr lang="es-AR" sz="4800" b="0" u="sng"/>
              <a:t>Asegurar el Manejo de Comportamiento?</a:t>
            </a:r>
            <a:r>
              <a:rPr lang="es-AR" u="sng"/>
              <a:t/>
            </a:r>
            <a:br>
              <a:rPr lang="es-AR" u="sng"/>
            </a:br>
            <a:endParaRPr lang="es-AR" u="sng"/>
          </a:p>
        </p:txBody>
      </p:sp>
      <p:pic>
        <p:nvPicPr>
          <p:cNvPr id="119813" name="Picture 5" descr="MCj04344110000[1]"/>
          <p:cNvPicPr>
            <a:picLocks noChangeAspect="1" noChangeArrowheads="1"/>
          </p:cNvPicPr>
          <p:nvPr/>
        </p:nvPicPr>
        <p:blipFill>
          <a:blip r:embed="rId3" cstate="email"/>
          <a:srcRect/>
          <a:stretch>
            <a:fillRect/>
          </a:stretch>
        </p:blipFill>
        <p:spPr bwMode="auto">
          <a:xfrm>
            <a:off x="6781800" y="4267200"/>
            <a:ext cx="16256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21860" name="Rectangle 4"/>
          <p:cNvSpPr>
            <a:spLocks noGrp="1" noRot="1" noChangeArrowheads="1"/>
          </p:cNvSpPr>
          <p:nvPr>
            <p:ph type="title"/>
          </p:nvPr>
        </p:nvSpPr>
        <p:spPr>
          <a:xfrm>
            <a:off x="457200" y="274638"/>
            <a:ext cx="8305800" cy="5364162"/>
          </a:xfrm>
        </p:spPr>
        <p:txBody>
          <a:bodyPr/>
          <a:lstStyle/>
          <a:p>
            <a:r>
              <a:rPr lang="es-AR"/>
              <a:t>Los administradores deberían promover el Enriquecimiento Comportamental proveyendo un </a:t>
            </a:r>
            <a:r>
              <a:rPr lang="es-AR">
                <a:solidFill>
                  <a:schemeClr val="hlink"/>
                </a:solidFill>
              </a:rPr>
              <a:t>programa autosustentable</a:t>
            </a:r>
            <a:r>
              <a:rPr lang="es-AR"/>
              <a:t> exitoso, orientado por objetivos, que se </a:t>
            </a:r>
            <a:r>
              <a:rPr lang="es-AR">
                <a:solidFill>
                  <a:srgbClr val="FF3300"/>
                </a:solidFill>
              </a:rPr>
              <a:t>integre</a:t>
            </a:r>
            <a:r>
              <a:rPr lang="es-AR"/>
              <a:t> al cuidado diario de los animales.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p:txBody>
          <a:bodyPr/>
          <a:lstStyle/>
          <a:p>
            <a:r>
              <a:rPr lang="es-AR" sz="4000" u="sng"/>
              <a:t>Esto se logra mediante:</a:t>
            </a:r>
            <a:br>
              <a:rPr lang="es-AR" sz="4000" u="sng"/>
            </a:br>
            <a:endParaRPr lang="es-AR" sz="4000" u="sng"/>
          </a:p>
        </p:txBody>
      </p:sp>
      <p:sp>
        <p:nvSpPr>
          <p:cNvPr id="123908" name="Rectangle 4"/>
          <p:cNvSpPr>
            <a:spLocks noGrp="1" noChangeArrowheads="1"/>
          </p:cNvSpPr>
          <p:nvPr>
            <p:ph idx="1"/>
          </p:nvPr>
        </p:nvSpPr>
        <p:spPr/>
        <p:txBody>
          <a:bodyPr/>
          <a:lstStyle/>
          <a:p>
            <a:pPr>
              <a:buFont typeface="Wingdings" pitchFamily="2" charset="2"/>
              <a:buNone/>
            </a:pPr>
            <a:r>
              <a:rPr lang="es-AR" sz="4400"/>
              <a:t>1. Marco Sólido</a:t>
            </a:r>
          </a:p>
          <a:p>
            <a:pPr>
              <a:buFont typeface="Wingdings" pitchFamily="2" charset="2"/>
              <a:buNone/>
            </a:pPr>
            <a:r>
              <a:rPr lang="es-AR" sz="4400"/>
              <a:t>2. Actitud y Entrenamiento</a:t>
            </a:r>
          </a:p>
          <a:p>
            <a:pPr>
              <a:buFont typeface="Wingdings" pitchFamily="2" charset="2"/>
              <a:buNone/>
            </a:pPr>
            <a:r>
              <a:rPr lang="es-AR" sz="4400"/>
              <a:t>3. Liderazgo</a:t>
            </a:r>
          </a:p>
          <a:p>
            <a:pPr>
              <a:buFont typeface="Wingdings" pitchFamily="2" charset="2"/>
              <a:buNone/>
            </a:pPr>
            <a:endParaRPr lang="es-AR" sz="4400"/>
          </a:p>
          <a:p>
            <a:pPr>
              <a:buFont typeface="Wingdings" pitchFamily="2" charset="2"/>
              <a:buNone/>
            </a:pPr>
            <a:endParaRPr lang="es-AR" sz="4400"/>
          </a:p>
          <a:p>
            <a:pPr>
              <a:buFont typeface="Wingdings" pitchFamily="2" charset="2"/>
              <a:buNone/>
            </a:pPr>
            <a:endParaRPr lang="en-US" sz="4400"/>
          </a:p>
          <a:p>
            <a:pPr>
              <a:buFont typeface="Wingdings" pitchFamily="2" charset="2"/>
              <a:buNone/>
            </a:pPr>
            <a:r>
              <a:rPr lang="en-US" sz="1400" i="1"/>
              <a:t>(</a:t>
            </a:r>
            <a:r>
              <a:rPr lang="en-US" sz="1600"/>
              <a:t>Sevenich MacPhee and Mellen,</a:t>
            </a:r>
            <a:r>
              <a:rPr lang="en-US" sz="1600" i="1"/>
              <a:t> Disney’s Animal Kingdom, 2000)</a:t>
            </a:r>
          </a:p>
        </p:txBody>
      </p:sp>
      <p:sp>
        <p:nvSpPr>
          <p:cNvPr id="123907" name="Rectangle 3"/>
          <p:cNvSpPr>
            <a:spLocks noGrp="1" noChangeArrowheads="1"/>
          </p:cNvSpPr>
          <p:nvPr>
            <p:ph type="body" idx="4294967295"/>
          </p:nvPr>
        </p:nvSpPr>
        <p:spPr>
          <a:xfrm>
            <a:off x="0" y="457200"/>
            <a:ext cx="9144000" cy="6400800"/>
          </a:xfrm>
        </p:spPr>
        <p:txBody>
          <a:bodyPr/>
          <a:lstStyle/>
          <a:p>
            <a:pPr>
              <a:lnSpc>
                <a:spcPct val="80000"/>
              </a:lnSpc>
              <a:buFont typeface="Wingdings" pitchFamily="2" charset="2"/>
              <a:buNone/>
            </a:pPr>
            <a:endParaRPr lang="en-US"/>
          </a:p>
          <a:p>
            <a:pPr>
              <a:lnSpc>
                <a:spcPct val="80000"/>
              </a:lnSpc>
            </a:pPr>
            <a:endParaRPr lang="en-US"/>
          </a:p>
        </p:txBody>
      </p:sp>
      <p:pic>
        <p:nvPicPr>
          <p:cNvPr id="123909" name="Picture 5" descr="MCj02408090000[1]"/>
          <p:cNvPicPr>
            <a:picLocks noChangeAspect="1" noChangeArrowheads="1"/>
          </p:cNvPicPr>
          <p:nvPr/>
        </p:nvPicPr>
        <p:blipFill>
          <a:blip r:embed="rId3" cstate="email"/>
          <a:srcRect/>
          <a:stretch>
            <a:fillRect/>
          </a:stretch>
        </p:blipFill>
        <p:spPr bwMode="auto">
          <a:xfrm>
            <a:off x="5410200" y="3352800"/>
            <a:ext cx="2686050" cy="2806700"/>
          </a:xfrm>
          <a:prstGeom prst="rect">
            <a:avLst/>
          </a:prstGeom>
          <a:noFill/>
          <a:ln w="9525">
            <a:noFill/>
            <a:miter lim="800000"/>
            <a:headEnd/>
            <a:tailEnd/>
          </a:ln>
        </p:spPr>
      </p:pic>
    </p:spTree>
  </p:cSld>
  <p:clrMapOvr>
    <a:masterClrMapping/>
  </p:clrMapOvr>
  <p:transition>
    <p:split orient="vert" dir="in"/>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Rot="1" noChangeArrowheads="1"/>
          </p:cNvSpPr>
          <p:nvPr>
            <p:ph type="title"/>
          </p:nvPr>
        </p:nvSpPr>
        <p:spPr/>
        <p:txBody>
          <a:bodyPr/>
          <a:lstStyle/>
          <a:p>
            <a:r>
              <a:rPr lang="en-US">
                <a:solidFill>
                  <a:schemeClr val="hlink"/>
                </a:solidFill>
              </a:rPr>
              <a:t>Marco Sólido</a:t>
            </a:r>
          </a:p>
        </p:txBody>
      </p:sp>
      <p:sp>
        <p:nvSpPr>
          <p:cNvPr id="367619" name="Rectangle 3"/>
          <p:cNvSpPr>
            <a:spLocks noGrp="1" noChangeArrowheads="1"/>
          </p:cNvSpPr>
          <p:nvPr>
            <p:ph idx="1"/>
          </p:nvPr>
        </p:nvSpPr>
        <p:spPr/>
        <p:txBody>
          <a:bodyPr/>
          <a:lstStyle/>
          <a:p>
            <a:r>
              <a:rPr lang="es-AR"/>
              <a:t>Preparar la fundación (bases) de los programas; delinear los planes institucionales creando documentaciones escritas</a:t>
            </a:r>
          </a:p>
          <a:p>
            <a:pPr>
              <a:buFont typeface="Wingdings" pitchFamily="2" charset="2"/>
              <a:buChar char="Ø"/>
            </a:pPr>
            <a:r>
              <a:rPr lang="es-AR" sz="2000"/>
              <a:t>Protocolos, procedimientos operativos estándar (SOP), etc.</a:t>
            </a:r>
          </a:p>
          <a:p>
            <a:pPr>
              <a:buFont typeface="Wingdings" pitchFamily="2" charset="2"/>
              <a:buNone/>
            </a:pPr>
            <a:endParaRPr lang="es-AR" sz="2000"/>
          </a:p>
          <a:p>
            <a:r>
              <a:rPr lang="es-AR"/>
              <a:t>Incorporar las sugerencias del USDA y AZA</a:t>
            </a:r>
          </a:p>
          <a:p>
            <a:pPr>
              <a:buFont typeface="Wingdings" pitchFamily="2" charset="2"/>
              <a:buNone/>
            </a:pPr>
            <a:endParaRPr lang="es-AR"/>
          </a:p>
          <a:p>
            <a:r>
              <a:rPr lang="es-AR"/>
              <a:t>Crear sistemas de apoyo</a:t>
            </a:r>
          </a:p>
          <a:p>
            <a:pPr>
              <a:buFont typeface="Wingdings" pitchFamily="2" charset="2"/>
              <a:buChar char="Ø"/>
            </a:pPr>
            <a:r>
              <a:rPr lang="es-AR" sz="2000"/>
              <a:t>Cargos de Curador de Manejo Comportamental, Administrativo/Directivo y Coordinador; Comités de Enriquecimiento, Comité de Eventos Especiales, Programas de recaudación de Fondos</a:t>
            </a:r>
            <a:endParaRPr lang="es-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Rot="1" noChangeArrowheads="1"/>
          </p:cNvSpPr>
          <p:nvPr>
            <p:ph type="title"/>
          </p:nvPr>
        </p:nvSpPr>
        <p:spPr>
          <a:xfrm>
            <a:off x="457200" y="0"/>
            <a:ext cx="8229600" cy="914400"/>
          </a:xfrm>
        </p:spPr>
        <p:txBody>
          <a:bodyPr/>
          <a:lstStyle/>
          <a:p>
            <a:r>
              <a:rPr lang="en-US">
                <a:solidFill>
                  <a:schemeClr val="tx1"/>
                </a:solidFill>
              </a:rPr>
              <a:t>Cambio de Actitud</a:t>
            </a:r>
          </a:p>
        </p:txBody>
      </p:sp>
      <p:sp>
        <p:nvSpPr>
          <p:cNvPr id="363523" name="Rectangle 3"/>
          <p:cNvSpPr>
            <a:spLocks noGrp="1" noChangeArrowheads="1"/>
          </p:cNvSpPr>
          <p:nvPr>
            <p:ph idx="1"/>
          </p:nvPr>
        </p:nvSpPr>
        <p:spPr>
          <a:xfrm>
            <a:off x="304800" y="914400"/>
            <a:ext cx="8534400" cy="5791200"/>
          </a:xfrm>
        </p:spPr>
        <p:txBody>
          <a:bodyPr/>
          <a:lstStyle/>
          <a:p>
            <a:pPr>
              <a:lnSpc>
                <a:spcPct val="80000"/>
              </a:lnSpc>
              <a:buClr>
                <a:srgbClr val="0066FF"/>
              </a:buClr>
              <a:buFont typeface="Wingdings" pitchFamily="2" charset="2"/>
              <a:buNone/>
            </a:pPr>
            <a:r>
              <a:rPr lang="es-AR" sz="2800" b="1">
                <a:solidFill>
                  <a:srgbClr val="FF3300"/>
                </a:solidFill>
              </a:rPr>
              <a:t>Ni siquiera los mejores programas pueden implementarse si el personal no se convence!!!</a:t>
            </a:r>
          </a:p>
          <a:p>
            <a:pPr>
              <a:lnSpc>
                <a:spcPct val="80000"/>
              </a:lnSpc>
              <a:buClr>
                <a:srgbClr val="0066FF"/>
              </a:buClr>
              <a:buFont typeface="Wingdings" pitchFamily="2" charset="2"/>
              <a:buNone/>
            </a:pPr>
            <a:endParaRPr lang="es-AR" sz="2800" b="1">
              <a:solidFill>
                <a:srgbClr val="FF3300"/>
              </a:solidFill>
            </a:endParaRPr>
          </a:p>
          <a:p>
            <a:pPr>
              <a:lnSpc>
                <a:spcPct val="80000"/>
              </a:lnSpc>
              <a:buClr>
                <a:srgbClr val="0066FF"/>
              </a:buClr>
              <a:buFont typeface="Wingdings" pitchFamily="2" charset="2"/>
              <a:buChar char="§"/>
            </a:pPr>
            <a:r>
              <a:rPr lang="es-AR" sz="2000" b="1">
                <a:solidFill>
                  <a:schemeClr val="hlink"/>
                </a:solidFill>
              </a:rPr>
              <a:t>Trabaje con el personal</a:t>
            </a:r>
            <a:r>
              <a:rPr lang="es-AR" sz="2000" b="1">
                <a:solidFill>
                  <a:srgbClr val="FF3300"/>
                </a:solidFill>
              </a:rPr>
              <a:t> </a:t>
            </a:r>
            <a:r>
              <a:rPr lang="es-AR" sz="2000"/>
              <a:t>en entendimiento mutuo (escuche sus preocupaciones, negocien, proceda de a pasos pequeños, etc.)</a:t>
            </a:r>
          </a:p>
          <a:p>
            <a:pPr>
              <a:lnSpc>
                <a:spcPct val="80000"/>
              </a:lnSpc>
              <a:buClr>
                <a:srgbClr val="0066FF"/>
              </a:buClr>
              <a:buFont typeface="Wingdings" pitchFamily="2" charset="2"/>
              <a:buNone/>
            </a:pPr>
            <a:r>
              <a:rPr lang="es-AR" sz="2000"/>
              <a:t>                                                                                          </a:t>
            </a:r>
          </a:p>
          <a:p>
            <a:pPr>
              <a:lnSpc>
                <a:spcPct val="80000"/>
              </a:lnSpc>
              <a:buClr>
                <a:srgbClr val="0066FF"/>
              </a:buClr>
              <a:buFont typeface="Wingdings" pitchFamily="2" charset="2"/>
              <a:buChar char="§"/>
            </a:pPr>
            <a:r>
              <a:rPr lang="es-AR" sz="2000" b="1">
                <a:solidFill>
                  <a:schemeClr val="hlink"/>
                </a:solidFill>
              </a:rPr>
              <a:t>Apoye </a:t>
            </a:r>
            <a:r>
              <a:rPr lang="es-AR" sz="2000"/>
              <a:t>al personal </a:t>
            </a:r>
            <a:r>
              <a:rPr lang="es-AR" sz="2000" b="1">
                <a:solidFill>
                  <a:schemeClr val="hlink"/>
                </a:solidFill>
              </a:rPr>
              <a:t>proveyendo </a:t>
            </a:r>
            <a:r>
              <a:rPr lang="es-AR" sz="2000"/>
              <a:t>su trabajo con información y materiales (Bibliotecas de Entrenamiento y Enriquecimiento, Videos, DVD-s, etc.).</a:t>
            </a:r>
          </a:p>
          <a:p>
            <a:pPr>
              <a:lnSpc>
                <a:spcPct val="80000"/>
              </a:lnSpc>
              <a:buClr>
                <a:srgbClr val="0066FF"/>
              </a:buClr>
              <a:buFont typeface="Wingdings" pitchFamily="2" charset="2"/>
              <a:buNone/>
            </a:pPr>
            <a:endParaRPr lang="es-AR" sz="2000"/>
          </a:p>
          <a:p>
            <a:pPr>
              <a:lnSpc>
                <a:spcPct val="80000"/>
              </a:lnSpc>
              <a:buClr>
                <a:srgbClr val="0066FF"/>
              </a:buClr>
              <a:buFont typeface="Wingdings" pitchFamily="2" charset="2"/>
              <a:buChar char="§"/>
            </a:pPr>
            <a:r>
              <a:rPr lang="es-AR" sz="2000"/>
              <a:t>Encuentre incentivos adecuados para </a:t>
            </a:r>
            <a:r>
              <a:rPr lang="es-AR" sz="2000" b="1">
                <a:solidFill>
                  <a:schemeClr val="hlink"/>
                </a:solidFill>
              </a:rPr>
              <a:t>motivar</a:t>
            </a:r>
            <a:r>
              <a:rPr lang="es-AR" sz="2000"/>
              <a:t> sal personal: incorpore el enriquecimiento comportamental a la descripción del trabajo del cuidador. La participación en el plan de enriquecimiento está estrechamente asociada a la evaluación personal de cada uno.</a:t>
            </a:r>
          </a:p>
          <a:p>
            <a:pPr>
              <a:lnSpc>
                <a:spcPct val="80000"/>
              </a:lnSpc>
              <a:buFont typeface="Wingdings" pitchFamily="2" charset="2"/>
              <a:buNone/>
            </a:pPr>
            <a:endParaRPr lang="es-AR" sz="2000"/>
          </a:p>
          <a:p>
            <a:pPr>
              <a:lnSpc>
                <a:spcPct val="80000"/>
              </a:lnSpc>
              <a:buClr>
                <a:srgbClr val="0066FF"/>
              </a:buClr>
              <a:buFont typeface="Wingdings" pitchFamily="2" charset="2"/>
              <a:buChar char="§"/>
            </a:pPr>
            <a:r>
              <a:rPr lang="es-AR" sz="2000" b="1">
                <a:solidFill>
                  <a:schemeClr val="hlink"/>
                </a:solidFill>
              </a:rPr>
              <a:t>Creando más oportunidades </a:t>
            </a:r>
            <a:r>
              <a:rPr lang="es-AR" sz="2000"/>
              <a:t>para el crecimiento profesional. Esto a su vez le permite al personal sentir que contribuyen más al objetivo general o misión de la institución</a:t>
            </a:r>
          </a:p>
          <a:p>
            <a:pPr>
              <a:lnSpc>
                <a:spcPct val="80000"/>
              </a:lnSpc>
            </a:pPr>
            <a:endParaRPr lang="es-AR" sz="2000"/>
          </a:p>
          <a:p>
            <a:pPr>
              <a:lnSpc>
                <a:spcPct val="80000"/>
              </a:lnSpc>
              <a:buClr>
                <a:srgbClr val="0066FF"/>
              </a:buClr>
              <a:buFont typeface="Wingdings" pitchFamily="2" charset="2"/>
              <a:buChar char="§"/>
            </a:pPr>
            <a:r>
              <a:rPr lang="es-AR" sz="2000" b="1">
                <a:solidFill>
                  <a:schemeClr val="hlink"/>
                </a:solidFill>
              </a:rPr>
              <a:t>Reconocer y premiar </a:t>
            </a:r>
            <a:r>
              <a:rPr lang="es-AR" sz="2000"/>
              <a:t>los esfuerzos extra (Evaluación Personal, Sistema de Premios de Excelencia).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rrowheads="1"/>
          </p:cNvSpPr>
          <p:nvPr>
            <p:ph type="title"/>
          </p:nvPr>
        </p:nvSpPr>
        <p:spPr>
          <a:xfrm>
            <a:off x="457200" y="274638"/>
            <a:ext cx="8229600" cy="792162"/>
          </a:xfrm>
        </p:spPr>
        <p:txBody>
          <a:bodyPr/>
          <a:lstStyle/>
          <a:p>
            <a:r>
              <a:rPr lang="en-US">
                <a:solidFill>
                  <a:schemeClr val="tx1"/>
                </a:solidFill>
              </a:rPr>
              <a:t>Entrenamiento del personal</a:t>
            </a:r>
          </a:p>
        </p:txBody>
      </p:sp>
      <p:sp>
        <p:nvSpPr>
          <p:cNvPr id="368643" name="Rectangle 3"/>
          <p:cNvSpPr>
            <a:spLocks noGrp="1" noChangeArrowheads="1"/>
          </p:cNvSpPr>
          <p:nvPr>
            <p:ph idx="1"/>
          </p:nvPr>
        </p:nvSpPr>
        <p:spPr>
          <a:xfrm>
            <a:off x="457200" y="1066800"/>
            <a:ext cx="8229600" cy="5059363"/>
          </a:xfrm>
        </p:spPr>
        <p:txBody>
          <a:bodyPr/>
          <a:lstStyle/>
          <a:p>
            <a:pPr>
              <a:buFont typeface="Wingdings" pitchFamily="2" charset="2"/>
              <a:buNone/>
            </a:pPr>
            <a:r>
              <a:rPr lang="es-AR"/>
              <a:t>   </a:t>
            </a:r>
            <a:r>
              <a:rPr lang="es-AR" b="1">
                <a:solidFill>
                  <a:srgbClr val="FF3300"/>
                </a:solidFill>
              </a:rPr>
              <a:t>Nadie puede cumplir una tarea si no la entiende!</a:t>
            </a:r>
            <a:r>
              <a:rPr lang="es-AR">
                <a:solidFill>
                  <a:srgbClr val="FF3300"/>
                </a:solidFill>
              </a:rPr>
              <a:t> </a:t>
            </a:r>
          </a:p>
          <a:p>
            <a:pPr>
              <a:buFont typeface="Wingdings" pitchFamily="2" charset="2"/>
              <a:buNone/>
            </a:pPr>
            <a:r>
              <a:rPr lang="es-AR" sz="2800">
                <a:cs typeface="Arial" pitchFamily="34" charset="0"/>
              </a:rPr>
              <a:t>   Para implementar un nuevo programa todos los miembros del equipo deber estar concientes sobre que métodos van a ser usados. </a:t>
            </a:r>
            <a:endParaRPr lang="es-AR" sz="2800"/>
          </a:p>
          <a:p>
            <a:r>
              <a:rPr lang="es-AR" sz="2800"/>
              <a:t>Reuniones regulares </a:t>
            </a:r>
          </a:p>
          <a:p>
            <a:r>
              <a:rPr lang="es-AR" sz="2800"/>
              <a:t>Material impreso</a:t>
            </a:r>
          </a:p>
          <a:p>
            <a:r>
              <a:rPr lang="es-AR" sz="2800"/>
              <a:t>Cursos por Email</a:t>
            </a:r>
          </a:p>
          <a:p>
            <a:r>
              <a:rPr lang="es-AR" sz="2800"/>
              <a:t>Seminarios de entrenamiento internos</a:t>
            </a:r>
          </a:p>
          <a:p>
            <a:r>
              <a:rPr lang="es-AR" sz="2800"/>
              <a:t>Talleres</a:t>
            </a:r>
          </a:p>
          <a:p>
            <a:r>
              <a:rPr lang="es-AR" sz="2800"/>
              <a:t>Conferencias</a:t>
            </a:r>
            <a:r>
              <a:rPr lang="es-AR" sz="1000">
                <a:latin typeface="Arial" pitchFamily="34" charset="0"/>
                <a:cs typeface="Arial" pitchFamily="34" charset="0"/>
              </a:rPr>
              <a:t>                                                                                        </a:t>
            </a:r>
          </a:p>
          <a:p>
            <a:pPr>
              <a:buFont typeface="Wingdings" pitchFamily="2" charset="2"/>
              <a:buNone/>
            </a:pPr>
            <a:r>
              <a:rPr lang="es-AR" sz="1000">
                <a:latin typeface="Arial" pitchFamily="34" charset="0"/>
                <a:cs typeface="Arial" pitchFamily="34" charset="0"/>
              </a:rPr>
              <a:t>                                                                                                                               </a:t>
            </a:r>
            <a:r>
              <a:rPr lang="es-AR" sz="1000">
                <a:solidFill>
                  <a:srgbClr val="008000"/>
                </a:solidFill>
                <a:latin typeface="Arial" pitchFamily="34" charset="0"/>
                <a:cs typeface="Arial" pitchFamily="34" charset="0"/>
              </a:rPr>
              <a:t>http://www.fotosearch.com/DGT090/42-17217486/</a:t>
            </a:r>
            <a:r>
              <a:rPr lang="es-AR" sz="1000">
                <a:latin typeface="Arial" pitchFamily="34" charset="0"/>
                <a:cs typeface="Arial" pitchFamily="34" charset="0"/>
              </a:rPr>
              <a:t/>
            </a:r>
            <a:br>
              <a:rPr lang="es-AR" sz="1000">
                <a:latin typeface="Arial" pitchFamily="34" charset="0"/>
                <a:cs typeface="Arial" pitchFamily="34" charset="0"/>
              </a:rPr>
            </a:br>
            <a:endParaRPr lang="es-AR" sz="1000">
              <a:latin typeface="Arial" pitchFamily="34" charset="0"/>
              <a:cs typeface="Arial" pitchFamily="34" charset="0"/>
            </a:endParaRPr>
          </a:p>
          <a:p>
            <a:pPr>
              <a:buFont typeface="Wingdings" pitchFamily="2" charset="2"/>
              <a:buNone/>
            </a:pPr>
            <a:endParaRPr lang="es-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24932" name="Rectangle 4"/>
          <p:cNvSpPr>
            <a:spLocks noGrp="1" noRot="1" noChangeArrowheads="1"/>
          </p:cNvSpPr>
          <p:nvPr>
            <p:ph type="title"/>
          </p:nvPr>
        </p:nvSpPr>
        <p:spPr/>
        <p:txBody>
          <a:bodyPr/>
          <a:lstStyle/>
          <a:p>
            <a:r>
              <a:rPr lang="es-AR">
                <a:solidFill>
                  <a:schemeClr val="hlink"/>
                </a:solidFill>
              </a:rPr>
              <a:t>Liderazgo</a:t>
            </a:r>
          </a:p>
        </p:txBody>
      </p:sp>
      <p:sp>
        <p:nvSpPr>
          <p:cNvPr id="124934" name="Rectangle 6"/>
          <p:cNvSpPr>
            <a:spLocks noGrp="1" noChangeArrowheads="1"/>
          </p:cNvSpPr>
          <p:nvPr>
            <p:ph sz="half" idx="1"/>
          </p:nvPr>
        </p:nvSpPr>
        <p:spPr>
          <a:xfrm>
            <a:off x="457200" y="1600200"/>
            <a:ext cx="4953000" cy="4525963"/>
          </a:xfrm>
        </p:spPr>
        <p:txBody>
          <a:bodyPr/>
          <a:lstStyle/>
          <a:p>
            <a:pPr>
              <a:buFont typeface="Wingdings" pitchFamily="2" charset="2"/>
              <a:buNone/>
            </a:pPr>
            <a:r>
              <a:rPr lang="es-AR" sz="3600"/>
              <a:t>   </a:t>
            </a:r>
            <a:r>
              <a:rPr lang="es-AR" sz="3200" b="1"/>
              <a:t>Un programa de enriquecimiento exitoso no solo prioriza las necesidades de enriquecimiento, recursos, dinero y poder de la gente, sino </a:t>
            </a:r>
            <a:r>
              <a:rPr lang="es-AR" sz="3200" b="1">
                <a:solidFill>
                  <a:srgbClr val="FF3300"/>
                </a:solidFill>
              </a:rPr>
              <a:t>que hace que ese programa sea una prioridad en si mismo</a:t>
            </a:r>
            <a:r>
              <a:rPr lang="es-AR" sz="3200" b="1">
                <a:cs typeface="Arial" pitchFamily="34" charset="0"/>
              </a:rPr>
              <a:t>! </a:t>
            </a:r>
            <a:r>
              <a:rPr lang="es-AR" sz="1800">
                <a:latin typeface="Arial" pitchFamily="34" charset="0"/>
                <a:cs typeface="Arial" pitchFamily="34" charset="0"/>
              </a:rPr>
              <a:t> </a:t>
            </a:r>
            <a:endParaRPr lang="es-AR" sz="1800">
              <a:latin typeface="Arial" pitchFamily="34" charset="0"/>
              <a:cs typeface="Times New Roman" pitchFamily="18" charset="0"/>
            </a:endParaRPr>
          </a:p>
          <a:p>
            <a:pPr>
              <a:buFont typeface="Wingdings" pitchFamily="2" charset="2"/>
              <a:buNone/>
            </a:pPr>
            <a:endParaRPr lang="es-AR" sz="1800">
              <a:latin typeface="Arial" pitchFamily="34" charset="0"/>
              <a:cs typeface="Arial" pitchFamily="34" charset="0"/>
            </a:endParaRPr>
          </a:p>
        </p:txBody>
      </p:sp>
      <p:pic>
        <p:nvPicPr>
          <p:cNvPr id="124935" name="Picture 7" descr="MCj02408090000[1]"/>
          <p:cNvPicPr>
            <a:picLocks noChangeAspect="1" noChangeArrowheads="1"/>
          </p:cNvPicPr>
          <p:nvPr>
            <p:ph sz="half" idx="2"/>
          </p:nvPr>
        </p:nvPicPr>
        <p:blipFill>
          <a:blip r:embed="rId3" cstate="email"/>
          <a:srcRect/>
          <a:stretch>
            <a:fillRect/>
          </a:stretch>
        </p:blipFill>
        <p:spPr>
          <a:xfrm>
            <a:off x="5791200" y="2971800"/>
            <a:ext cx="2990850" cy="3124200"/>
          </a:xfrm>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457200" y="0"/>
            <a:ext cx="8686800" cy="6019800"/>
          </a:xfrm>
        </p:spPr>
        <p:txBody>
          <a:bodyPr/>
          <a:lstStyle/>
          <a:p>
            <a:r>
              <a:rPr lang="en-US" sz="3600"/>
              <a:t/>
            </a:r>
            <a:br>
              <a:rPr lang="en-US" sz="3600"/>
            </a:br>
            <a:r>
              <a:rPr lang="en-US" sz="3600"/>
              <a:t/>
            </a:r>
            <a:br>
              <a:rPr lang="en-US" sz="3600"/>
            </a:br>
            <a:r>
              <a:rPr lang="en-US" sz="3600"/>
              <a:t>COMPORTAMIENTOS APROPIADOS DE LA ESPECIE, HACIENDO ELECCIONES</a:t>
            </a:r>
            <a:br>
              <a:rPr lang="en-US" sz="3600"/>
            </a:br>
            <a:r>
              <a:rPr lang="en-US" sz="3600"/>
              <a:t/>
            </a:r>
            <a:br>
              <a:rPr lang="en-US" sz="3600"/>
            </a:br>
            <a:r>
              <a:rPr lang="en-US" sz="3600"/>
              <a:t/>
            </a:r>
            <a:br>
              <a:rPr lang="en-US" sz="3600"/>
            </a:br>
            <a:r>
              <a:rPr lang="en-US" sz="3600"/>
              <a:t/>
            </a:r>
            <a:br>
              <a:rPr lang="en-US" sz="3600"/>
            </a:br>
            <a:r>
              <a:rPr lang="en-US" sz="3600"/>
              <a:t/>
            </a:r>
            <a:br>
              <a:rPr lang="en-US" sz="3600"/>
            </a:br>
            <a:r>
              <a:rPr lang="en-US" sz="3600"/>
              <a:t/>
            </a:r>
            <a:br>
              <a:rPr lang="en-US" sz="3600"/>
            </a:br>
            <a:r>
              <a:rPr lang="en-US" sz="3600"/>
              <a:t>Y </a:t>
            </a:r>
            <a:br>
              <a:rPr lang="en-US" sz="3600"/>
            </a:br>
            <a:r>
              <a:rPr lang="en-US" sz="3600"/>
              <a:t>CONTROL DEL AMBIENTE EN SILVESTRÍA Y EN CAUTIVERIO</a:t>
            </a:r>
            <a:br>
              <a:rPr lang="en-US" sz="3600"/>
            </a:br>
            <a:r>
              <a:rPr lang="en-US" sz="1600" b="0">
                <a:solidFill>
                  <a:schemeClr val="tx1"/>
                </a:solidFill>
              </a:rPr>
              <a:t>http://www.montereybayaquarium.org/efc/efc_wao/wao_cam.asp</a:t>
            </a:r>
          </a:p>
        </p:txBody>
      </p:sp>
      <p:pic>
        <p:nvPicPr>
          <p:cNvPr id="38917" name="Picture 5" descr="lsl_kelp_m025[1]"/>
          <p:cNvPicPr>
            <a:picLocks noChangeAspect="1" noChangeArrowheads="1"/>
          </p:cNvPicPr>
          <p:nvPr/>
        </p:nvPicPr>
        <p:blipFill>
          <a:blip r:embed="rId4" cstate="email"/>
          <a:srcRect/>
          <a:stretch>
            <a:fillRect/>
          </a:stretch>
        </p:blipFill>
        <p:spPr bwMode="auto">
          <a:xfrm>
            <a:off x="6172200" y="3352800"/>
            <a:ext cx="2619375" cy="1524000"/>
          </a:xfrm>
          <a:prstGeom prst="rect">
            <a:avLst/>
          </a:prstGeom>
          <a:noFill/>
        </p:spPr>
      </p:pic>
    </p:spTree>
  </p:cSld>
  <p:clrMapOvr>
    <a:masterClrMapping/>
  </p:clrMapOvr>
  <p:transition>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rgbClr val="0066FF"/>
        </a:solidFill>
        <a:effectLst/>
      </p:bgPr>
    </p:bg>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a:xfrm>
            <a:off x="457200" y="274638"/>
            <a:ext cx="8229600" cy="2163762"/>
          </a:xfrm>
        </p:spPr>
        <p:txBody>
          <a:bodyPr/>
          <a:lstStyle/>
          <a:p>
            <a:r>
              <a:rPr lang="en-US" u="sng"/>
              <a:t>TIPOS DE ENRIQUECIMIENTO, LAS 6 CATEGORIAS DEL USDA</a:t>
            </a:r>
          </a:p>
        </p:txBody>
      </p:sp>
      <p:sp>
        <p:nvSpPr>
          <p:cNvPr id="126979" name="Rectangle 3"/>
          <p:cNvSpPr>
            <a:spLocks noGrp="1" noChangeArrowheads="1"/>
          </p:cNvSpPr>
          <p:nvPr>
            <p:ph type="body" idx="1"/>
          </p:nvPr>
        </p:nvSpPr>
        <p:spPr>
          <a:xfrm>
            <a:off x="381000" y="2362200"/>
            <a:ext cx="8229600" cy="3886200"/>
          </a:xfrm>
        </p:spPr>
        <p:txBody>
          <a:bodyPr/>
          <a:lstStyle/>
          <a:p>
            <a:pPr>
              <a:lnSpc>
                <a:spcPct val="90000"/>
              </a:lnSpc>
              <a:buClr>
                <a:schemeClr val="bg1"/>
              </a:buClr>
              <a:buFont typeface="Wingdings" pitchFamily="2" charset="2"/>
              <a:buChar char="§"/>
            </a:pPr>
            <a:r>
              <a:rPr lang="en-US" sz="2800" b="1"/>
              <a:t>Social</a:t>
            </a:r>
          </a:p>
          <a:p>
            <a:pPr>
              <a:lnSpc>
                <a:spcPct val="90000"/>
              </a:lnSpc>
              <a:buClr>
                <a:schemeClr val="bg1"/>
              </a:buClr>
              <a:buFont typeface="Wingdings" pitchFamily="2" charset="2"/>
              <a:buChar char="§"/>
            </a:pPr>
            <a:r>
              <a:rPr lang="en-US" sz="2800" b="1"/>
              <a:t>Forrajeo</a:t>
            </a:r>
          </a:p>
          <a:p>
            <a:pPr>
              <a:lnSpc>
                <a:spcPct val="90000"/>
              </a:lnSpc>
              <a:buClr>
                <a:schemeClr val="bg1"/>
              </a:buClr>
              <a:buFont typeface="Wingdings" pitchFamily="2" charset="2"/>
              <a:buChar char="§"/>
            </a:pPr>
            <a:r>
              <a:rPr lang="en-US" sz="2800" b="1"/>
              <a:t>Manipulativo</a:t>
            </a:r>
          </a:p>
          <a:p>
            <a:pPr>
              <a:lnSpc>
                <a:spcPct val="90000"/>
              </a:lnSpc>
              <a:buClr>
                <a:schemeClr val="bg1"/>
              </a:buClr>
              <a:buFont typeface="Wingdings" pitchFamily="2" charset="2"/>
              <a:buChar char="§"/>
            </a:pPr>
            <a:r>
              <a:rPr lang="en-US" sz="2800" b="1"/>
              <a:t>Estructura &amp; Sustrato</a:t>
            </a:r>
          </a:p>
          <a:p>
            <a:pPr>
              <a:lnSpc>
                <a:spcPct val="90000"/>
              </a:lnSpc>
              <a:buClr>
                <a:schemeClr val="bg1"/>
              </a:buClr>
              <a:buFont typeface="Wingdings" pitchFamily="2" charset="2"/>
              <a:buChar char="§"/>
            </a:pPr>
            <a:r>
              <a:rPr lang="en-US" sz="2800" b="1"/>
              <a:t>Enriquecimiento de los cinco sentidos </a:t>
            </a:r>
          </a:p>
          <a:p>
            <a:pPr>
              <a:lnSpc>
                <a:spcPct val="90000"/>
              </a:lnSpc>
              <a:buClr>
                <a:schemeClr val="bg1"/>
              </a:buClr>
              <a:buFont typeface="Wingdings" pitchFamily="2" charset="2"/>
              <a:buChar char="§"/>
            </a:pPr>
            <a:r>
              <a:rPr lang="en-US" sz="2800" b="1"/>
              <a:t>Entrenamiento</a:t>
            </a:r>
          </a:p>
          <a:p>
            <a:pPr>
              <a:lnSpc>
                <a:spcPct val="90000"/>
              </a:lnSpc>
              <a:buClr>
                <a:schemeClr val="bg1"/>
              </a:buClr>
              <a:buFont typeface="Wingdings" pitchFamily="2" charset="2"/>
              <a:buNone/>
            </a:pPr>
            <a:endParaRPr lang="en-US" sz="1800" u="sng"/>
          </a:p>
          <a:p>
            <a:pPr>
              <a:lnSpc>
                <a:spcPct val="90000"/>
              </a:lnSpc>
              <a:buClr>
                <a:schemeClr val="bg1"/>
              </a:buClr>
              <a:buFont typeface="Wingdings" pitchFamily="2" charset="2"/>
              <a:buNone/>
            </a:pPr>
            <a:r>
              <a:rPr lang="en-US" sz="4000" b="1" u="sng">
                <a:solidFill>
                  <a:schemeClr val="hlink"/>
                </a:solidFill>
              </a:rPr>
              <a:t>Cómo distinguir entre categorias!</a:t>
            </a:r>
            <a:br>
              <a:rPr lang="en-US" sz="4000" b="1" u="sng">
                <a:solidFill>
                  <a:schemeClr val="hlink"/>
                </a:solidFill>
              </a:rPr>
            </a:br>
            <a:endParaRPr lang="en-US" sz="4000" b="1" u="sng">
              <a:solidFill>
                <a:schemeClr val="hlink"/>
              </a:solidFill>
            </a:endParaRPr>
          </a:p>
        </p:txBody>
      </p:sp>
      <p:pic>
        <p:nvPicPr>
          <p:cNvPr id="126981" name="Picture 5" descr="MCj04344110000[1]"/>
          <p:cNvPicPr>
            <a:picLocks noChangeAspect="1" noChangeArrowheads="1"/>
          </p:cNvPicPr>
          <p:nvPr/>
        </p:nvPicPr>
        <p:blipFill>
          <a:blip r:embed="rId3" cstate="email"/>
          <a:srcRect/>
          <a:stretch>
            <a:fillRect/>
          </a:stretch>
        </p:blipFill>
        <p:spPr bwMode="auto">
          <a:xfrm>
            <a:off x="6553200" y="3429000"/>
            <a:ext cx="1625600" cy="1828800"/>
          </a:xfrm>
          <a:prstGeom prst="rect">
            <a:avLst/>
          </a:prstGeom>
          <a:noFill/>
          <a:ln w="9525">
            <a:noFill/>
            <a:miter lim="800000"/>
            <a:headEnd/>
            <a:tailEnd/>
          </a:ln>
        </p:spPr>
      </p:pic>
    </p:spTree>
  </p:cSld>
  <p:clrMapOvr>
    <a:masterClrMapping/>
  </p:clrMapOvr>
  <p:transition>
    <p:split orient="vert" dir="in"/>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p:txBody>
          <a:bodyPr/>
          <a:lstStyle/>
          <a:p>
            <a:r>
              <a:rPr lang="en-US" sz="3200" u="sng"/>
              <a:t/>
            </a:r>
            <a:br>
              <a:rPr lang="en-US" sz="3200" u="sng"/>
            </a:br>
            <a:r>
              <a:rPr lang="es-AR" sz="3200">
                <a:solidFill>
                  <a:schemeClr val="hlink"/>
                </a:solidFill>
              </a:rPr>
              <a:t>La Teoría del Almacén y de la Goma de Mascar</a:t>
            </a:r>
            <a:endParaRPr lang="es-AR" sz="2000"/>
          </a:p>
        </p:txBody>
      </p:sp>
      <p:sp>
        <p:nvSpPr>
          <p:cNvPr id="128003" name="Rectangle 3"/>
          <p:cNvSpPr>
            <a:spLocks noGrp="1" noChangeArrowheads="1"/>
          </p:cNvSpPr>
          <p:nvPr>
            <p:ph type="body" idx="1"/>
          </p:nvPr>
        </p:nvSpPr>
        <p:spPr>
          <a:xfrm>
            <a:off x="0" y="1600200"/>
            <a:ext cx="9144000" cy="5257800"/>
          </a:xfrm>
        </p:spPr>
        <p:txBody>
          <a:bodyPr/>
          <a:lstStyle/>
          <a:p>
            <a:pPr>
              <a:lnSpc>
                <a:spcPct val="80000"/>
              </a:lnSpc>
              <a:buClr>
                <a:srgbClr val="0066FF"/>
              </a:buClr>
              <a:buFont typeface="Wingdings" pitchFamily="2" charset="2"/>
              <a:buNone/>
            </a:pPr>
            <a:r>
              <a:rPr lang="es-AR" sz="2800"/>
              <a:t>    Casi todos los tipos de enriquecimiento pueden encajar en varias categorías. Un manojo de uvas puede ser olido, tocado, manipulado y comido también.  </a:t>
            </a:r>
          </a:p>
          <a:p>
            <a:pPr>
              <a:lnSpc>
                <a:spcPct val="80000"/>
              </a:lnSpc>
              <a:buClr>
                <a:srgbClr val="0066FF"/>
              </a:buClr>
              <a:buFont typeface="Wingdings" pitchFamily="2" charset="2"/>
              <a:buNone/>
            </a:pPr>
            <a:r>
              <a:rPr lang="es-AR" sz="2800">
                <a:solidFill>
                  <a:srgbClr val="FF3300"/>
                </a:solidFill>
              </a:rPr>
              <a:t>Cómo sabemos a qué categoría</a:t>
            </a:r>
            <a:r>
              <a:rPr lang="es-AR" sz="2800"/>
              <a:t> debería asignarse un enriquecimiento?</a:t>
            </a:r>
          </a:p>
          <a:p>
            <a:pPr>
              <a:lnSpc>
                <a:spcPct val="80000"/>
              </a:lnSpc>
              <a:buClr>
                <a:srgbClr val="0066FF"/>
              </a:buClr>
              <a:buFont typeface="Wingdings" pitchFamily="2" charset="2"/>
              <a:buNone/>
            </a:pPr>
            <a:endParaRPr lang="es-AR" sz="2800" i="1"/>
          </a:p>
          <a:p>
            <a:pPr>
              <a:lnSpc>
                <a:spcPct val="80000"/>
              </a:lnSpc>
              <a:buClr>
                <a:srgbClr val="0066FF"/>
              </a:buClr>
              <a:buFont typeface="Wingdings" pitchFamily="2" charset="2"/>
              <a:buNone/>
            </a:pPr>
            <a:endParaRPr lang="es-AR" sz="2800" i="1"/>
          </a:p>
          <a:p>
            <a:pPr>
              <a:lnSpc>
                <a:spcPct val="80000"/>
              </a:lnSpc>
              <a:buClr>
                <a:srgbClr val="0066FF"/>
              </a:buClr>
              <a:buFont typeface="Wingdings" pitchFamily="2" charset="2"/>
              <a:buNone/>
            </a:pPr>
            <a:endParaRPr lang="es-AR" sz="2800" i="1"/>
          </a:p>
          <a:p>
            <a:pPr>
              <a:lnSpc>
                <a:spcPct val="80000"/>
              </a:lnSpc>
              <a:buClr>
                <a:srgbClr val="0066FF"/>
              </a:buClr>
              <a:buFont typeface="Wingdings" pitchFamily="2" charset="2"/>
              <a:buNone/>
            </a:pPr>
            <a:endParaRPr lang="es-AR" sz="2800" i="1"/>
          </a:p>
          <a:p>
            <a:pPr>
              <a:lnSpc>
                <a:spcPct val="80000"/>
              </a:lnSpc>
              <a:buFont typeface="Wingdings" pitchFamily="2" charset="2"/>
              <a:buNone/>
            </a:pPr>
            <a:r>
              <a:rPr lang="es-AR" sz="2400" i="1"/>
              <a:t>EJEMPLO</a:t>
            </a:r>
            <a:r>
              <a:rPr lang="es-AR" sz="2400"/>
              <a:t>: Alimentadores en laberinto (rompecabeza). Enriquecimiento de Forrajeo o de manipuleo? </a:t>
            </a:r>
          </a:p>
          <a:p>
            <a:pPr>
              <a:lnSpc>
                <a:spcPct val="80000"/>
              </a:lnSpc>
              <a:buFont typeface="Wingdings" pitchFamily="2" charset="2"/>
              <a:buNone/>
            </a:pPr>
            <a:r>
              <a:rPr lang="es-AR" sz="2400" b="1">
                <a:solidFill>
                  <a:schemeClr val="hlink"/>
                </a:solidFill>
              </a:rPr>
              <a:t>Propósito central</a:t>
            </a:r>
            <a:r>
              <a:rPr lang="es-AR" sz="2400"/>
              <a:t> es extender el tiempo de forrajeo= enriquecimiento de forrajeo. Cuando uno va de compras al almacén y justo mientras lo hace mastica chicle. La persona está de compras o masticando chicle?</a:t>
            </a:r>
          </a:p>
        </p:txBody>
      </p:sp>
      <p:pic>
        <p:nvPicPr>
          <p:cNvPr id="128004" name="Picture 4" descr="MCj04344110000[1]"/>
          <p:cNvPicPr>
            <a:picLocks noChangeAspect="1" noChangeArrowheads="1"/>
          </p:cNvPicPr>
          <p:nvPr/>
        </p:nvPicPr>
        <p:blipFill>
          <a:blip r:embed="rId3" cstate="email"/>
          <a:srcRect/>
          <a:stretch>
            <a:fillRect/>
          </a:stretch>
        </p:blipFill>
        <p:spPr bwMode="auto">
          <a:xfrm>
            <a:off x="7086600" y="3352800"/>
            <a:ext cx="1625600" cy="182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Rot="1" noChangeArrowheads="1"/>
          </p:cNvSpPr>
          <p:nvPr>
            <p:ph type="title"/>
          </p:nvPr>
        </p:nvSpPr>
        <p:spPr/>
        <p:txBody>
          <a:bodyPr/>
          <a:lstStyle/>
          <a:p>
            <a:r>
              <a:rPr lang="es-AR" sz="3200">
                <a:solidFill>
                  <a:schemeClr val="hlink"/>
                </a:solidFill>
              </a:rPr>
              <a:t>La delicada línea entre enriquecimiento y mantenimiento</a:t>
            </a:r>
          </a:p>
        </p:txBody>
      </p:sp>
      <p:sp>
        <p:nvSpPr>
          <p:cNvPr id="129027" name="Rectangle 3"/>
          <p:cNvSpPr>
            <a:spLocks noGrp="1" noChangeArrowheads="1"/>
          </p:cNvSpPr>
          <p:nvPr>
            <p:ph type="body" idx="1"/>
          </p:nvPr>
        </p:nvSpPr>
        <p:spPr/>
        <p:txBody>
          <a:bodyPr/>
          <a:lstStyle/>
          <a:p>
            <a:pPr>
              <a:lnSpc>
                <a:spcPct val="90000"/>
              </a:lnSpc>
              <a:buClr>
                <a:srgbClr val="0066FF"/>
              </a:buClr>
              <a:buFont typeface="Wingdings" pitchFamily="2" charset="2"/>
              <a:buNone/>
            </a:pPr>
            <a:r>
              <a:rPr lang="es-AR" sz="2800"/>
              <a:t>Ejemplo: Se instalaron sogas para promover la locomoción como enriquecimiento estructural. Enriquecimiento o mantenimiento básico?</a:t>
            </a:r>
          </a:p>
          <a:p>
            <a:pPr>
              <a:lnSpc>
                <a:spcPct val="90000"/>
              </a:lnSpc>
              <a:buClr>
                <a:srgbClr val="0066FF"/>
              </a:buClr>
              <a:buFont typeface="Wingdings" pitchFamily="2" charset="2"/>
              <a:buNone/>
            </a:pPr>
            <a:endParaRPr lang="es-AR" sz="2800"/>
          </a:p>
          <a:p>
            <a:pPr>
              <a:lnSpc>
                <a:spcPct val="90000"/>
              </a:lnSpc>
              <a:buClr>
                <a:srgbClr val="0066FF"/>
              </a:buClr>
              <a:buFont typeface="Wingdings" pitchFamily="2" charset="2"/>
              <a:buNone/>
            </a:pPr>
            <a:endParaRPr lang="es-AR" sz="2800"/>
          </a:p>
          <a:p>
            <a:pPr>
              <a:lnSpc>
                <a:spcPct val="90000"/>
              </a:lnSpc>
              <a:buClr>
                <a:srgbClr val="0066FF"/>
              </a:buClr>
              <a:buFont typeface="Wingdings" pitchFamily="2" charset="2"/>
              <a:buNone/>
            </a:pPr>
            <a:r>
              <a:rPr lang="es-AR" sz="2800"/>
              <a:t>Si es una estructura permanente=mantenimiento</a:t>
            </a:r>
          </a:p>
          <a:p>
            <a:pPr>
              <a:lnSpc>
                <a:spcPct val="90000"/>
              </a:lnSpc>
              <a:buClr>
                <a:srgbClr val="0066FF"/>
              </a:buClr>
              <a:buFont typeface="Wingdings" pitchFamily="2" charset="2"/>
              <a:buChar char="§"/>
            </a:pPr>
            <a:r>
              <a:rPr lang="es-AR" sz="2800"/>
              <a:t>Si puede quitarse y ofrecerse en otro momento=enriquecimiento.</a:t>
            </a:r>
          </a:p>
          <a:p>
            <a:pPr>
              <a:lnSpc>
                <a:spcPct val="90000"/>
              </a:lnSpc>
              <a:buClr>
                <a:srgbClr val="0066FF"/>
              </a:buClr>
              <a:buFont typeface="Wingdings" pitchFamily="2" charset="2"/>
              <a:buChar char="§"/>
            </a:pPr>
            <a:endParaRPr lang="es-AR" sz="2800"/>
          </a:p>
          <a:p>
            <a:pPr>
              <a:lnSpc>
                <a:spcPct val="90000"/>
              </a:lnSpc>
              <a:buClr>
                <a:srgbClr val="0066FF"/>
              </a:buClr>
              <a:buFont typeface="Wingdings" pitchFamily="2" charset="2"/>
              <a:buNone/>
            </a:pPr>
            <a:r>
              <a:rPr lang="es-AR" sz="3600" b="1"/>
              <a:t>El enriquecimiento solo puede ser útil si se </a:t>
            </a:r>
            <a:r>
              <a:rPr lang="es-AR" sz="3600" b="1">
                <a:solidFill>
                  <a:srgbClr val="FF3300"/>
                </a:solidFill>
              </a:rPr>
              <a:t>varía!</a:t>
            </a:r>
          </a:p>
        </p:txBody>
      </p:sp>
      <p:pic>
        <p:nvPicPr>
          <p:cNvPr id="129028" name="Picture 4" descr="MCj04344110000[1]"/>
          <p:cNvPicPr>
            <a:picLocks noChangeAspect="1" noChangeArrowheads="1"/>
          </p:cNvPicPr>
          <p:nvPr/>
        </p:nvPicPr>
        <p:blipFill>
          <a:blip r:embed="rId3" cstate="email"/>
          <a:srcRect/>
          <a:stretch>
            <a:fillRect/>
          </a:stretch>
        </p:blipFill>
        <p:spPr bwMode="auto">
          <a:xfrm>
            <a:off x="6934200" y="2590800"/>
            <a:ext cx="1625600" cy="182880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130052" name="Rectangle 4"/>
          <p:cNvSpPr>
            <a:spLocks noGrp="1" noRot="1" noChangeArrowheads="1"/>
          </p:cNvSpPr>
          <p:nvPr>
            <p:ph type="title"/>
          </p:nvPr>
        </p:nvSpPr>
        <p:spPr>
          <a:xfrm>
            <a:off x="0" y="274638"/>
            <a:ext cx="9144000" cy="1706562"/>
          </a:xfrm>
        </p:spPr>
        <p:txBody>
          <a:bodyPr/>
          <a:lstStyle/>
          <a:p>
            <a:r>
              <a:rPr lang="en-US" u="sng"/>
              <a:t>1. ENRIQUECIMIENTO SOCIAL</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100" name="Rectangle 4"/>
          <p:cNvSpPr>
            <a:spLocks noGrp="1" noRot="1" noChangeArrowheads="1"/>
          </p:cNvSpPr>
          <p:nvPr>
            <p:ph type="title"/>
          </p:nvPr>
        </p:nvSpPr>
        <p:spPr>
          <a:xfrm>
            <a:off x="0" y="0"/>
            <a:ext cx="9144000" cy="6858000"/>
          </a:xfrm>
        </p:spPr>
        <p:txBody>
          <a:bodyPr/>
          <a:lstStyle/>
          <a:p>
            <a:r>
              <a:rPr lang="es-AR" sz="2400"/>
              <a:t/>
            </a:r>
            <a:br>
              <a:rPr lang="es-AR" sz="2400"/>
            </a:br>
            <a:r>
              <a:rPr lang="es-AR" sz="2400"/>
              <a:t/>
            </a:r>
            <a:br>
              <a:rPr lang="es-AR" sz="2400"/>
            </a:br>
            <a:r>
              <a:rPr lang="es-AR" sz="2400"/>
              <a:t/>
            </a:r>
            <a:br>
              <a:rPr lang="es-AR" sz="2400"/>
            </a:br>
            <a:r>
              <a:rPr lang="es-AR" sz="2400"/>
              <a:t/>
            </a:r>
            <a:br>
              <a:rPr lang="es-AR" sz="2400"/>
            </a:br>
            <a:r>
              <a:rPr lang="es-AR" sz="2400"/>
              <a:t>Las regulaciones del USDA dicen, “El plan de mejoramiento ambiental </a:t>
            </a:r>
            <a:r>
              <a:rPr lang="es-AR" sz="2400">
                <a:solidFill>
                  <a:schemeClr val="hlink"/>
                </a:solidFill>
              </a:rPr>
              <a:t>debe incluir provisiones específicas para tratar las necsidades sociales</a:t>
            </a:r>
            <a:r>
              <a:rPr lang="es-AR" sz="2400"/>
              <a:t> de los primates no humanos de especies que se conoce que viven en grupos sociales en la naturaleza” </a:t>
            </a:r>
            <a:br>
              <a:rPr lang="es-AR" sz="2400"/>
            </a:br>
            <a:r>
              <a:rPr lang="es-AR" sz="2400"/>
              <a:t/>
            </a:r>
            <a:br>
              <a:rPr lang="es-AR" sz="2400"/>
            </a:br>
            <a:r>
              <a:rPr lang="es-AR" sz="2400"/>
              <a:t> </a:t>
            </a:r>
            <a:r>
              <a:rPr lang="es-AR" sz="1400"/>
              <a:t>[U.S. Department of Agriculture, and Animal Plant Health Inspection Service 1998:9 CFR 3.81 (a)]. </a:t>
            </a:r>
            <a:br>
              <a:rPr lang="es-AR" sz="1400"/>
            </a:br>
            <a:r>
              <a:rPr lang="es-AR" sz="1400"/>
              <a:t/>
            </a:r>
            <a:br>
              <a:rPr lang="es-AR" sz="1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1000">
                <a:solidFill>
                  <a:srgbClr val="000000"/>
                </a:solidFill>
                <a:effectLst>
                  <a:outerShdw blurRad="38100" dist="38100" dir="2700000" algn="tl">
                    <a:srgbClr val="FFFFFF"/>
                  </a:outerShdw>
                </a:effectLst>
                <a:latin typeface="Arial" pitchFamily="34" charset="0"/>
                <a:cs typeface="Arial" pitchFamily="34" charset="0"/>
              </a:rPr>
              <a:t>Play Fighting Chimpanzees</a:t>
            </a:r>
            <a:br>
              <a:rPr lang="es-AR" sz="1000">
                <a:solidFill>
                  <a:srgbClr val="000000"/>
                </a:solidFill>
                <a:effectLst>
                  <a:outerShdw blurRad="38100" dist="38100" dir="2700000" algn="tl">
                    <a:srgbClr val="FFFFFF"/>
                  </a:outerShdw>
                </a:effectLst>
                <a:latin typeface="Arial" pitchFamily="34" charset="0"/>
                <a:cs typeface="Arial" pitchFamily="34" charset="0"/>
              </a:rPr>
            </a:br>
            <a:r>
              <a:rPr lang="es-AR" sz="1000">
                <a:solidFill>
                  <a:srgbClr val="FFFFFF"/>
                </a:solidFill>
                <a:latin typeface="Arial" pitchFamily="34" charset="0"/>
                <a:cs typeface="Arial" pitchFamily="34" charset="0"/>
              </a:rPr>
              <a:t>u29132380 Lushpix Royalty Free Photograph</a:t>
            </a:r>
            <a:br>
              <a:rPr lang="es-AR" sz="1000">
                <a:solidFill>
                  <a:srgbClr val="FFFFFF"/>
                </a:solidFill>
                <a:latin typeface="Arial" pitchFamily="34" charset="0"/>
                <a:cs typeface="Arial" pitchFamily="34" charset="0"/>
              </a:rPr>
            </a:br>
            <a:r>
              <a:rPr lang="es-AR" sz="2400">
                <a:solidFill>
                  <a:srgbClr val="FFFFFF"/>
                </a:solidFill>
                <a:latin typeface="Arial" pitchFamily="34" charset="0"/>
                <a:cs typeface="Arial" pitchFamily="34" charset="0"/>
              </a:rPr>
              <a:t/>
            </a:r>
            <a:br>
              <a:rPr lang="es-AR" sz="2400">
                <a:solidFill>
                  <a:srgbClr val="FFFFFF"/>
                </a:solidFill>
                <a:latin typeface="Arial" pitchFamily="34" charset="0"/>
                <a:cs typeface="Arial" pitchFamily="34" charset="0"/>
              </a:rPr>
            </a:br>
            <a:r>
              <a:rPr lang="es-AR" sz="2400">
                <a:solidFill>
                  <a:srgbClr val="FFFFFF"/>
                </a:solidFill>
                <a:latin typeface="Arial" pitchFamily="34" charset="0"/>
                <a:cs typeface="Arial" pitchFamily="34" charset="0"/>
              </a:rPr>
              <a:t/>
            </a:r>
            <a:br>
              <a:rPr lang="es-AR" sz="2400">
                <a:solidFill>
                  <a:srgbClr val="FFFFFF"/>
                </a:solidFill>
                <a:latin typeface="Arial" pitchFamily="34" charset="0"/>
                <a:cs typeface="Arial" pitchFamily="34" charset="0"/>
              </a:rPr>
            </a:br>
            <a:r>
              <a:rPr lang="es-AR" sz="2400">
                <a:solidFill>
                  <a:srgbClr val="FFFFFF"/>
                </a:solidFill>
                <a:latin typeface="Arial" pitchFamily="34" charset="0"/>
                <a:cs typeface="Arial" pitchFamily="34" charset="0"/>
              </a:rPr>
              <a:t/>
            </a:r>
            <a:br>
              <a:rPr lang="es-AR" sz="2400">
                <a:solidFill>
                  <a:srgbClr val="FFFFFF"/>
                </a:solidFill>
                <a:latin typeface="Arial" pitchFamily="34" charset="0"/>
                <a:cs typeface="Arial" pitchFamily="34" charset="0"/>
              </a:rPr>
            </a:br>
            <a:endParaRPr lang="es-AR" sz="2400">
              <a:solidFill>
                <a:srgbClr val="FFFFFF"/>
              </a:solidFill>
              <a:latin typeface="Arial" pitchFamily="34" charset="0"/>
              <a:cs typeface="Arial" pitchFamily="34" charset="0"/>
            </a:endParaRPr>
          </a:p>
        </p:txBody>
      </p:sp>
      <p:pic>
        <p:nvPicPr>
          <p:cNvPr id="132101" name="Picture 5" descr="play-fighting-chimpanzees-~-u29132380[1]"/>
          <p:cNvPicPr>
            <a:picLocks noChangeAspect="1" noChangeArrowheads="1"/>
          </p:cNvPicPr>
          <p:nvPr/>
        </p:nvPicPr>
        <p:blipFill>
          <a:blip r:embed="rId3" cstate="email"/>
          <a:srcRect/>
          <a:stretch>
            <a:fillRect/>
          </a:stretch>
        </p:blipFill>
        <p:spPr bwMode="auto">
          <a:xfrm>
            <a:off x="2971800" y="3048000"/>
            <a:ext cx="4457700" cy="29718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8" name="Rectangle 4"/>
          <p:cNvSpPr>
            <a:spLocks noGrp="1" noRot="1" noChangeArrowheads="1"/>
          </p:cNvSpPr>
          <p:nvPr>
            <p:ph type="title"/>
          </p:nvPr>
        </p:nvSpPr>
        <p:spPr>
          <a:xfrm>
            <a:off x="0" y="0"/>
            <a:ext cx="9144000" cy="6858000"/>
          </a:xfrm>
        </p:spPr>
        <p:txBody>
          <a:bodyPr/>
          <a:lstStyle/>
          <a:p>
            <a:pPr algn="l">
              <a:buClr>
                <a:srgbClr val="0066FF"/>
              </a:buClr>
              <a:buFont typeface="Wingdings" pitchFamily="2" charset="2"/>
              <a:buNone/>
            </a:pPr>
            <a:r>
              <a:rPr lang="es-AR" sz="2800">
                <a:solidFill>
                  <a:srgbClr val="FF3300"/>
                </a:solidFill>
              </a:rPr>
              <a:t>El enriquecimiento social es la forma más importante de las seis categorías de enriquecimiento </a:t>
            </a:r>
            <a:r>
              <a:rPr lang="es-AR" sz="2800"/>
              <a:t/>
            </a:r>
            <a:br>
              <a:rPr lang="es-AR" sz="2800"/>
            </a:br>
            <a:r>
              <a:rPr lang="es-AR" sz="2400"/>
              <a:t/>
            </a:r>
            <a:br>
              <a:rPr lang="es-AR" sz="2400"/>
            </a:br>
            <a:r>
              <a:rPr lang="es-AR" sz="3200"/>
              <a:t>Si un animal es social no puede haber nada más importante que el alojamiento social correcto.</a:t>
            </a:r>
            <a:br>
              <a:rPr lang="es-AR" sz="3200"/>
            </a:br>
            <a:r>
              <a:rPr lang="es-AR" sz="3200"/>
              <a:t/>
            </a:r>
            <a:br>
              <a:rPr lang="es-AR" sz="3200"/>
            </a:br>
            <a:r>
              <a:rPr lang="es-AR" sz="2400"/>
              <a:t>Los humanos son similares:</a:t>
            </a:r>
            <a:br>
              <a:rPr lang="es-AR" sz="2400"/>
            </a:br>
            <a:r>
              <a:rPr lang="es-AR" sz="2000"/>
              <a:t>Casas caras en un barrio exclusivo</a:t>
            </a:r>
            <a:br>
              <a:rPr lang="es-AR" sz="2000"/>
            </a:br>
            <a:r>
              <a:rPr lang="es-AR" sz="2000"/>
              <a:t>Aparatos sofisticados (TV, video, DVD, muebles lujosos, etc.) </a:t>
            </a:r>
            <a:br>
              <a:rPr lang="es-AR" sz="2000"/>
            </a:br>
            <a:r>
              <a:rPr lang="es-AR" sz="2000"/>
              <a:t>Dinero para asegurar que los alrededores puedan cambiarse regularmente</a:t>
            </a:r>
            <a:br>
              <a:rPr lang="es-AR" sz="2000"/>
            </a:br>
            <a:r>
              <a:rPr lang="es-AR" sz="2000"/>
              <a:t>Incluso un perro!</a:t>
            </a:r>
            <a:br>
              <a:rPr lang="es-AR" sz="2000"/>
            </a:br>
            <a:r>
              <a:rPr lang="es-AR" sz="2000"/>
              <a:t/>
            </a:r>
            <a:br>
              <a:rPr lang="es-AR" sz="2000"/>
            </a:br>
            <a:r>
              <a:rPr lang="es-AR" sz="2000"/>
              <a:t/>
            </a:r>
            <a:br>
              <a:rPr lang="es-AR" sz="2000"/>
            </a:br>
            <a:r>
              <a:rPr lang="es-AR" sz="2400"/>
              <a:t>Aún así, si debes ir a casa solo, nada de eso importa</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Rot="1" noChangeArrowheads="1"/>
          </p:cNvSpPr>
          <p:nvPr>
            <p:ph type="title"/>
          </p:nvPr>
        </p:nvSpPr>
        <p:spPr>
          <a:xfrm>
            <a:off x="457200" y="0"/>
            <a:ext cx="8229600" cy="1417638"/>
          </a:xfrm>
        </p:spPr>
        <p:txBody>
          <a:bodyPr/>
          <a:lstStyle/>
          <a:p>
            <a:r>
              <a:rPr lang="en-US"/>
              <a:t/>
            </a:r>
            <a:br>
              <a:rPr lang="en-US"/>
            </a:br>
            <a:r>
              <a:rPr lang="en-US"/>
              <a:t>Las necesidades Sociales de Primates Infantes </a:t>
            </a:r>
            <a:br>
              <a:rPr lang="en-US"/>
            </a:br>
            <a:endParaRPr lang="en-US"/>
          </a:p>
        </p:txBody>
      </p:sp>
      <p:sp>
        <p:nvSpPr>
          <p:cNvPr id="369670" name="Rectangle 6"/>
          <p:cNvSpPr>
            <a:spLocks noGrp="1" noChangeArrowheads="1"/>
          </p:cNvSpPr>
          <p:nvPr>
            <p:ph type="body" sz="half" idx="2"/>
          </p:nvPr>
        </p:nvSpPr>
        <p:spPr>
          <a:xfrm>
            <a:off x="4648200" y="1447800"/>
            <a:ext cx="4038600" cy="5029200"/>
          </a:xfrm>
        </p:spPr>
        <p:txBody>
          <a:bodyPr/>
          <a:lstStyle/>
          <a:p>
            <a:pPr marL="457200" indent="-457200">
              <a:lnSpc>
                <a:spcPct val="80000"/>
              </a:lnSpc>
              <a:buFont typeface="Wingdings" pitchFamily="2" charset="2"/>
              <a:buNone/>
            </a:pPr>
            <a:r>
              <a:rPr lang="es-AR" sz="1800"/>
              <a:t>        Debe reconocerse, el infante en un participante activo en su propio desarrollo postnatal</a:t>
            </a:r>
            <a:r>
              <a:rPr lang="es-AR" sz="2000"/>
              <a:t>. W.A. Mason (1971) caracteriza las tendencias de desarrollo en primates infantes como un balance entre dos sistemas funcionales:</a:t>
            </a:r>
            <a:br>
              <a:rPr lang="es-AR" sz="2000"/>
            </a:br>
            <a:r>
              <a:rPr lang="es-AR" sz="2000" b="1">
                <a:solidFill>
                  <a:srgbClr val="FF3300"/>
                </a:solidFill>
              </a:rPr>
              <a:t>Filial</a:t>
            </a:r>
            <a:r>
              <a:rPr lang="es-AR" sz="2000"/>
              <a:t> “dirigido a la madre”</a:t>
            </a:r>
            <a:br>
              <a:rPr lang="es-AR" sz="2000"/>
            </a:br>
            <a:r>
              <a:rPr lang="es-AR" sz="2000" b="1">
                <a:solidFill>
                  <a:srgbClr val="FF3300"/>
                </a:solidFill>
              </a:rPr>
              <a:t>Explorativo</a:t>
            </a:r>
            <a:r>
              <a:rPr lang="es-AR" sz="2000">
                <a:solidFill>
                  <a:srgbClr val="FF3300"/>
                </a:solidFill>
              </a:rPr>
              <a:t> </a:t>
            </a:r>
            <a:r>
              <a:rPr lang="es-AR" sz="2000"/>
              <a:t>-  “dirigido hacia otro”</a:t>
            </a:r>
            <a:br>
              <a:rPr lang="es-AR" sz="2000"/>
            </a:br>
            <a:r>
              <a:rPr lang="es-AR" sz="2000"/>
              <a:t/>
            </a:r>
            <a:br>
              <a:rPr lang="es-AR" sz="2000"/>
            </a:br>
            <a:r>
              <a:rPr lang="es-AR" sz="2000"/>
              <a:t>Ambos sistemas funcionales existen a lo largo de la vida de un infante en desarrollo, y </a:t>
            </a:r>
            <a:r>
              <a:rPr lang="es-AR" sz="2000">
                <a:solidFill>
                  <a:schemeClr val="hlink"/>
                </a:solidFill>
              </a:rPr>
              <a:t>el desarrollo explorativo debería fomentarse tanto como sea posible por el enriquecimiento comportamental.</a:t>
            </a:r>
            <a:br>
              <a:rPr lang="es-AR" sz="2000">
                <a:solidFill>
                  <a:schemeClr val="hlink"/>
                </a:solidFill>
              </a:rPr>
            </a:br>
            <a:endParaRPr lang="es-AR" sz="2000">
              <a:solidFill>
                <a:schemeClr val="hlink"/>
              </a:solidFill>
            </a:endParaRPr>
          </a:p>
        </p:txBody>
      </p:sp>
      <p:pic>
        <p:nvPicPr>
          <p:cNvPr id="369671" name="Picture 7" descr="baby-chimp-hugging-tree-~-cb054171[1]"/>
          <p:cNvPicPr>
            <a:picLocks noChangeAspect="1" noChangeArrowheads="1"/>
          </p:cNvPicPr>
          <p:nvPr>
            <p:ph type="body" sz="half" idx="1"/>
          </p:nvPr>
        </p:nvPicPr>
        <p:blipFill>
          <a:blip r:embed="rId3" cstate="email"/>
          <a:srcRect/>
          <a:stretch>
            <a:fillRect/>
          </a:stretch>
        </p:blipFill>
        <p:spPr>
          <a:xfrm>
            <a:off x="865188" y="1447800"/>
            <a:ext cx="3454400" cy="5181600"/>
          </a:xfrm>
          <a:noFill/>
          <a:ln/>
        </p:spPr>
      </p:pic>
      <p:sp>
        <p:nvSpPr>
          <p:cNvPr id="369672" name="Rectangle 8"/>
          <p:cNvSpPr>
            <a:spLocks noChangeArrowheads="1"/>
          </p:cNvSpPr>
          <p:nvPr/>
        </p:nvSpPr>
        <p:spPr bwMode="auto">
          <a:xfrm>
            <a:off x="5029200" y="6248400"/>
            <a:ext cx="3429000" cy="336550"/>
          </a:xfrm>
          <a:prstGeom prst="rect">
            <a:avLst/>
          </a:prstGeom>
          <a:noFill/>
          <a:ln w="9525">
            <a:noFill/>
            <a:miter lim="800000"/>
            <a:headEnd/>
            <a:tailEnd/>
          </a:ln>
          <a:effectLst/>
        </p:spPr>
        <p:txBody>
          <a:bodyPr>
            <a:spAutoFit/>
          </a:bodyPr>
          <a:lstStyle/>
          <a:p>
            <a:r>
              <a:rPr lang="en-US" sz="800">
                <a:solidFill>
                  <a:srgbClr val="000000"/>
                </a:solidFill>
                <a:effectLst>
                  <a:outerShdw blurRad="38100" dist="38100" dir="2700000" algn="tl">
                    <a:srgbClr val="FFFFFF"/>
                  </a:outerShdw>
                </a:effectLst>
                <a:latin typeface="Arial" pitchFamily="34" charset="0"/>
                <a:cs typeface="Arial" pitchFamily="34" charset="0"/>
              </a:rPr>
              <a:t>Baby Chimp Hugging Tree</a:t>
            </a:r>
            <a:br>
              <a:rPr lang="en-US" sz="800">
                <a:solidFill>
                  <a:srgbClr val="000000"/>
                </a:solidFill>
                <a:effectLst>
                  <a:outerShdw blurRad="38100" dist="38100" dir="2700000" algn="tl">
                    <a:srgbClr val="FFFFFF"/>
                  </a:outerShdw>
                </a:effectLst>
                <a:latin typeface="Arial" pitchFamily="34" charset="0"/>
                <a:cs typeface="Arial" pitchFamily="34" charset="0"/>
              </a:rPr>
            </a:br>
            <a:r>
              <a:rPr lang="en-US" sz="800">
                <a:solidFill>
                  <a:srgbClr val="FFFFFF"/>
                </a:solidFill>
                <a:effectLst>
                  <a:outerShdw blurRad="38100" dist="38100" dir="2700000" algn="tl">
                    <a:srgbClr val="000000"/>
                  </a:outerShdw>
                </a:effectLst>
                <a:latin typeface="Arial" pitchFamily="34" charset="0"/>
                <a:cs typeface="Arial" pitchFamily="34" charset="0"/>
              </a:rPr>
              <a:t>CB054171 Corbis Royalty Free Photograph</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138244" name="Rectangle 4"/>
          <p:cNvSpPr>
            <a:spLocks noGrp="1" noRot="1" noChangeArrowheads="1"/>
          </p:cNvSpPr>
          <p:nvPr>
            <p:ph type="title"/>
          </p:nvPr>
        </p:nvSpPr>
        <p:spPr>
          <a:xfrm>
            <a:off x="457200" y="5105400"/>
            <a:ext cx="8229600" cy="1371600"/>
          </a:xfrm>
        </p:spPr>
        <p:txBody>
          <a:bodyPr/>
          <a:lstStyle/>
          <a:p>
            <a:r>
              <a:rPr lang="en-US" sz="4000"/>
              <a:t>2. ENRIQUECIMIENTO DE FORRAJEO</a:t>
            </a:r>
            <a:br>
              <a:rPr lang="en-US" sz="4000"/>
            </a:br>
            <a:r>
              <a:rPr lang="en-US" sz="1600" b="0"/>
              <a:t>Photo: Jim Hughes</a:t>
            </a:r>
            <a:endParaRPr lang="en-US" sz="4000" b="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p:txBody>
          <a:bodyPr/>
          <a:lstStyle/>
          <a:p>
            <a:r>
              <a:rPr lang="en-US" u="sng"/>
              <a:t>Forrajeo no es solo comer!</a:t>
            </a:r>
          </a:p>
        </p:txBody>
      </p:sp>
      <p:sp>
        <p:nvSpPr>
          <p:cNvPr id="140291" name="Rectangle 3"/>
          <p:cNvSpPr>
            <a:spLocks noGrp="1" noChangeArrowheads="1"/>
          </p:cNvSpPr>
          <p:nvPr>
            <p:ph type="body" idx="1"/>
          </p:nvPr>
        </p:nvSpPr>
        <p:spPr>
          <a:xfrm>
            <a:off x="457200" y="1295400"/>
            <a:ext cx="8229600" cy="1752600"/>
          </a:xfrm>
        </p:spPr>
        <p:txBody>
          <a:bodyPr/>
          <a:lstStyle/>
          <a:p>
            <a:pPr algn="ctr">
              <a:lnSpc>
                <a:spcPct val="80000"/>
              </a:lnSpc>
              <a:buClr>
                <a:srgbClr val="0066FF"/>
              </a:buClr>
              <a:buFont typeface="Wingdings" pitchFamily="2" charset="2"/>
              <a:buNone/>
            </a:pPr>
            <a:r>
              <a:rPr lang="en-US" sz="4000"/>
              <a:t>Forrajeo es un evento que lleva tiempo que involucra</a:t>
            </a:r>
            <a:r>
              <a:rPr lang="en-US" sz="2400"/>
              <a:t>:</a:t>
            </a:r>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None/>
            </a:pPr>
            <a:endParaRPr lang="en-US" sz="2400"/>
          </a:p>
          <a:p>
            <a:pPr>
              <a:lnSpc>
                <a:spcPct val="80000"/>
              </a:lnSpc>
              <a:buClr>
                <a:srgbClr val="0066FF"/>
              </a:buClr>
              <a:buFont typeface="Wingdings" pitchFamily="2" charset="2"/>
              <a:buChar char="Ø"/>
            </a:pPr>
            <a:r>
              <a:rPr lang="en-US" sz="2400" b="1">
                <a:solidFill>
                  <a:schemeClr val="hlink"/>
                </a:solidFill>
              </a:rPr>
              <a:t>Buscar </a:t>
            </a:r>
          </a:p>
          <a:p>
            <a:pPr>
              <a:lnSpc>
                <a:spcPct val="80000"/>
              </a:lnSpc>
              <a:buClr>
                <a:srgbClr val="0066FF"/>
              </a:buClr>
              <a:buFont typeface="Wingdings" pitchFamily="2" charset="2"/>
              <a:buChar char="Ø"/>
            </a:pPr>
            <a:r>
              <a:rPr lang="en-US" sz="2400" b="1">
                <a:solidFill>
                  <a:schemeClr val="hlink"/>
                </a:solidFill>
              </a:rPr>
              <a:t>Conseguir</a:t>
            </a:r>
          </a:p>
          <a:p>
            <a:pPr>
              <a:lnSpc>
                <a:spcPct val="80000"/>
              </a:lnSpc>
              <a:buClr>
                <a:srgbClr val="0066FF"/>
              </a:buClr>
              <a:buFont typeface="Wingdings" pitchFamily="2" charset="2"/>
              <a:buChar char="Ø"/>
            </a:pPr>
            <a:r>
              <a:rPr lang="en-US" sz="2400" b="1">
                <a:solidFill>
                  <a:schemeClr val="hlink"/>
                </a:solidFill>
              </a:rPr>
              <a:t>Procesar alimento</a:t>
            </a:r>
          </a:p>
          <a:p>
            <a:pPr>
              <a:lnSpc>
                <a:spcPct val="80000"/>
              </a:lnSpc>
              <a:buClr>
                <a:srgbClr val="0066FF"/>
              </a:buClr>
              <a:buFont typeface="Wingdings" pitchFamily="2" charset="2"/>
              <a:buNone/>
            </a:pPr>
            <a:endParaRPr lang="en-US" sz="1400"/>
          </a:p>
          <a:p>
            <a:pPr>
              <a:lnSpc>
                <a:spcPct val="80000"/>
              </a:lnSpc>
              <a:buClr>
                <a:srgbClr val="0066FF"/>
              </a:buClr>
              <a:buFont typeface="Wingdings" pitchFamily="2" charset="2"/>
              <a:buNone/>
            </a:pPr>
            <a:r>
              <a:rPr lang="en-US" sz="1400"/>
              <a:t>Red-necked ostrich foraging form substrate at the Phoenix Zoo </a:t>
            </a:r>
          </a:p>
          <a:p>
            <a:pPr>
              <a:lnSpc>
                <a:spcPct val="80000"/>
              </a:lnSpc>
              <a:buClr>
                <a:srgbClr val="0066FF"/>
              </a:buClr>
              <a:buFont typeface="Wingdings" pitchFamily="2" charset="2"/>
              <a:buNone/>
            </a:pPr>
            <a:r>
              <a:rPr lang="en-US" sz="1400"/>
              <a:t>Photo: Hilda Tresz</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noRot="1" noChangeArrowheads="1"/>
          </p:cNvSpPr>
          <p:nvPr>
            <p:ph type="title"/>
          </p:nvPr>
        </p:nvSpPr>
        <p:spPr>
          <a:xfrm>
            <a:off x="228600" y="0"/>
            <a:ext cx="8915400" cy="1600200"/>
          </a:xfrm>
        </p:spPr>
        <p:txBody>
          <a:bodyPr/>
          <a:lstStyle/>
          <a:p>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Los primates silvestres pueden </a:t>
            </a:r>
            <a:r>
              <a:rPr lang="es-AR" sz="2400">
                <a:solidFill>
                  <a:schemeClr val="hlink"/>
                </a:solidFill>
              </a:rPr>
              <a:t>pasar un 25% a 90 % de su tiempo </a:t>
            </a:r>
            <a:r>
              <a:rPr lang="es-AR" sz="2400"/>
              <a:t>forrajeando. </a:t>
            </a:r>
            <a:br>
              <a:rPr lang="es-AR" sz="2400"/>
            </a:br>
            <a:r>
              <a:rPr lang="es-AR" sz="2400"/>
              <a:t>Ellos también tienen </a:t>
            </a:r>
            <a:r>
              <a:rPr lang="es-AR" sz="2400">
                <a:solidFill>
                  <a:schemeClr val="hlink"/>
                </a:solidFill>
              </a:rPr>
              <a:t>dietas diversas</a:t>
            </a:r>
            <a:r>
              <a:rPr lang="es-AR" sz="2400"/>
              <a:t> que pueden incluir hojas, semillas flores, goma, frutas, insectos y material animal. </a:t>
            </a:r>
            <a:r>
              <a:rPr lang="es-AR" sz="2400" u="sng"/>
              <a:t/>
            </a:r>
            <a:br>
              <a:rPr lang="es-AR" sz="2400" u="sng"/>
            </a:br>
            <a:r>
              <a:rPr lang="es-AR" sz="2400">
                <a:solidFill>
                  <a:schemeClr val="hlink"/>
                </a:solidFill>
              </a:rPr>
              <a:t>La variedad de tipos de alimentos no es consistente mes a mes</a:t>
            </a:r>
            <a:r>
              <a:rPr lang="es-AR" sz="2400"/>
              <a:t>.</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800">
                <a:solidFill>
                  <a:schemeClr val="tx1"/>
                </a:solidFill>
                <a:latin typeface="Arial" pitchFamily="34" charset="0"/>
                <a:cs typeface="Arial" pitchFamily="34" charset="0"/>
              </a:rPr>
              <a:t>Fruit eaten by Chimpanzee rotting on the rainforest floor</a:t>
            </a:r>
            <a:br>
              <a:rPr lang="es-AR" sz="800">
                <a:solidFill>
                  <a:schemeClr val="tx1"/>
                </a:solidFill>
                <a:latin typeface="Arial" pitchFamily="34" charset="0"/>
                <a:cs typeface="Arial" pitchFamily="34" charset="0"/>
              </a:rPr>
            </a:br>
            <a:r>
              <a:rPr lang="es-AR" sz="800">
                <a:solidFill>
                  <a:srgbClr val="FFFFFF"/>
                </a:solidFill>
                <a:latin typeface="Arial" pitchFamily="34" charset="0"/>
                <a:cs typeface="Arial" pitchFamily="34" charset="0"/>
              </a:rPr>
              <a:t>72932118 National Geographic Royalty Free Photograph</a:t>
            </a:r>
            <a:br>
              <a:rPr lang="es-AR" sz="800">
                <a:solidFill>
                  <a:srgbClr val="FFFFFF"/>
                </a:solidFill>
                <a:latin typeface="Arial" pitchFamily="34" charset="0"/>
                <a:cs typeface="Arial" pitchFamily="34" charset="0"/>
              </a:rPr>
            </a:br>
            <a:r>
              <a:rPr lang="es-AR" sz="800">
                <a:solidFill>
                  <a:srgbClr val="FFFFFF"/>
                </a:solidFill>
                <a:latin typeface="Arial" pitchFamily="34" charset="0"/>
                <a:cs typeface="Arial" pitchFamily="34" charset="0"/>
              </a:rPr>
              <a:t/>
            </a:r>
            <a:br>
              <a:rPr lang="es-AR" sz="800">
                <a:solidFill>
                  <a:srgbClr val="FFFFFF"/>
                </a:solidFill>
                <a:latin typeface="Arial" pitchFamily="34" charset="0"/>
                <a:cs typeface="Arial" pitchFamily="34" charset="0"/>
              </a:rPr>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2400"/>
              <a:t/>
            </a:r>
            <a:br>
              <a:rPr lang="es-AR" sz="2400"/>
            </a:br>
            <a:r>
              <a:rPr lang="es-AR" sz="3200"/>
              <a:t> </a:t>
            </a:r>
            <a:r>
              <a:rPr lang="es-AR" sz="3200">
                <a:solidFill>
                  <a:srgbClr val="222222"/>
                </a:solidFill>
                <a:latin typeface="Verdana" pitchFamily="34" charset="0"/>
              </a:rPr>
              <a:t/>
            </a:r>
            <a:br>
              <a:rPr lang="es-AR" sz="3200">
                <a:solidFill>
                  <a:srgbClr val="222222"/>
                </a:solidFill>
                <a:latin typeface="Verdana" pitchFamily="34" charset="0"/>
              </a:rPr>
            </a:br>
            <a:endParaRPr lang="es-AR" sz="3200">
              <a:solidFill>
                <a:srgbClr val="222222"/>
              </a:solidFill>
              <a:latin typeface="Verdana" pitchFamily="34" charset="0"/>
            </a:endParaRPr>
          </a:p>
        </p:txBody>
      </p:sp>
      <p:pic>
        <p:nvPicPr>
          <p:cNvPr id="144408" name="Picture 24" descr="fruit-eaten-by-chimpanzee-rotting-on-the-rainforest-floor-~-72932118[1]"/>
          <p:cNvPicPr>
            <a:picLocks noChangeAspect="1" noChangeArrowheads="1"/>
          </p:cNvPicPr>
          <p:nvPr/>
        </p:nvPicPr>
        <p:blipFill>
          <a:blip r:embed="rId3" cstate="email"/>
          <a:srcRect/>
          <a:stretch>
            <a:fillRect/>
          </a:stretch>
        </p:blipFill>
        <p:spPr bwMode="auto">
          <a:xfrm>
            <a:off x="2057400" y="2344738"/>
            <a:ext cx="5943600" cy="388302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rrowheads="1"/>
          </p:cNvSpPr>
          <p:nvPr>
            <p:ph type="title"/>
          </p:nvPr>
        </p:nvSpPr>
        <p:spPr>
          <a:xfrm>
            <a:off x="457200" y="0"/>
            <a:ext cx="8229600" cy="990600"/>
          </a:xfrm>
        </p:spPr>
        <p:txBody>
          <a:bodyPr/>
          <a:lstStyle/>
          <a:p>
            <a:r>
              <a:rPr lang="en-US" sz="3200" u="sng">
                <a:solidFill>
                  <a:schemeClr val="hlink"/>
                </a:solidFill>
              </a:rPr>
              <a:t>NATURALEZA</a:t>
            </a:r>
          </a:p>
        </p:txBody>
      </p:sp>
      <p:sp>
        <p:nvSpPr>
          <p:cNvPr id="276483" name="Rectangle 3"/>
          <p:cNvSpPr>
            <a:spLocks noGrp="1" noChangeArrowheads="1"/>
          </p:cNvSpPr>
          <p:nvPr>
            <p:ph idx="1"/>
          </p:nvPr>
        </p:nvSpPr>
        <p:spPr>
          <a:xfrm>
            <a:off x="457200" y="914400"/>
            <a:ext cx="8229600" cy="5943600"/>
          </a:xfrm>
        </p:spPr>
        <p:txBody>
          <a:bodyPr/>
          <a:lstStyle/>
          <a:p>
            <a:pPr>
              <a:buFont typeface="Wingdings" pitchFamily="2" charset="2"/>
              <a:buNone/>
            </a:pPr>
            <a:r>
              <a:rPr lang="en-US" sz="1800">
                <a:solidFill>
                  <a:schemeClr val="hlink"/>
                </a:solidFill>
              </a:rPr>
              <a:t>      </a:t>
            </a:r>
            <a:r>
              <a:rPr lang="en-US" sz="2400">
                <a:solidFill>
                  <a:schemeClr val="hlink"/>
                </a:solidFill>
              </a:rPr>
              <a:t>1. Los animales viven en </a:t>
            </a:r>
            <a:r>
              <a:rPr lang="en-US" sz="2400" b="1">
                <a:solidFill>
                  <a:schemeClr val="hlink"/>
                </a:solidFill>
              </a:rPr>
              <a:t>un hábitat complejo y diverso</a:t>
            </a:r>
            <a:br>
              <a:rPr lang="en-US" sz="2400" b="1">
                <a:solidFill>
                  <a:schemeClr val="hlink"/>
                </a:solidFill>
              </a:rPr>
            </a:br>
            <a:r>
              <a:rPr lang="en-US" sz="2400">
                <a:solidFill>
                  <a:schemeClr val="hlink"/>
                </a:solidFill>
              </a:rPr>
              <a:t>2. Exhiben un </a:t>
            </a:r>
            <a:r>
              <a:rPr lang="en-US" sz="2400" b="1">
                <a:solidFill>
                  <a:schemeClr val="hlink"/>
                </a:solidFill>
              </a:rPr>
              <a:t>amplio rango</a:t>
            </a:r>
            <a:r>
              <a:rPr lang="en-US" sz="2400">
                <a:solidFill>
                  <a:schemeClr val="hlink"/>
                </a:solidFill>
              </a:rPr>
              <a:t> de comportamientos naturales y típicos de la especie </a:t>
            </a:r>
            <a:br>
              <a:rPr lang="en-US" sz="2400">
                <a:solidFill>
                  <a:schemeClr val="hlink"/>
                </a:solidFill>
              </a:rPr>
            </a:br>
            <a:r>
              <a:rPr lang="en-US" sz="2400">
                <a:solidFill>
                  <a:schemeClr val="hlink"/>
                </a:solidFill>
              </a:rPr>
              <a:t>3. Pueden tomar la mayoría de sus </a:t>
            </a:r>
            <a:r>
              <a:rPr lang="en-US" sz="2400" b="1">
                <a:solidFill>
                  <a:schemeClr val="hlink"/>
                </a:solidFill>
              </a:rPr>
              <a:t>propias elecciones</a:t>
            </a:r>
            <a:r>
              <a:rPr lang="en-US" sz="2400">
                <a:solidFill>
                  <a:schemeClr val="hlink"/>
                </a:solidFill>
              </a:rPr>
              <a:t> (dormir, forrajear, reproducirse, baño, lucha, etc. a su elección)</a:t>
            </a:r>
            <a:br>
              <a:rPr lang="en-US" sz="2400">
                <a:solidFill>
                  <a:schemeClr val="hlink"/>
                </a:solidFill>
              </a:rPr>
            </a:br>
            <a:r>
              <a:rPr lang="en-US" sz="1800">
                <a:solidFill>
                  <a:schemeClr val="bg2"/>
                </a:solidFill>
              </a:rPr>
              <a:t/>
            </a:r>
            <a:br>
              <a:rPr lang="en-US" sz="1800">
                <a:solidFill>
                  <a:schemeClr val="bg2"/>
                </a:solidFill>
              </a:rPr>
            </a:br>
            <a:r>
              <a:rPr lang="en-US" sz="1800">
                <a:solidFill>
                  <a:schemeClr val="bg2"/>
                </a:solidFill>
              </a:rPr>
              <a:t/>
            </a:r>
            <a:br>
              <a:rPr lang="en-US" sz="1800">
                <a:solidFill>
                  <a:schemeClr val="bg2"/>
                </a:solidFill>
              </a:rPr>
            </a:br>
            <a:r>
              <a:rPr lang="en-US" sz="1800">
                <a:solidFill>
                  <a:schemeClr val="bg2"/>
                </a:solidFill>
              </a:rPr>
              <a:t/>
            </a:r>
            <a:br>
              <a:rPr lang="en-US" sz="1800">
                <a:solidFill>
                  <a:schemeClr val="bg2"/>
                </a:solidFill>
              </a:rPr>
            </a:br>
            <a:endParaRPr lang="en-US" sz="1800">
              <a:solidFill>
                <a:schemeClr val="bg2"/>
              </a:solidFill>
            </a:endParaRPr>
          </a:p>
          <a:p>
            <a:endParaRPr lang="en-US" sz="1800">
              <a:solidFill>
                <a:schemeClr val="bg2"/>
              </a:solidFill>
            </a:endParaRPr>
          </a:p>
          <a:p>
            <a:pPr>
              <a:buFont typeface="Wingdings" pitchFamily="2" charset="2"/>
              <a:buNone/>
            </a:pPr>
            <a:endParaRPr lang="en-US" sz="1800">
              <a:solidFill>
                <a:schemeClr val="bg2"/>
              </a:solidFill>
            </a:endParaRPr>
          </a:p>
          <a:p>
            <a:pPr>
              <a:buFont typeface="Wingdings" pitchFamily="2" charset="2"/>
              <a:buNone/>
            </a:pPr>
            <a:endParaRPr lang="en-US" sz="1800">
              <a:solidFill>
                <a:schemeClr val="bg2"/>
              </a:solidFill>
            </a:endParaRPr>
          </a:p>
          <a:p>
            <a:pPr>
              <a:buFont typeface="Wingdings" pitchFamily="2" charset="2"/>
              <a:buNone/>
            </a:pPr>
            <a:endParaRPr lang="en-US" sz="1800">
              <a:solidFill>
                <a:schemeClr val="bg2"/>
              </a:solidFill>
            </a:endParaRPr>
          </a:p>
          <a:p>
            <a:pPr>
              <a:buFont typeface="Wingdings" pitchFamily="2" charset="2"/>
              <a:buNone/>
            </a:pPr>
            <a:endParaRPr lang="en-US" sz="1800">
              <a:solidFill>
                <a:schemeClr val="bg2"/>
              </a:solidFill>
            </a:endParaRPr>
          </a:p>
          <a:p>
            <a:pPr>
              <a:buFont typeface="Wingdings" pitchFamily="2" charset="2"/>
              <a:buNone/>
            </a:pPr>
            <a:endParaRPr lang="en-US" sz="1800">
              <a:solidFill>
                <a:schemeClr val="bg2"/>
              </a:solidFill>
            </a:endParaRPr>
          </a:p>
          <a:p>
            <a:pPr>
              <a:buFont typeface="Wingdings" pitchFamily="2" charset="2"/>
              <a:buNone/>
            </a:pPr>
            <a:endParaRPr lang="en-US" sz="2400">
              <a:solidFill>
                <a:schemeClr val="hlink"/>
              </a:solidFill>
            </a:endParaRPr>
          </a:p>
          <a:p>
            <a:pPr>
              <a:buFont typeface="Wingdings" pitchFamily="2" charset="2"/>
              <a:buNone/>
            </a:pPr>
            <a:r>
              <a:rPr lang="en-US" sz="2400">
                <a:solidFill>
                  <a:schemeClr val="hlink"/>
                </a:solidFill>
              </a:rPr>
              <a:t>Por ello </a:t>
            </a:r>
            <a:r>
              <a:rPr lang="en-US" sz="2400" b="1">
                <a:solidFill>
                  <a:schemeClr val="hlink"/>
                </a:solidFill>
              </a:rPr>
              <a:t>tienen un</a:t>
            </a:r>
            <a:r>
              <a:rPr lang="en-US" sz="2400" b="1">
                <a:solidFill>
                  <a:schemeClr val="bg2"/>
                </a:solidFill>
              </a:rPr>
              <a:t> </a:t>
            </a:r>
            <a:r>
              <a:rPr lang="en-US" sz="2400" b="1">
                <a:solidFill>
                  <a:srgbClr val="FF3300"/>
                </a:solidFill>
              </a:rPr>
              <a:t>sentido de control</a:t>
            </a:r>
            <a:r>
              <a:rPr lang="en-US" sz="2400">
                <a:solidFill>
                  <a:schemeClr val="bg2"/>
                </a:solidFill>
              </a:rPr>
              <a:t> </a:t>
            </a:r>
            <a:r>
              <a:rPr lang="en-US" sz="2400">
                <a:solidFill>
                  <a:schemeClr val="hlink"/>
                </a:solidFill>
              </a:rPr>
              <a:t>del ambiente</a:t>
            </a:r>
          </a:p>
          <a:p>
            <a:pPr>
              <a:buFont typeface="Wingdings" pitchFamily="2" charset="2"/>
              <a:buNone/>
            </a:pPr>
            <a:r>
              <a:rPr lang="en-US" sz="1000">
                <a:solidFill>
                  <a:srgbClr val="008000"/>
                </a:solidFill>
                <a:latin typeface="Arial" pitchFamily="34" charset="0"/>
                <a:cs typeface="Arial" pitchFamily="34" charset="0"/>
              </a:rPr>
              <a:t>www.worldprimatesafaris.com/.../chimp2.jpg</a:t>
            </a:r>
            <a:r>
              <a:rPr lang="en-US" sz="1000">
                <a:solidFill>
                  <a:srgbClr val="000000"/>
                </a:solidFill>
                <a:effectLst>
                  <a:outerShdw blurRad="38100" dist="38100" dir="2700000" algn="tl">
                    <a:srgbClr val="FFFFFF"/>
                  </a:outerShdw>
                </a:effectLst>
                <a:latin typeface="Arial" pitchFamily="34" charset="0"/>
                <a:cs typeface="Arial" pitchFamily="34" charset="0"/>
              </a:rPr>
              <a:t/>
            </a:r>
            <a:br>
              <a:rPr lang="en-US" sz="1000">
                <a:solidFill>
                  <a:srgbClr val="000000"/>
                </a:solidFill>
                <a:effectLst>
                  <a:outerShdw blurRad="38100" dist="38100" dir="2700000" algn="tl">
                    <a:srgbClr val="FFFFFF"/>
                  </a:outerShdw>
                </a:effectLst>
                <a:latin typeface="Arial" pitchFamily="34" charset="0"/>
                <a:cs typeface="Arial" pitchFamily="34" charset="0"/>
              </a:rPr>
            </a:br>
            <a:endParaRPr lang="en-US" sz="1000">
              <a:solidFill>
                <a:srgbClr val="000000"/>
              </a:solidFill>
              <a:effectLst>
                <a:outerShdw blurRad="38100" dist="38100" dir="2700000" algn="tl">
                  <a:srgbClr val="FFFFFF"/>
                </a:outerShdw>
              </a:effectLst>
              <a:latin typeface="Arial" pitchFamily="34" charset="0"/>
              <a:cs typeface="Arial" pitchFamily="34" charset="0"/>
            </a:endParaRPr>
          </a:p>
          <a:p>
            <a:pPr>
              <a:buFont typeface="Wingdings" pitchFamily="2" charset="2"/>
              <a:buNone/>
            </a:pPr>
            <a:endParaRPr lang="en-US" sz="1800">
              <a:solidFill>
                <a:schemeClr val="hlink"/>
              </a:solidFill>
            </a:endParaRPr>
          </a:p>
        </p:txBody>
      </p:sp>
      <p:pic>
        <p:nvPicPr>
          <p:cNvPr id="276484" name="Picture 4" descr="chimp2[1]"/>
          <p:cNvPicPr>
            <a:picLocks noChangeAspect="1" noChangeArrowheads="1"/>
          </p:cNvPicPr>
          <p:nvPr/>
        </p:nvPicPr>
        <p:blipFill>
          <a:blip r:embed="rId3" cstate="email"/>
          <a:srcRect/>
          <a:stretch>
            <a:fillRect/>
          </a:stretch>
        </p:blipFill>
        <p:spPr bwMode="auto">
          <a:xfrm>
            <a:off x="4572000" y="2971800"/>
            <a:ext cx="4122738" cy="3203575"/>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p:cNvSpPr>
            <a:spLocks noGrp="1" noRot="1" noChangeArrowheads="1"/>
          </p:cNvSpPr>
          <p:nvPr>
            <p:ph type="title"/>
          </p:nvPr>
        </p:nvSpPr>
        <p:spPr>
          <a:xfrm>
            <a:off x="457200" y="0"/>
            <a:ext cx="8382000" cy="2971800"/>
          </a:xfrm>
        </p:spPr>
        <p:txBody>
          <a:bodyPr/>
          <a:lstStyle/>
          <a:p>
            <a:r>
              <a:rPr lang="es-AR"/>
              <a:t>Para promover el bienestar psicológico </a:t>
            </a:r>
            <a:r>
              <a:rPr lang="es-AR">
                <a:solidFill>
                  <a:srgbClr val="FF3300"/>
                </a:solidFill>
              </a:rPr>
              <a:t>no es suficiente</a:t>
            </a:r>
            <a:r>
              <a:rPr lang="es-AR"/>
              <a:t> simplemente proveer una dieta nutritivamente adecuada. </a:t>
            </a:r>
          </a:p>
        </p:txBody>
      </p:sp>
      <p:pic>
        <p:nvPicPr>
          <p:cNvPr id="147461" name="Picture 5" descr="MCj02408090000[1]"/>
          <p:cNvPicPr>
            <a:picLocks noChangeAspect="1" noChangeArrowheads="1"/>
          </p:cNvPicPr>
          <p:nvPr>
            <p:ph idx="1"/>
          </p:nvPr>
        </p:nvPicPr>
        <p:blipFill>
          <a:blip r:embed="rId3" cstate="email"/>
          <a:srcRect/>
          <a:stretch>
            <a:fillRect/>
          </a:stretch>
        </p:blipFill>
        <p:spPr>
          <a:xfrm>
            <a:off x="3581400" y="3657600"/>
            <a:ext cx="2686050" cy="2806700"/>
          </a:xfrm>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rrowheads="1"/>
          </p:cNvSpPr>
          <p:nvPr>
            <p:ph type="title"/>
          </p:nvPr>
        </p:nvSpPr>
        <p:spPr>
          <a:xfrm>
            <a:off x="457200" y="0"/>
            <a:ext cx="8229600" cy="533400"/>
          </a:xfrm>
        </p:spPr>
        <p:txBody>
          <a:bodyPr/>
          <a:lstStyle/>
          <a:p>
            <a:r>
              <a:rPr lang="en-US" sz="4000" u="sng"/>
              <a:t>IMPORTANTE!!!!</a:t>
            </a:r>
          </a:p>
        </p:txBody>
      </p:sp>
      <p:sp>
        <p:nvSpPr>
          <p:cNvPr id="150531" name="Rectangle 3"/>
          <p:cNvSpPr>
            <a:spLocks noGrp="1" noChangeArrowheads="1"/>
          </p:cNvSpPr>
          <p:nvPr>
            <p:ph type="body" idx="1"/>
          </p:nvPr>
        </p:nvSpPr>
        <p:spPr>
          <a:xfrm>
            <a:off x="0" y="762000"/>
            <a:ext cx="9144000" cy="6096000"/>
          </a:xfrm>
        </p:spPr>
        <p:txBody>
          <a:bodyPr/>
          <a:lstStyle/>
          <a:p>
            <a:pPr>
              <a:lnSpc>
                <a:spcPct val="80000"/>
              </a:lnSpc>
              <a:buClr>
                <a:srgbClr val="0066FF"/>
              </a:buClr>
              <a:buFont typeface="Wingdings" pitchFamily="2" charset="2"/>
              <a:buChar char="§"/>
            </a:pPr>
            <a:r>
              <a:rPr lang="es-AR" sz="1600"/>
              <a:t>Incremente los comportamientos de búsqueda periódicamente cambiando ka disponibilidad de alimento en el tiempo (</a:t>
            </a:r>
            <a:r>
              <a:rPr lang="es-AR" sz="1600" b="1">
                <a:solidFill>
                  <a:schemeClr val="hlink"/>
                </a:solidFill>
              </a:rPr>
              <a:t>esquemas variados</a:t>
            </a:r>
            <a:r>
              <a:rPr lang="es-AR" sz="1600"/>
              <a:t>)</a:t>
            </a:r>
            <a:r>
              <a:rPr lang="es-AR" sz="1600" b="1"/>
              <a:t> y en el espacio </a:t>
            </a:r>
            <a:r>
              <a:rPr lang="es-AR" sz="1600"/>
              <a:t>(</a:t>
            </a:r>
            <a:r>
              <a:rPr lang="es-AR" sz="1600" b="1">
                <a:solidFill>
                  <a:schemeClr val="hlink"/>
                </a:solidFill>
              </a:rPr>
              <a:t>localización variada</a:t>
            </a:r>
            <a:r>
              <a:rPr lang="es-AR" sz="1600"/>
              <a:t>)</a:t>
            </a:r>
          </a:p>
          <a:p>
            <a:pPr>
              <a:lnSpc>
                <a:spcPct val="80000"/>
              </a:lnSpc>
              <a:buClr>
                <a:srgbClr val="0066FF"/>
              </a:buClr>
              <a:buFont typeface="Wingdings" pitchFamily="2" charset="2"/>
              <a:buChar char="§"/>
            </a:pPr>
            <a:r>
              <a:rPr lang="es-AR" sz="1600"/>
              <a:t>Exposición a ítems de </a:t>
            </a:r>
            <a:r>
              <a:rPr lang="es-AR" sz="1600" b="1">
                <a:solidFill>
                  <a:schemeClr val="hlink"/>
                </a:solidFill>
              </a:rPr>
              <a:t>alimento novedoso</a:t>
            </a:r>
          </a:p>
          <a:p>
            <a:pPr>
              <a:lnSpc>
                <a:spcPct val="80000"/>
              </a:lnSpc>
              <a:buClr>
                <a:srgbClr val="0066FF"/>
              </a:buClr>
              <a:buFont typeface="Wingdings" pitchFamily="2" charset="2"/>
              <a:buChar char="§"/>
            </a:pPr>
            <a:r>
              <a:rPr lang="es-AR" sz="1600"/>
              <a:t>Asegure que los ítems novedosos son </a:t>
            </a:r>
            <a:r>
              <a:rPr lang="es-AR" sz="1600" b="1">
                <a:solidFill>
                  <a:schemeClr val="hlink"/>
                </a:solidFill>
              </a:rPr>
              <a:t>incorporados a ka dieta existente desde el punto de vista calórico</a:t>
            </a:r>
            <a:endParaRPr lang="es-AR" sz="1600">
              <a:solidFill>
                <a:schemeClr val="hlink"/>
              </a:solidFill>
            </a:endParaRPr>
          </a:p>
          <a:p>
            <a:pPr>
              <a:lnSpc>
                <a:spcPct val="80000"/>
              </a:lnSpc>
              <a:buClr>
                <a:srgbClr val="0066FF"/>
              </a:buClr>
              <a:buFont typeface="Wingdings" pitchFamily="2" charset="2"/>
              <a:buChar char="§"/>
            </a:pPr>
            <a:r>
              <a:rPr lang="es-AR" sz="1600"/>
              <a:t>Enriquecimiento de forrajeo NO es igual a alimento enriquecido</a:t>
            </a:r>
          </a:p>
          <a:p>
            <a:pPr>
              <a:lnSpc>
                <a:spcPct val="80000"/>
              </a:lnSpc>
              <a:buClr>
                <a:srgbClr val="0066FF"/>
              </a:buClr>
              <a:buFont typeface="Wingdings" pitchFamily="2" charset="2"/>
              <a:buNone/>
            </a:pPr>
            <a:r>
              <a:rPr lang="es-AR" sz="2800" b="1">
                <a:solidFill>
                  <a:srgbClr val="FF3300"/>
                </a:solidFill>
              </a:rPr>
              <a:t>    El alimento no es amor!</a:t>
            </a:r>
          </a:p>
          <a:p>
            <a:pPr>
              <a:lnSpc>
                <a:spcPct val="80000"/>
              </a:lnSpc>
              <a:buClr>
                <a:srgbClr val="0066FF"/>
              </a:buClr>
              <a:buFont typeface="Wingdings" pitchFamily="2" charset="2"/>
              <a:buNone/>
            </a:pPr>
            <a:endParaRPr lang="es-AR" sz="2800" b="1">
              <a:solidFill>
                <a:srgbClr val="FF3300"/>
              </a:solidFill>
            </a:endParaRPr>
          </a:p>
          <a:p>
            <a:pPr>
              <a:lnSpc>
                <a:spcPct val="80000"/>
              </a:lnSpc>
              <a:buClr>
                <a:srgbClr val="0066FF"/>
              </a:buClr>
              <a:buFont typeface="Wingdings" pitchFamily="2" charset="2"/>
              <a:buNone/>
            </a:pPr>
            <a:endParaRPr lang="es-AR" sz="2800">
              <a:solidFill>
                <a:srgbClr val="FF3300"/>
              </a:solidFill>
            </a:endParaRPr>
          </a:p>
          <a:p>
            <a:pPr>
              <a:lnSpc>
                <a:spcPct val="80000"/>
              </a:lnSpc>
              <a:buClr>
                <a:srgbClr val="0066FF"/>
              </a:buClr>
              <a:buFont typeface="Wingdings" pitchFamily="2" charset="2"/>
              <a:buNone/>
            </a:pPr>
            <a:endParaRPr lang="es-AR" sz="2000">
              <a:solidFill>
                <a:srgbClr val="FF3300"/>
              </a:solidFill>
            </a:endParaRPr>
          </a:p>
          <a:p>
            <a:pPr>
              <a:lnSpc>
                <a:spcPct val="80000"/>
              </a:lnSpc>
              <a:buClr>
                <a:srgbClr val="0066FF"/>
              </a:buClr>
              <a:buFont typeface="Wingdings" pitchFamily="2" charset="2"/>
              <a:buNone/>
            </a:pPr>
            <a:r>
              <a:rPr lang="es-AR" sz="800">
                <a:solidFill>
                  <a:srgbClr val="008000"/>
                </a:solidFill>
                <a:latin typeface="Arial" pitchFamily="34" charset="0"/>
                <a:cs typeface="Arial" pitchFamily="34" charset="0"/>
              </a:rPr>
              <a:t>                                                                                                                                                  </a:t>
            </a:r>
          </a:p>
          <a:p>
            <a:pPr>
              <a:lnSpc>
                <a:spcPct val="80000"/>
              </a:lnSpc>
              <a:buClr>
                <a:srgbClr val="0066FF"/>
              </a:buClr>
              <a:buFont typeface="Wingdings" pitchFamily="2" charset="2"/>
              <a:buNone/>
            </a:pPr>
            <a:endParaRPr lang="es-AR" sz="800">
              <a:solidFill>
                <a:srgbClr val="008000"/>
              </a:solidFill>
              <a:latin typeface="Arial" pitchFamily="34" charset="0"/>
              <a:cs typeface="Arial" pitchFamily="34" charset="0"/>
            </a:endParaRPr>
          </a:p>
          <a:p>
            <a:pPr>
              <a:lnSpc>
                <a:spcPct val="80000"/>
              </a:lnSpc>
              <a:buClr>
                <a:srgbClr val="0066FF"/>
              </a:buClr>
              <a:buFont typeface="Wingdings" pitchFamily="2" charset="2"/>
              <a:buNone/>
            </a:pPr>
            <a:endParaRPr lang="es-AR" sz="800">
              <a:solidFill>
                <a:srgbClr val="008000"/>
              </a:solidFill>
              <a:latin typeface="Arial" pitchFamily="34" charset="0"/>
              <a:cs typeface="Arial" pitchFamily="34" charset="0"/>
            </a:endParaRPr>
          </a:p>
          <a:p>
            <a:pPr>
              <a:lnSpc>
                <a:spcPct val="80000"/>
              </a:lnSpc>
              <a:buClr>
                <a:srgbClr val="0066FF"/>
              </a:buClr>
              <a:buFont typeface="Wingdings" pitchFamily="2" charset="2"/>
              <a:buNone/>
            </a:pPr>
            <a:endParaRPr lang="es-AR" sz="800">
              <a:solidFill>
                <a:srgbClr val="008000"/>
              </a:solidFill>
              <a:latin typeface="Arial" pitchFamily="34" charset="0"/>
              <a:cs typeface="Arial" pitchFamily="34" charset="0"/>
            </a:endParaRPr>
          </a:p>
          <a:p>
            <a:pPr>
              <a:lnSpc>
                <a:spcPct val="80000"/>
              </a:lnSpc>
              <a:buClr>
                <a:srgbClr val="0066FF"/>
              </a:buClr>
              <a:buFont typeface="Wingdings" pitchFamily="2" charset="2"/>
              <a:buNone/>
            </a:pPr>
            <a:endParaRPr lang="es-AR" sz="800">
              <a:solidFill>
                <a:srgbClr val="008000"/>
              </a:solidFill>
              <a:latin typeface="Arial" pitchFamily="34" charset="0"/>
              <a:cs typeface="Arial" pitchFamily="34" charset="0"/>
            </a:endParaRPr>
          </a:p>
          <a:p>
            <a:pPr>
              <a:lnSpc>
                <a:spcPct val="80000"/>
              </a:lnSpc>
              <a:buClr>
                <a:srgbClr val="0066FF"/>
              </a:buClr>
              <a:buFont typeface="Wingdings" pitchFamily="2" charset="2"/>
              <a:buNone/>
            </a:pPr>
            <a:endParaRPr lang="es-AR" sz="800">
              <a:solidFill>
                <a:srgbClr val="008000"/>
              </a:solidFill>
              <a:latin typeface="Arial" pitchFamily="34" charset="0"/>
              <a:cs typeface="Arial" pitchFamily="34" charset="0"/>
            </a:endParaRPr>
          </a:p>
          <a:p>
            <a:pPr>
              <a:lnSpc>
                <a:spcPct val="80000"/>
              </a:lnSpc>
              <a:buClr>
                <a:srgbClr val="0066FF"/>
              </a:buClr>
              <a:buFont typeface="Wingdings" pitchFamily="2" charset="2"/>
              <a:buNone/>
            </a:pPr>
            <a:r>
              <a:rPr lang="es-AR" sz="800">
                <a:solidFill>
                  <a:srgbClr val="008000"/>
                </a:solidFill>
                <a:latin typeface="Arial" pitchFamily="34" charset="0"/>
                <a:cs typeface="Arial" pitchFamily="34" charset="0"/>
              </a:rPr>
              <a:t>                                                                                                                                                                                                                        warhistorian.org/.../images/chimpanzee-glock.gif</a:t>
            </a:r>
            <a:endParaRPr lang="es-AR" sz="1600">
              <a:solidFill>
                <a:srgbClr val="FF3300"/>
              </a:solidFill>
            </a:endParaRPr>
          </a:p>
          <a:p>
            <a:pPr>
              <a:lnSpc>
                <a:spcPct val="80000"/>
              </a:lnSpc>
              <a:buClr>
                <a:srgbClr val="0066FF"/>
              </a:buClr>
              <a:buFont typeface="Wingdings" pitchFamily="2" charset="2"/>
              <a:buChar char="§"/>
            </a:pPr>
            <a:endParaRPr lang="es-AR" sz="1600" b="1">
              <a:solidFill>
                <a:schemeClr val="hlink"/>
              </a:solidFill>
            </a:endParaRPr>
          </a:p>
          <a:p>
            <a:pPr>
              <a:lnSpc>
                <a:spcPct val="80000"/>
              </a:lnSpc>
              <a:buClr>
                <a:srgbClr val="0066FF"/>
              </a:buClr>
              <a:buFont typeface="Wingdings" pitchFamily="2" charset="2"/>
              <a:buChar char="§"/>
            </a:pPr>
            <a:r>
              <a:rPr lang="es-AR" sz="1600"/>
              <a:t>Aumente el tiempo de provisión y/o procesamiento- Contra freeloading.  Los programas de forrajeo deberían requerir que los animales “trabajen” para obtener el alimento, o pasen más tiempo procesando el alimento. En el ambiente salvaje, </a:t>
            </a:r>
            <a:r>
              <a:rPr lang="es-AR" sz="1600" b="1">
                <a:solidFill>
                  <a:schemeClr val="hlink"/>
                </a:solidFill>
              </a:rPr>
              <a:t>“trabajar por la comida” </a:t>
            </a:r>
            <a:r>
              <a:rPr lang="es-AR" sz="1600"/>
              <a:t>es </a:t>
            </a:r>
            <a:r>
              <a:rPr lang="es-AR" sz="2400" b="1">
                <a:solidFill>
                  <a:schemeClr val="hlink"/>
                </a:solidFill>
              </a:rPr>
              <a:t>uno de los comportamientos típicos de especie más frecuentemente encontrados y que consumen más tiempo</a:t>
            </a:r>
            <a:r>
              <a:rPr lang="es-AR" sz="1600"/>
              <a:t>, Aún así, muchos animales en cautiverio son privados de este estímulo. </a:t>
            </a:r>
          </a:p>
          <a:p>
            <a:pPr>
              <a:lnSpc>
                <a:spcPct val="80000"/>
              </a:lnSpc>
              <a:buClr>
                <a:srgbClr val="0066FF"/>
              </a:buClr>
              <a:buFont typeface="Wingdings" pitchFamily="2" charset="2"/>
              <a:buChar char="§"/>
            </a:pPr>
            <a:r>
              <a:rPr lang="es-AR" sz="1600"/>
              <a:t>Los estímulos mentales pueden proveerse a los animales </a:t>
            </a:r>
            <a:r>
              <a:rPr lang="es-AR" sz="1600" b="1">
                <a:solidFill>
                  <a:schemeClr val="hlink"/>
                </a:solidFill>
              </a:rPr>
              <a:t>requiriéndoles que completen tareas cognitivas </a:t>
            </a:r>
            <a:r>
              <a:rPr lang="es-AR" sz="1600"/>
              <a:t>para obtener alimentos.</a:t>
            </a:r>
          </a:p>
        </p:txBody>
      </p:sp>
      <p:pic>
        <p:nvPicPr>
          <p:cNvPr id="150534" name="Picture 6" descr="K824CAETLCF0CALKQBAUCAHEYX8YCA68Y79PCAGGDKR5CAG8KAKCCABEJNJ9CA8P789ACACCFZKYCAD65T1JCADNFNDFCAAYDWK3CAMKN1D1CAVWGZF7CA1NXWA5CAMUEAHSCANL70GUCAZBFRAFCAPF9IZ7"/>
          <p:cNvPicPr>
            <a:picLocks noChangeAspect="1" noChangeArrowheads="1"/>
          </p:cNvPicPr>
          <p:nvPr/>
        </p:nvPicPr>
        <p:blipFill>
          <a:blip r:embed="rId3" cstate="email"/>
          <a:srcRect/>
          <a:stretch>
            <a:fillRect/>
          </a:stretch>
        </p:blipFill>
        <p:spPr bwMode="auto">
          <a:xfrm>
            <a:off x="5715000" y="2057400"/>
            <a:ext cx="3048000" cy="2128838"/>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p:cNvSpPr>
            <a:spLocks noGrp="1" noRot="1" noChangeArrowheads="1"/>
          </p:cNvSpPr>
          <p:nvPr>
            <p:ph type="title"/>
          </p:nvPr>
        </p:nvSpPr>
        <p:spPr>
          <a:xfrm>
            <a:off x="457200" y="0"/>
            <a:ext cx="8229600" cy="990600"/>
          </a:xfrm>
        </p:spPr>
        <p:txBody>
          <a:bodyPr/>
          <a:lstStyle/>
          <a:p>
            <a:r>
              <a:rPr lang="en-US" u="sng"/>
              <a:t>Ubicación del forrajeo</a:t>
            </a:r>
          </a:p>
        </p:txBody>
      </p:sp>
      <p:sp>
        <p:nvSpPr>
          <p:cNvPr id="467973" name="Rectangle 5"/>
          <p:cNvSpPr>
            <a:spLocks noGrp="1" noChangeArrowheads="1"/>
          </p:cNvSpPr>
          <p:nvPr>
            <p:ph type="body" sz="half" idx="1"/>
          </p:nvPr>
        </p:nvSpPr>
        <p:spPr>
          <a:xfrm>
            <a:off x="0" y="1600200"/>
            <a:ext cx="3200400" cy="4267200"/>
          </a:xfrm>
        </p:spPr>
        <p:txBody>
          <a:bodyPr/>
          <a:lstStyle/>
          <a:p>
            <a:pPr>
              <a:lnSpc>
                <a:spcPct val="80000"/>
              </a:lnSpc>
              <a:buClr>
                <a:srgbClr val="0066FF"/>
              </a:buClr>
              <a:buFont typeface="Wingdings" pitchFamily="2" charset="2"/>
              <a:buNone/>
            </a:pPr>
            <a:r>
              <a:rPr lang="es-AR" sz="2000"/>
              <a:t>      Un ambiente al exterior permite a los primates forrajear de formas más naturales si la comida se coloca en </a:t>
            </a:r>
            <a:r>
              <a:rPr lang="es-AR" sz="2000">
                <a:solidFill>
                  <a:schemeClr val="hlink"/>
                </a:solidFill>
              </a:rPr>
              <a:t>el suelo o en árboles</a:t>
            </a:r>
            <a:r>
              <a:rPr lang="es-AR" sz="2000"/>
              <a:t>, como lo encontraría en la naturaleza. La dieta puede desparramarse en un sustrato de forrajeo</a:t>
            </a:r>
            <a:r>
              <a:rPr lang="es-AR" sz="2000">
                <a:solidFill>
                  <a:schemeClr val="hlink"/>
                </a:solidFill>
              </a:rPr>
              <a:t> </a:t>
            </a:r>
            <a:r>
              <a:rPr lang="es-AR" sz="2000"/>
              <a:t>(tal como chips de madera, aserrín, heno, hojas o papel trozado. La agresión y monopolización por un individuo puede prevenirse en situaciones de grupo ofreciendo el alimento en múltiples lugares</a:t>
            </a:r>
          </a:p>
        </p:txBody>
      </p:sp>
      <p:sp>
        <p:nvSpPr>
          <p:cNvPr id="467975" name="Rectangle 7"/>
          <p:cNvSpPr>
            <a:spLocks noChangeArrowheads="1"/>
          </p:cNvSpPr>
          <p:nvPr>
            <p:ph type="body" sz="half" idx="2"/>
          </p:nvPr>
        </p:nvSpPr>
        <p:spPr>
          <a:xfrm>
            <a:off x="3200400" y="1600200"/>
            <a:ext cx="5486400" cy="5257800"/>
          </a:xfrm>
          <a:noFill/>
          <a:ln/>
        </p:spPr>
        <p:txBody>
          <a:bodyPr/>
          <a:lstStyle/>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r>
              <a:rPr lang="en-US" sz="1600"/>
              <a:t>White-faced marmoset using forage basket hung from branch</a:t>
            </a:r>
          </a:p>
          <a:p>
            <a:pPr>
              <a:lnSpc>
                <a:spcPct val="80000"/>
              </a:lnSpc>
              <a:buFont typeface="Wingdings" pitchFamily="2" charset="2"/>
              <a:buNone/>
            </a:pPr>
            <a:r>
              <a:rPr lang="en-US" sz="1600"/>
              <a:t>Photo: Hilda Tresz</a:t>
            </a:r>
          </a:p>
        </p:txBody>
      </p:sp>
      <p:pic>
        <p:nvPicPr>
          <p:cNvPr id="467978" name="Picture 10" descr="Bucket3, A"/>
          <p:cNvPicPr>
            <a:picLocks noChangeAspect="1" noChangeArrowheads="1"/>
          </p:cNvPicPr>
          <p:nvPr/>
        </p:nvPicPr>
        <p:blipFill>
          <a:blip r:embed="rId2" cstate="email"/>
          <a:srcRect/>
          <a:stretch>
            <a:fillRect/>
          </a:stretch>
        </p:blipFill>
        <p:spPr bwMode="auto">
          <a:xfrm>
            <a:off x="3200400" y="1371600"/>
            <a:ext cx="5715000" cy="428625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1026"/>
          <p:cNvSpPr>
            <a:spLocks noGrp="1" noRot="1" noChangeArrowheads="1"/>
          </p:cNvSpPr>
          <p:nvPr>
            <p:ph type="title"/>
          </p:nvPr>
        </p:nvSpPr>
        <p:spPr>
          <a:xfrm>
            <a:off x="457200" y="0"/>
            <a:ext cx="8229600" cy="1143000"/>
          </a:xfrm>
        </p:spPr>
        <p:txBody>
          <a:bodyPr/>
          <a:lstStyle/>
          <a:p>
            <a:r>
              <a:rPr lang="en-US" sz="4000"/>
              <a:t>Ejemplos de localización de forrajeo</a:t>
            </a:r>
          </a:p>
        </p:txBody>
      </p:sp>
      <p:pic>
        <p:nvPicPr>
          <p:cNvPr id="402435" name="Picture 1027" descr="Lucy goose, photo by Hilda Tresz"/>
          <p:cNvPicPr>
            <a:picLocks noChangeAspect="1" noChangeArrowheads="1"/>
          </p:cNvPicPr>
          <p:nvPr/>
        </p:nvPicPr>
        <p:blipFill>
          <a:blip r:embed="rId3" cstate="email"/>
          <a:srcRect/>
          <a:stretch>
            <a:fillRect/>
          </a:stretch>
        </p:blipFill>
        <p:spPr bwMode="auto">
          <a:xfrm>
            <a:off x="762000" y="1123950"/>
            <a:ext cx="3581400" cy="2686050"/>
          </a:xfrm>
          <a:prstGeom prst="rect">
            <a:avLst/>
          </a:prstGeom>
          <a:noFill/>
        </p:spPr>
      </p:pic>
      <p:pic>
        <p:nvPicPr>
          <p:cNvPr id="402437" name="Picture 1029" descr="Elephant feeding barrel, photo by Hilda Tresz"/>
          <p:cNvPicPr>
            <a:picLocks noChangeAspect="1" noChangeArrowheads="1"/>
          </p:cNvPicPr>
          <p:nvPr/>
        </p:nvPicPr>
        <p:blipFill>
          <a:blip r:embed="rId4" cstate="email"/>
          <a:srcRect/>
          <a:stretch>
            <a:fillRect/>
          </a:stretch>
        </p:blipFill>
        <p:spPr bwMode="auto">
          <a:xfrm>
            <a:off x="4876800" y="990600"/>
            <a:ext cx="3657600" cy="2743200"/>
          </a:xfrm>
          <a:prstGeom prst="rect">
            <a:avLst/>
          </a:prstGeom>
          <a:noFill/>
        </p:spPr>
      </p:pic>
      <p:pic>
        <p:nvPicPr>
          <p:cNvPr id="402438" name="Picture 1030" descr="C:\Documents and Settings\UHamblin\Local Settings\Temporary Internet Files\OLK6\DSCN0427.JPG"/>
          <p:cNvPicPr>
            <a:picLocks noChangeAspect="1" noChangeArrowheads="1"/>
          </p:cNvPicPr>
          <p:nvPr/>
        </p:nvPicPr>
        <p:blipFill>
          <a:blip r:embed="rId5" r:link="rId6" cstate="email"/>
          <a:srcRect/>
          <a:stretch>
            <a:fillRect/>
          </a:stretch>
        </p:blipFill>
        <p:spPr bwMode="auto">
          <a:xfrm>
            <a:off x="5181600" y="4038600"/>
            <a:ext cx="3429000" cy="2574925"/>
          </a:xfrm>
          <a:prstGeom prst="rect">
            <a:avLst/>
          </a:prstGeom>
          <a:noFill/>
          <a:ln w="9525">
            <a:noFill/>
            <a:miter lim="800000"/>
            <a:headEnd/>
            <a:tailEnd/>
          </a:ln>
        </p:spPr>
      </p:pic>
      <p:sp>
        <p:nvSpPr>
          <p:cNvPr id="402440" name="Rectangle 1032"/>
          <p:cNvSpPr>
            <a:spLocks noChangeArrowheads="1"/>
          </p:cNvSpPr>
          <p:nvPr/>
        </p:nvSpPr>
        <p:spPr bwMode="auto">
          <a:xfrm>
            <a:off x="1900238" y="1847850"/>
            <a:ext cx="9144000" cy="0"/>
          </a:xfrm>
          <a:prstGeom prst="rect">
            <a:avLst/>
          </a:prstGeom>
          <a:noFill/>
          <a:ln w="9525">
            <a:noFill/>
            <a:miter lim="800000"/>
            <a:headEnd/>
            <a:tailEnd/>
          </a:ln>
          <a:effectLst/>
        </p:spPr>
        <p:txBody>
          <a:bodyPr>
            <a:spAutoFit/>
          </a:bodyPr>
          <a:lstStyle/>
          <a:p>
            <a:endParaRPr lang="en-US"/>
          </a:p>
        </p:txBody>
      </p:sp>
      <p:pic>
        <p:nvPicPr>
          <p:cNvPr id="402439" name="Picture 1031" descr="Galapagos Tortoise"/>
          <p:cNvPicPr>
            <a:picLocks noChangeAspect="1" noChangeArrowheads="1"/>
          </p:cNvPicPr>
          <p:nvPr/>
        </p:nvPicPr>
        <p:blipFill>
          <a:blip r:embed="rId7" r:link="rId8" cstate="email"/>
          <a:srcRect/>
          <a:stretch>
            <a:fillRect/>
          </a:stretch>
        </p:blipFill>
        <p:spPr bwMode="auto">
          <a:xfrm>
            <a:off x="304800" y="4038600"/>
            <a:ext cx="4191000" cy="2481263"/>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rrowheads="1"/>
          </p:cNvSpPr>
          <p:nvPr>
            <p:ph type="title"/>
          </p:nvPr>
        </p:nvSpPr>
        <p:spPr>
          <a:xfrm>
            <a:off x="457200" y="274638"/>
            <a:ext cx="8229600" cy="792162"/>
          </a:xfrm>
        </p:spPr>
        <p:txBody>
          <a:bodyPr/>
          <a:lstStyle/>
          <a:p>
            <a:r>
              <a:rPr lang="en-US" u="sng"/>
              <a:t>Elementos para Forrajeo</a:t>
            </a:r>
          </a:p>
        </p:txBody>
      </p:sp>
      <p:sp>
        <p:nvSpPr>
          <p:cNvPr id="152579" name="Rectangle 3"/>
          <p:cNvSpPr>
            <a:spLocks noGrp="1" noChangeArrowheads="1"/>
          </p:cNvSpPr>
          <p:nvPr>
            <p:ph type="body" sz="half" idx="1"/>
          </p:nvPr>
        </p:nvSpPr>
        <p:spPr>
          <a:xfrm>
            <a:off x="0" y="1066800"/>
            <a:ext cx="4114800" cy="5791200"/>
          </a:xfrm>
        </p:spPr>
        <p:txBody>
          <a:bodyPr/>
          <a:lstStyle/>
          <a:p>
            <a:pPr>
              <a:lnSpc>
                <a:spcPct val="80000"/>
              </a:lnSpc>
              <a:buClr>
                <a:srgbClr val="0066FF"/>
              </a:buClr>
              <a:buFont typeface="Wingdings" pitchFamily="2" charset="2"/>
              <a:buNone/>
            </a:pPr>
            <a:r>
              <a:rPr lang="es-AR" sz="1800"/>
              <a:t>      Los elementos de forrajeo van desde </a:t>
            </a:r>
            <a:r>
              <a:rPr lang="es-AR" sz="1800" b="1">
                <a:solidFill>
                  <a:schemeClr val="hlink"/>
                </a:solidFill>
              </a:rPr>
              <a:t>cajas de alimentación</a:t>
            </a:r>
            <a:r>
              <a:rPr lang="es-AR" sz="1800"/>
              <a:t>, alimentadores de acrílico tipo laberinto, a varios tipo de cajas para sacudir, juguetes y paneles calados (</a:t>
            </a:r>
            <a:r>
              <a:rPr lang="es-AR" sz="1800" b="1">
                <a:solidFill>
                  <a:schemeClr val="hlink"/>
                </a:solidFill>
              </a:rPr>
              <a:t>peg boards)</a:t>
            </a:r>
            <a:r>
              <a:rPr lang="es-AR" sz="1800"/>
              <a:t> ubicados fuera del recinto donde el alimento debe </a:t>
            </a:r>
            <a:r>
              <a:rPr lang="es-AR" sz="1800" b="1">
                <a:solidFill>
                  <a:schemeClr val="hlink"/>
                </a:solidFill>
              </a:rPr>
              <a:t>manipularse con “herramientas” para alcanzarlo</a:t>
            </a:r>
            <a:r>
              <a:rPr lang="es-AR" sz="1800"/>
              <a:t>. Los aparatos de forrajeo pueden hacerse más complejos suspendiéndolos. Diferentes especies, grupos de edad e individuos pueden preferir diferentes tipos de aparatos de forrajeo </a:t>
            </a:r>
            <a:r>
              <a:rPr lang="es-AR" sz="1400"/>
              <a:t>(C. Wattson 1997).</a:t>
            </a:r>
            <a:r>
              <a:rPr lang="es-AR" sz="1800"/>
              <a:t> No todos los aparatos de forrajeo son efectivos en una situación dada </a:t>
            </a:r>
            <a:r>
              <a:rPr lang="es-AR" sz="1400"/>
              <a:t>(Lutz and Farrow 1996),</a:t>
            </a:r>
            <a:r>
              <a:rPr lang="es-AR" sz="1800"/>
              <a:t> y ,los establecimientos deben ensayar varios métodos</a:t>
            </a:r>
          </a:p>
          <a:p>
            <a:pPr>
              <a:lnSpc>
                <a:spcPct val="80000"/>
              </a:lnSpc>
              <a:buClr>
                <a:srgbClr val="0066FF"/>
              </a:buClr>
              <a:buFont typeface="Wingdings" pitchFamily="2" charset="2"/>
              <a:buNone/>
            </a:pPr>
            <a:endParaRPr lang="es-AR" sz="1800"/>
          </a:p>
          <a:p>
            <a:pPr>
              <a:lnSpc>
                <a:spcPct val="80000"/>
              </a:lnSpc>
              <a:buClr>
                <a:srgbClr val="0066FF"/>
              </a:buClr>
              <a:buFont typeface="Wingdings" pitchFamily="2" charset="2"/>
              <a:buNone/>
            </a:pPr>
            <a:endParaRPr lang="es-AR" sz="1800"/>
          </a:p>
          <a:p>
            <a:pPr>
              <a:lnSpc>
                <a:spcPct val="80000"/>
              </a:lnSpc>
              <a:buClr>
                <a:srgbClr val="0066FF"/>
              </a:buClr>
              <a:buFont typeface="Wingdings" pitchFamily="2" charset="2"/>
              <a:buNone/>
            </a:pPr>
            <a:r>
              <a:rPr lang="es-AR" sz="1000"/>
              <a:t>Black howler monkey and Asian elephants using puzzle feeders at the  Phoenix Zoo</a:t>
            </a:r>
          </a:p>
          <a:p>
            <a:pPr>
              <a:lnSpc>
                <a:spcPct val="80000"/>
              </a:lnSpc>
              <a:buClr>
                <a:srgbClr val="0066FF"/>
              </a:buClr>
              <a:buFont typeface="Wingdings" pitchFamily="2" charset="2"/>
              <a:buNone/>
            </a:pPr>
            <a:r>
              <a:rPr lang="es-AR" sz="1000"/>
              <a:t>Photo: Hilda Tresz</a:t>
            </a:r>
          </a:p>
        </p:txBody>
      </p:sp>
      <p:pic>
        <p:nvPicPr>
          <p:cNvPr id="152580" name="Picture 4" descr="D:\Monkey, Black Howler\_male\_puzzle feeder\DSC04223.JPG"/>
          <p:cNvPicPr>
            <a:picLocks noChangeAspect="1" noChangeArrowheads="1"/>
          </p:cNvPicPr>
          <p:nvPr>
            <p:ph sz="half" idx="2"/>
          </p:nvPr>
        </p:nvPicPr>
        <p:blipFill>
          <a:blip r:embed="rId3" r:link="rId4" cstate="email"/>
          <a:srcRect/>
          <a:stretch>
            <a:fillRect/>
          </a:stretch>
        </p:blipFill>
        <p:spPr>
          <a:xfrm>
            <a:off x="4343400" y="1143000"/>
            <a:ext cx="3429000" cy="2697163"/>
          </a:xfrm>
          <a:noFill/>
          <a:ln/>
        </p:spPr>
      </p:pic>
      <p:pic>
        <p:nvPicPr>
          <p:cNvPr id="152583" name="Picture 7" descr="Asian elephants foraging side by side from the elevated fee"/>
          <p:cNvPicPr>
            <a:picLocks noChangeAspect="1" noChangeArrowheads="1"/>
          </p:cNvPicPr>
          <p:nvPr/>
        </p:nvPicPr>
        <p:blipFill>
          <a:blip r:embed="rId5" cstate="email"/>
          <a:srcRect/>
          <a:stretch>
            <a:fillRect/>
          </a:stretch>
        </p:blipFill>
        <p:spPr bwMode="auto">
          <a:xfrm>
            <a:off x="5334000" y="4038600"/>
            <a:ext cx="3581400" cy="264795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rrowheads="1"/>
          </p:cNvSpPr>
          <p:nvPr>
            <p:ph type="title"/>
          </p:nvPr>
        </p:nvSpPr>
        <p:spPr>
          <a:xfrm>
            <a:off x="457200" y="0"/>
            <a:ext cx="8229600" cy="990600"/>
          </a:xfrm>
        </p:spPr>
        <p:txBody>
          <a:bodyPr/>
          <a:lstStyle/>
          <a:p>
            <a:r>
              <a:rPr lang="en-US" u="sng"/>
              <a:t>Presas vivas</a:t>
            </a:r>
          </a:p>
        </p:txBody>
      </p:sp>
      <p:sp>
        <p:nvSpPr>
          <p:cNvPr id="153603" name="Rectangle 3"/>
          <p:cNvSpPr>
            <a:spLocks noGrp="1" noChangeArrowheads="1"/>
          </p:cNvSpPr>
          <p:nvPr>
            <p:ph type="body" sz="half" idx="1"/>
          </p:nvPr>
        </p:nvSpPr>
        <p:spPr>
          <a:xfrm>
            <a:off x="0" y="838200"/>
            <a:ext cx="4267200" cy="6019800"/>
          </a:xfrm>
        </p:spPr>
        <p:txBody>
          <a:bodyPr/>
          <a:lstStyle/>
          <a:p>
            <a:pPr>
              <a:lnSpc>
                <a:spcPct val="80000"/>
              </a:lnSpc>
              <a:buClr>
                <a:srgbClr val="0066FF"/>
              </a:buClr>
              <a:buFont typeface="Wingdings" pitchFamily="2" charset="2"/>
              <a:buNone/>
            </a:pPr>
            <a:r>
              <a:rPr lang="es-AR" sz="4800"/>
              <a:t>   </a:t>
            </a:r>
            <a:r>
              <a:rPr lang="es-AR" sz="2400"/>
              <a:t>Le permite a los primates trabajar por su comida. Las presas vivas le permiten acechar, agarrar, pinchar, y  husmear su comida. La presa viva puede incluir una variedad de insectos y alimentos. Los insectos pueden ser provistos en dispositivos pasivos (permiten la dispersión lenta de la presa viva) o activos (requiere que el primate  “trabaje” para obtener la presa)</a:t>
            </a:r>
            <a:endParaRPr lang="es-AR" sz="2800"/>
          </a:p>
          <a:p>
            <a:pPr>
              <a:lnSpc>
                <a:spcPct val="80000"/>
              </a:lnSpc>
              <a:buClr>
                <a:srgbClr val="0066FF"/>
              </a:buClr>
              <a:buFont typeface="Wingdings" pitchFamily="2" charset="2"/>
              <a:buNone/>
            </a:pPr>
            <a:r>
              <a:rPr lang="es-AR" sz="2800"/>
              <a:t>                                                                                                          </a:t>
            </a:r>
          </a:p>
          <a:p>
            <a:pPr>
              <a:lnSpc>
                <a:spcPct val="80000"/>
              </a:lnSpc>
              <a:buClr>
                <a:srgbClr val="0066FF"/>
              </a:buClr>
              <a:buFont typeface="Wingdings" pitchFamily="2" charset="2"/>
              <a:buNone/>
            </a:pPr>
            <a:r>
              <a:rPr lang="es-AR" sz="1400"/>
              <a:t>Titií León dorado usando alimentados de grillos en el Phoenix Zoo</a:t>
            </a:r>
          </a:p>
          <a:p>
            <a:pPr>
              <a:lnSpc>
                <a:spcPct val="80000"/>
              </a:lnSpc>
              <a:buClr>
                <a:srgbClr val="0066FF"/>
              </a:buClr>
              <a:buFont typeface="Wingdings" pitchFamily="2" charset="2"/>
              <a:buNone/>
            </a:pPr>
            <a:r>
              <a:rPr lang="es-AR" sz="1400"/>
              <a:t>Photo: Hilda Tresz</a:t>
            </a:r>
          </a:p>
          <a:p>
            <a:pPr>
              <a:lnSpc>
                <a:spcPct val="80000"/>
              </a:lnSpc>
              <a:buClr>
                <a:srgbClr val="0066FF"/>
              </a:buClr>
              <a:buFont typeface="Wingdings" pitchFamily="2" charset="2"/>
              <a:buNone/>
            </a:pPr>
            <a:r>
              <a:rPr lang="es-AR" sz="1400"/>
              <a:t>http://ecol.zool.kyoto-u.ac.jp/~chaka/DPSE/sapporo-j.htm</a:t>
            </a:r>
          </a:p>
          <a:p>
            <a:pPr>
              <a:lnSpc>
                <a:spcPct val="80000"/>
              </a:lnSpc>
              <a:buClr>
                <a:srgbClr val="0066FF"/>
              </a:buClr>
              <a:buFont typeface="Wingdings" pitchFamily="2" charset="2"/>
              <a:buNone/>
            </a:pPr>
            <a:r>
              <a:rPr lang="es-AR" sz="1400"/>
              <a:t> Photo: David Bygott</a:t>
            </a:r>
          </a:p>
        </p:txBody>
      </p:sp>
      <p:pic>
        <p:nvPicPr>
          <p:cNvPr id="153604" name="Picture 4" descr="chimp_pred2[1]"/>
          <p:cNvPicPr>
            <a:picLocks noChangeAspect="1" noChangeArrowheads="1"/>
          </p:cNvPicPr>
          <p:nvPr/>
        </p:nvPicPr>
        <p:blipFill>
          <a:blip r:embed="rId3" cstate="email"/>
          <a:srcRect/>
          <a:stretch>
            <a:fillRect/>
          </a:stretch>
        </p:blipFill>
        <p:spPr bwMode="auto">
          <a:xfrm>
            <a:off x="4343400" y="3733800"/>
            <a:ext cx="4495800" cy="2894013"/>
          </a:xfrm>
          <a:prstGeom prst="rect">
            <a:avLst/>
          </a:prstGeom>
          <a:noFill/>
        </p:spPr>
      </p:pic>
      <p:pic>
        <p:nvPicPr>
          <p:cNvPr id="153605" name="Picture 5" descr="M:\Photos\from Jim Hughes\BE\BE Tamarins\DSC02048.JPG"/>
          <p:cNvPicPr>
            <a:picLocks noChangeAspect="1" noChangeArrowheads="1"/>
          </p:cNvPicPr>
          <p:nvPr>
            <p:ph sz="half" idx="2"/>
          </p:nvPr>
        </p:nvPicPr>
        <p:blipFill>
          <a:blip r:embed="rId4" r:link="rId5" cstate="email"/>
          <a:srcRect/>
          <a:stretch>
            <a:fillRect/>
          </a:stretch>
        </p:blipFill>
        <p:spPr>
          <a:xfrm>
            <a:off x="5562600" y="1143000"/>
            <a:ext cx="3200400" cy="2400300"/>
          </a:xfrm>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154626" name="Rectangle 2"/>
          <p:cNvSpPr>
            <a:spLocks noGrp="1" noRot="1" noChangeArrowheads="1"/>
          </p:cNvSpPr>
          <p:nvPr>
            <p:ph type="title"/>
          </p:nvPr>
        </p:nvSpPr>
        <p:spPr/>
        <p:txBody>
          <a:bodyPr/>
          <a:lstStyle/>
          <a:p>
            <a:r>
              <a:rPr lang="en-US" b="0" u="sng"/>
              <a:t>Goma Arabica</a:t>
            </a:r>
          </a:p>
        </p:txBody>
      </p:sp>
      <p:sp>
        <p:nvSpPr>
          <p:cNvPr id="154627" name="Rectangle 3"/>
          <p:cNvSpPr>
            <a:spLocks noGrp="1" noChangeArrowheads="1"/>
          </p:cNvSpPr>
          <p:nvPr>
            <p:ph type="body" idx="1"/>
          </p:nvPr>
        </p:nvSpPr>
        <p:spPr>
          <a:xfrm>
            <a:off x="457200" y="3733800"/>
            <a:ext cx="8229600" cy="2316163"/>
          </a:xfrm>
        </p:spPr>
        <p:txBody>
          <a:bodyPr/>
          <a:lstStyle/>
          <a:p>
            <a:pPr>
              <a:lnSpc>
                <a:spcPct val="90000"/>
              </a:lnSpc>
              <a:buClr>
                <a:srgbClr val="0066FF"/>
              </a:buClr>
              <a:buFont typeface="Wingdings" pitchFamily="2" charset="2"/>
              <a:buNone/>
            </a:pPr>
            <a:r>
              <a:rPr lang="es-AR" sz="2800"/>
              <a:t>   Un ingrediente en muchos productos alimentarios, incluyendo panadería, confitería, lácteos, y postres congelados. La  mezcla de goma puede ser presentada en dispensadores líquidos colgantes, huecos perforados en ramas, troncos o árboles o en surtidores hechos especialmente para este fin.</a:t>
            </a:r>
          </a:p>
          <a:p>
            <a:pPr>
              <a:lnSpc>
                <a:spcPct val="90000"/>
              </a:lnSpc>
              <a:buClr>
                <a:srgbClr val="0066FF"/>
              </a:buClr>
              <a:buFont typeface="Wingdings" pitchFamily="2" charset="2"/>
              <a:buNone/>
            </a:pPr>
            <a:r>
              <a:rPr lang="es-AR" sz="1000"/>
              <a:t>A female Black-tailed marmoset is being given an antibiotic gum arabic solution without being removed from </a:t>
            </a:r>
            <a:br>
              <a:rPr lang="es-AR" sz="1000"/>
            </a:br>
            <a:r>
              <a:rPr lang="es-AR" sz="1000"/>
              <a:t>her family, who are watching the procedure. (Photo by Lee Miller) </a:t>
            </a:r>
          </a:p>
          <a:p>
            <a:pPr algn="ctr">
              <a:lnSpc>
                <a:spcPct val="90000"/>
              </a:lnSpc>
              <a:buClr>
                <a:srgbClr val="0066FF"/>
              </a:buClr>
              <a:buFont typeface="Wingdings" pitchFamily="2" charset="2"/>
              <a:buNone/>
            </a:pPr>
            <a:r>
              <a:rPr lang="es-AR" sz="1000" b="1"/>
              <a:t>Kathy Kelly (1993), </a:t>
            </a:r>
            <a:r>
              <a:rPr lang="es-AR" sz="1000" b="1" i="1"/>
              <a:t>Animal Welfare Information Center Newsletter</a:t>
            </a:r>
            <a:r>
              <a:rPr lang="es-AR" sz="1000" b="1"/>
              <a:t> 4(3): 1-2, 5-10</a:t>
            </a:r>
            <a:r>
              <a:rPr lang="es-AR" sz="1000"/>
              <a:t> </a:t>
            </a:r>
          </a:p>
          <a:p>
            <a:pPr>
              <a:lnSpc>
                <a:spcPct val="90000"/>
              </a:lnSpc>
              <a:buClr>
                <a:srgbClr val="0066FF"/>
              </a:buClr>
              <a:buFont typeface="Wingdings" pitchFamily="2" charset="2"/>
              <a:buNone/>
            </a:pPr>
            <a:endParaRPr lang="es-AR" sz="10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Rot="1" noChangeArrowheads="1"/>
          </p:cNvSpPr>
          <p:nvPr>
            <p:ph type="title"/>
          </p:nvPr>
        </p:nvSpPr>
        <p:spPr>
          <a:xfrm>
            <a:off x="457200" y="0"/>
            <a:ext cx="8229600" cy="1143000"/>
          </a:xfrm>
        </p:spPr>
        <p:txBody>
          <a:bodyPr/>
          <a:lstStyle/>
          <a:p>
            <a:r>
              <a:rPr lang="en-US"/>
              <a:t>Ramoneo y hierbas</a:t>
            </a:r>
          </a:p>
        </p:txBody>
      </p:sp>
      <p:sp>
        <p:nvSpPr>
          <p:cNvPr id="404483" name="Rectangle 3"/>
          <p:cNvSpPr>
            <a:spLocks noGrp="1" noChangeArrowheads="1"/>
          </p:cNvSpPr>
          <p:nvPr>
            <p:ph type="body" sz="half" idx="1"/>
          </p:nvPr>
        </p:nvSpPr>
        <p:spPr>
          <a:xfrm>
            <a:off x="457200" y="1143000"/>
            <a:ext cx="4038600" cy="5410200"/>
          </a:xfrm>
        </p:spPr>
        <p:txBody>
          <a:bodyPr/>
          <a:lstStyle/>
          <a:p>
            <a:pPr>
              <a:lnSpc>
                <a:spcPct val="80000"/>
              </a:lnSpc>
              <a:buFont typeface="Wingdings" pitchFamily="2" charset="2"/>
              <a:buNone/>
            </a:pPr>
            <a:r>
              <a:rPr lang="es-AR" sz="2000">
                <a:solidFill>
                  <a:schemeClr val="hlink"/>
                </a:solidFill>
              </a:rPr>
              <a:t>      Fl ramoneo fresco</a:t>
            </a:r>
            <a:r>
              <a:rPr lang="es-AR" sz="2000"/>
              <a:t> es una gran fuente de enriquecimiento natural. </a:t>
            </a:r>
            <a:r>
              <a:rPr lang="es-AR" sz="2000">
                <a:solidFill>
                  <a:schemeClr val="hlink"/>
                </a:solidFill>
              </a:rPr>
              <a:t>los jardines de hierbas</a:t>
            </a:r>
            <a:r>
              <a:rPr lang="es-AR" sz="2000"/>
              <a:t> pueden cultivarse en cajas de madera cubiertas con alambrado para proteger las raíces. El veterinario uede ofrecer plantas con </a:t>
            </a:r>
            <a:r>
              <a:rPr lang="es-AR" sz="2000">
                <a:solidFill>
                  <a:schemeClr val="hlink"/>
                </a:solidFill>
              </a:rPr>
              <a:t>valor medicinal</a:t>
            </a:r>
            <a:r>
              <a:rPr lang="es-AR" sz="2000"/>
              <a:t>. Las hierbas pueden  controlar parásitos y desordenes  gastrointestinales, regular la fertilidad y posiblemente actividades antibacterianas o anti-hepatotoxicas </a:t>
            </a:r>
            <a:br>
              <a:rPr lang="es-AR" sz="2000"/>
            </a:br>
            <a:r>
              <a:rPr lang="es-AR" sz="2000"/>
              <a:t>(Huffman and Wrangham 1994)</a:t>
            </a:r>
          </a:p>
          <a:p>
            <a:pPr>
              <a:lnSpc>
                <a:spcPct val="80000"/>
              </a:lnSpc>
              <a:buFont typeface="Wingdings" pitchFamily="2" charset="2"/>
              <a:buNone/>
            </a:pPr>
            <a:endParaRPr lang="es-AR" sz="20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endParaRPr lang="es-AR" sz="700"/>
          </a:p>
          <a:p>
            <a:pPr>
              <a:lnSpc>
                <a:spcPct val="80000"/>
              </a:lnSpc>
              <a:buFont typeface="Wingdings" pitchFamily="2" charset="2"/>
              <a:buNone/>
            </a:pPr>
            <a:r>
              <a:rPr lang="es-AR" sz="800"/>
              <a:t>www.grandproductions.ca/.../OTS_Chimpanzee.jpg </a:t>
            </a:r>
          </a:p>
        </p:txBody>
      </p:sp>
      <p:pic>
        <p:nvPicPr>
          <p:cNvPr id="404485" name="Picture 5" descr="OTS_Chimpanzee[1]"/>
          <p:cNvPicPr>
            <a:picLocks noChangeAspect="1" noChangeArrowheads="1"/>
          </p:cNvPicPr>
          <p:nvPr>
            <p:ph type="body" sz="half" idx="2"/>
          </p:nvPr>
        </p:nvPicPr>
        <p:blipFill>
          <a:blip r:embed="rId3" cstate="email"/>
          <a:srcRect/>
          <a:stretch>
            <a:fillRect/>
          </a:stretch>
        </p:blipFill>
        <p:spPr>
          <a:xfrm>
            <a:off x="5257800" y="1143000"/>
            <a:ext cx="3295650" cy="5287963"/>
          </a:xfrm>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rrowheads="1"/>
          </p:cNvSpPr>
          <p:nvPr>
            <p:ph type="title"/>
          </p:nvPr>
        </p:nvSpPr>
        <p:spPr>
          <a:xfrm>
            <a:off x="457200" y="274638"/>
            <a:ext cx="8229600" cy="1020762"/>
          </a:xfrm>
        </p:spPr>
        <p:txBody>
          <a:bodyPr/>
          <a:lstStyle/>
          <a:p>
            <a:r>
              <a:rPr lang="es-AR" sz="4000"/>
              <a:t>Adaptaciones Especializadas al Forrajeo de Diferentes Especies </a:t>
            </a:r>
          </a:p>
        </p:txBody>
      </p:sp>
      <p:sp>
        <p:nvSpPr>
          <p:cNvPr id="155651" name="Rectangle 3"/>
          <p:cNvSpPr>
            <a:spLocks noGrp="1" noChangeArrowheads="1"/>
          </p:cNvSpPr>
          <p:nvPr>
            <p:ph type="body" idx="1"/>
          </p:nvPr>
        </p:nvSpPr>
        <p:spPr>
          <a:xfrm>
            <a:off x="457200" y="1676400"/>
            <a:ext cx="8686800" cy="5181600"/>
          </a:xfrm>
        </p:spPr>
        <p:txBody>
          <a:bodyPr/>
          <a:lstStyle/>
          <a:p>
            <a:pPr>
              <a:lnSpc>
                <a:spcPct val="90000"/>
              </a:lnSpc>
              <a:buClr>
                <a:srgbClr val="0066FF"/>
              </a:buClr>
              <a:buFont typeface="Wingdings" pitchFamily="2" charset="2"/>
              <a:buNone/>
            </a:pPr>
            <a:r>
              <a:rPr lang="es-AR"/>
              <a:t>Cuando se empleen técnicas de forrajeo, </a:t>
            </a:r>
            <a:r>
              <a:rPr lang="es-AR">
                <a:solidFill>
                  <a:schemeClr val="hlink"/>
                </a:solidFill>
              </a:rPr>
              <a:t>se deben considerar las características de la especie:</a:t>
            </a:r>
          </a:p>
          <a:p>
            <a:pPr>
              <a:lnSpc>
                <a:spcPct val="90000"/>
              </a:lnSpc>
              <a:buClr>
                <a:srgbClr val="0066FF"/>
              </a:buClr>
              <a:buFont typeface="Wingdings" pitchFamily="2" charset="2"/>
              <a:buChar char="§"/>
            </a:pPr>
            <a:r>
              <a:rPr lang="es-AR"/>
              <a:t>Se alimentan los primates de hojas, goma, insectos o frutas? </a:t>
            </a:r>
          </a:p>
          <a:p>
            <a:pPr>
              <a:lnSpc>
                <a:spcPct val="90000"/>
              </a:lnSpc>
              <a:buClr>
                <a:srgbClr val="0066FF"/>
              </a:buClr>
              <a:buFont typeface="Wingdings" pitchFamily="2" charset="2"/>
              <a:buChar char="§"/>
            </a:pPr>
            <a:r>
              <a:rPr lang="es-AR"/>
              <a:t>Son forrajeadores terrestres o de árboles? </a:t>
            </a:r>
          </a:p>
          <a:p>
            <a:pPr>
              <a:lnSpc>
                <a:spcPct val="90000"/>
              </a:lnSpc>
              <a:buClr>
                <a:srgbClr val="0066FF"/>
              </a:buClr>
              <a:buFont typeface="Wingdings" pitchFamily="2" charset="2"/>
              <a:buChar char="§"/>
            </a:pPr>
            <a:r>
              <a:rPr lang="es-AR"/>
              <a:t>Cómo forrajean? </a:t>
            </a:r>
          </a:p>
          <a:p>
            <a:pPr>
              <a:lnSpc>
                <a:spcPct val="90000"/>
              </a:lnSpc>
              <a:buClr>
                <a:srgbClr val="0066FF"/>
              </a:buClr>
              <a:buFont typeface="Wingdings" pitchFamily="2" charset="2"/>
              <a:buChar char="§"/>
            </a:pPr>
            <a:r>
              <a:rPr lang="es-AR"/>
              <a:t>Qué posiciones corporales adoptan? </a:t>
            </a:r>
          </a:p>
          <a:p>
            <a:pPr>
              <a:lnSpc>
                <a:spcPct val="90000"/>
              </a:lnSpc>
              <a:buClr>
                <a:srgbClr val="0066FF"/>
              </a:buClr>
              <a:buFont typeface="Wingdings" pitchFamily="2" charset="2"/>
              <a:buChar char="§"/>
            </a:pPr>
            <a:r>
              <a:rPr lang="es-AR"/>
              <a:t>Cómo usan sus manos? </a:t>
            </a:r>
          </a:p>
          <a:p>
            <a:pPr>
              <a:lnSpc>
                <a:spcPct val="90000"/>
              </a:lnSpc>
              <a:buClr>
                <a:srgbClr val="0066FF"/>
              </a:buClr>
              <a:buFont typeface="Wingdings" pitchFamily="2" charset="2"/>
              <a:buChar char="§"/>
            </a:pPr>
            <a:r>
              <a:rPr lang="es-AR"/>
              <a:t>Usan herramientas? </a:t>
            </a:r>
          </a:p>
          <a:p>
            <a:pPr>
              <a:lnSpc>
                <a:spcPct val="90000"/>
              </a:lnSpc>
              <a:buClr>
                <a:srgbClr val="0066FF"/>
              </a:buClr>
              <a:buFont typeface="Wingdings" pitchFamily="2" charset="2"/>
              <a:buChar char="§"/>
            </a:pPr>
            <a:r>
              <a:rPr lang="es-AR"/>
              <a:t>Niveles de habilidad cognitiva?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rrowheads="1"/>
          </p:cNvSpPr>
          <p:nvPr>
            <p:ph type="title"/>
          </p:nvPr>
        </p:nvSpPr>
        <p:spPr>
          <a:xfrm>
            <a:off x="457200" y="0"/>
            <a:ext cx="8229600" cy="1066800"/>
          </a:xfrm>
        </p:spPr>
        <p:txBody>
          <a:bodyPr/>
          <a:lstStyle/>
          <a:p>
            <a:r>
              <a:rPr lang="en-US"/>
              <a:t>Habilidades Motoras</a:t>
            </a:r>
          </a:p>
        </p:txBody>
      </p:sp>
      <p:sp>
        <p:nvSpPr>
          <p:cNvPr id="274435" name="Rectangle 3"/>
          <p:cNvSpPr>
            <a:spLocks noGrp="1" noChangeArrowheads="1"/>
          </p:cNvSpPr>
          <p:nvPr>
            <p:ph idx="1"/>
          </p:nvPr>
        </p:nvSpPr>
        <p:spPr/>
        <p:txBody>
          <a:bodyPr/>
          <a:lstStyle/>
          <a:p>
            <a:pPr>
              <a:buFont typeface="Wingdings" pitchFamily="2" charset="2"/>
              <a:buNone/>
            </a:pPr>
            <a:r>
              <a:rPr lang="en-US"/>
              <a:t>El pulgar oponible</a:t>
            </a:r>
          </a:p>
          <a:p>
            <a:pPr>
              <a:buFont typeface="Wingdings" pitchFamily="2" charset="2"/>
              <a:buNone/>
            </a:pPr>
            <a:endParaRPr lang="en-US"/>
          </a:p>
          <a:p>
            <a:pPr>
              <a:buFont typeface="Wingdings" pitchFamily="2" charset="2"/>
              <a:buNone/>
            </a:pPr>
            <a:endParaRPr lang="en-US"/>
          </a:p>
          <a:p>
            <a:pPr>
              <a:buFont typeface="Wingdings" pitchFamily="2" charset="2"/>
              <a:buNone/>
            </a:pPr>
            <a:endParaRPr lang="en-US"/>
          </a:p>
          <a:p>
            <a:pPr>
              <a:buFont typeface="Wingdings" pitchFamily="2" charset="2"/>
              <a:buNone/>
            </a:pPr>
            <a:endParaRPr lang="en-US"/>
          </a:p>
          <a:p>
            <a:pPr>
              <a:buFont typeface="Wingdings" pitchFamily="2" charset="2"/>
              <a:buNone/>
            </a:pPr>
            <a:endParaRPr lang="en-US"/>
          </a:p>
          <a:p>
            <a:pPr>
              <a:buFont typeface="Wingdings" pitchFamily="2" charset="2"/>
              <a:buNone/>
            </a:pPr>
            <a:endParaRPr lang="en-US"/>
          </a:p>
          <a:p>
            <a:pPr>
              <a:buFont typeface="Wingdings" pitchFamily="2" charset="2"/>
              <a:buNone/>
            </a:pPr>
            <a:endParaRPr lang="en-US"/>
          </a:p>
          <a:p>
            <a:pPr>
              <a:buFont typeface="Wingdings" pitchFamily="2" charset="2"/>
              <a:buNone/>
            </a:pPr>
            <a:r>
              <a:rPr lang="en-US" sz="1000">
                <a:cs typeface="Arial" pitchFamily="34" charset="0"/>
              </a:rPr>
              <a:t>Papio anubis (Olive baboon) is manipulating </a:t>
            </a:r>
          </a:p>
          <a:p>
            <a:pPr>
              <a:buFont typeface="Wingdings" pitchFamily="2" charset="2"/>
              <a:buNone/>
            </a:pPr>
            <a:r>
              <a:rPr lang="en-US" sz="1000">
                <a:cs typeface="Arial" pitchFamily="34" charset="0"/>
              </a:rPr>
              <a:t>his meal with his mobile thumbs © 2005 </a:t>
            </a:r>
            <a:r>
              <a:rPr lang="en-US" sz="1000">
                <a:cs typeface="Arial" pitchFamily="34" charset="0"/>
                <a:hlinkClick r:id="rId3"/>
              </a:rPr>
              <a:t>David Bygott</a:t>
            </a:r>
            <a:r>
              <a:rPr lang="en-US" sz="1000">
                <a:cs typeface="Arial" pitchFamily="34" charset="0"/>
              </a:rPr>
              <a:t> </a:t>
            </a:r>
          </a:p>
          <a:p>
            <a:pPr>
              <a:buFont typeface="Wingdings" pitchFamily="2" charset="2"/>
              <a:buNone/>
            </a:pPr>
            <a:r>
              <a:rPr lang="en-US" sz="1000">
                <a:solidFill>
                  <a:srgbClr val="008000"/>
                </a:solidFill>
                <a:latin typeface="Arial" pitchFamily="34" charset="0"/>
                <a:cs typeface="Arial" pitchFamily="34" charset="0"/>
              </a:rPr>
              <a:t>                                                                                                                                            </a:t>
            </a:r>
            <a:r>
              <a:rPr lang="en-US" sz="1000">
                <a:solidFill>
                  <a:srgbClr val="008000"/>
                </a:solidFill>
                <a:cs typeface="Arial" pitchFamily="34" charset="0"/>
              </a:rPr>
              <a:t>images.acclaimimages.com/_gallery/_SM/0028-04...</a:t>
            </a:r>
            <a:r>
              <a:rPr lang="en-US" sz="1000">
                <a:solidFill>
                  <a:srgbClr val="000000"/>
                </a:solidFill>
                <a:effectLst>
                  <a:outerShdw blurRad="38100" dist="38100" dir="2700000" algn="tl">
                    <a:srgbClr val="FFFFFF"/>
                  </a:outerShdw>
                </a:effectLst>
                <a:cs typeface="Arial" pitchFamily="34" charset="0"/>
              </a:rPr>
              <a:t/>
            </a:r>
            <a:br>
              <a:rPr lang="en-US" sz="1000">
                <a:solidFill>
                  <a:srgbClr val="000000"/>
                </a:solidFill>
                <a:effectLst>
                  <a:outerShdw blurRad="38100" dist="38100" dir="2700000" algn="tl">
                    <a:srgbClr val="FFFFFF"/>
                  </a:outerShdw>
                </a:effectLst>
                <a:cs typeface="Arial" pitchFamily="34" charset="0"/>
              </a:rPr>
            </a:br>
            <a:endParaRPr lang="en-US" sz="1000">
              <a:solidFill>
                <a:srgbClr val="000000"/>
              </a:solidFill>
              <a:effectLst>
                <a:outerShdw blurRad="38100" dist="38100" dir="2700000" algn="tl">
                  <a:srgbClr val="FFFFFF"/>
                </a:outerShdw>
              </a:effectLst>
              <a:cs typeface="Arial" pitchFamily="34" charset="0"/>
            </a:endParaRPr>
          </a:p>
          <a:p>
            <a:pPr>
              <a:buFont typeface="Wingdings" pitchFamily="2" charset="2"/>
              <a:buNone/>
            </a:pPr>
            <a:endParaRPr lang="en-US"/>
          </a:p>
        </p:txBody>
      </p:sp>
      <p:pic>
        <p:nvPicPr>
          <p:cNvPr id="274437" name="Picture 5" descr="0028-0401-1106-5058_SM"/>
          <p:cNvPicPr>
            <a:picLocks noChangeAspect="1" noChangeArrowheads="1"/>
          </p:cNvPicPr>
          <p:nvPr/>
        </p:nvPicPr>
        <p:blipFill>
          <a:blip r:embed="rId4" cstate="email"/>
          <a:srcRect/>
          <a:stretch>
            <a:fillRect/>
          </a:stretch>
        </p:blipFill>
        <p:spPr bwMode="auto">
          <a:xfrm>
            <a:off x="4495800" y="1828800"/>
            <a:ext cx="4024313" cy="4572000"/>
          </a:xfrm>
          <a:prstGeom prst="rect">
            <a:avLst/>
          </a:prstGeom>
          <a:noFill/>
        </p:spPr>
      </p:pic>
      <p:pic>
        <p:nvPicPr>
          <p:cNvPr id="274438" name="Picture 6" descr="bab+meat[1]"/>
          <p:cNvPicPr>
            <a:picLocks noChangeAspect="1" noChangeArrowheads="1"/>
          </p:cNvPicPr>
          <p:nvPr/>
        </p:nvPicPr>
        <p:blipFill>
          <a:blip r:embed="rId5" cstate="email"/>
          <a:srcRect/>
          <a:stretch>
            <a:fillRect/>
          </a:stretch>
        </p:blipFill>
        <p:spPr bwMode="auto">
          <a:xfrm>
            <a:off x="304800" y="2286000"/>
            <a:ext cx="3657600" cy="334327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8" name="Rectangle 4"/>
          <p:cNvSpPr>
            <a:spLocks noGrp="1" noRot="1" noChangeArrowheads="1"/>
          </p:cNvSpPr>
          <p:nvPr>
            <p:ph type="title"/>
          </p:nvPr>
        </p:nvSpPr>
        <p:spPr>
          <a:xfrm>
            <a:off x="457200" y="0"/>
            <a:ext cx="8229600" cy="1219200"/>
          </a:xfrm>
        </p:spPr>
        <p:txBody>
          <a:bodyPr/>
          <a:lstStyle/>
          <a:p>
            <a:r>
              <a:rPr lang="en-US"/>
              <a:t>Captividad</a:t>
            </a:r>
          </a:p>
        </p:txBody>
      </p:sp>
      <p:sp>
        <p:nvSpPr>
          <p:cNvPr id="390149" name="Rectangle 5"/>
          <p:cNvSpPr>
            <a:spLocks noGrp="1" noChangeArrowheads="1"/>
          </p:cNvSpPr>
          <p:nvPr>
            <p:ph type="body" sz="half" idx="1"/>
          </p:nvPr>
        </p:nvSpPr>
        <p:spPr>
          <a:xfrm>
            <a:off x="304800" y="1219200"/>
            <a:ext cx="4648200" cy="5638800"/>
          </a:xfrm>
        </p:spPr>
        <p:txBody>
          <a:bodyPr/>
          <a:lstStyle/>
          <a:p>
            <a:pPr>
              <a:lnSpc>
                <a:spcPct val="80000"/>
              </a:lnSpc>
              <a:buFont typeface="Wingdings" pitchFamily="2" charset="2"/>
              <a:buNone/>
            </a:pPr>
            <a:r>
              <a:rPr lang="en-US" sz="900"/>
              <a:t>          </a:t>
            </a:r>
            <a:r>
              <a:rPr lang="en-US" sz="1800"/>
              <a:t>Los animales están </a:t>
            </a:r>
            <a:r>
              <a:rPr lang="en-US" sz="1800">
                <a:solidFill>
                  <a:schemeClr val="hlink"/>
                </a:solidFill>
              </a:rPr>
              <a:t>confinados</a:t>
            </a:r>
            <a:r>
              <a:rPr lang="en-US" sz="1800"/>
              <a:t> en hábitats relativamente pequeños con </a:t>
            </a:r>
            <a:r>
              <a:rPr lang="en-US" sz="1800">
                <a:solidFill>
                  <a:schemeClr val="hlink"/>
                </a:solidFill>
              </a:rPr>
              <a:t>complejidad reducida</a:t>
            </a:r>
            <a:r>
              <a:rPr lang="en-US" sz="1800"/>
              <a:t> y </a:t>
            </a:r>
            <a:r>
              <a:rPr lang="en-US" sz="1800">
                <a:solidFill>
                  <a:schemeClr val="hlink"/>
                </a:solidFill>
              </a:rPr>
              <a:t>predictibilidad incrementada</a:t>
            </a:r>
            <a:br>
              <a:rPr lang="en-US" sz="1800">
                <a:solidFill>
                  <a:schemeClr val="hlink"/>
                </a:solidFill>
              </a:rPr>
            </a:br>
            <a:r>
              <a:rPr lang="en-US" sz="1800"/>
              <a:t>2. Exhiben </a:t>
            </a:r>
            <a:r>
              <a:rPr lang="en-US" sz="1800">
                <a:solidFill>
                  <a:schemeClr val="hlink"/>
                </a:solidFill>
              </a:rPr>
              <a:t>un rango menor de comportamientos específicos típicos naturales</a:t>
            </a:r>
            <a:r>
              <a:rPr lang="en-US" sz="1800"/>
              <a:t> </a:t>
            </a:r>
            <a:br>
              <a:rPr lang="en-US" sz="1800"/>
            </a:br>
            <a:r>
              <a:rPr lang="en-US" sz="1800"/>
              <a:t>3. Tienen opciones limitadas y sus </a:t>
            </a:r>
            <a:r>
              <a:rPr lang="en-US" sz="1800">
                <a:solidFill>
                  <a:schemeClr val="hlink"/>
                </a:solidFill>
              </a:rPr>
              <a:t>opciones con frecuencia son tomadas por ellos</a:t>
            </a:r>
            <a:r>
              <a:rPr lang="en-US" sz="1800"/>
              <a:t>. Es nuestro sesgo homocentrico asumir que sabemos que es mejor para ellos. </a:t>
            </a:r>
            <a:br>
              <a:rPr lang="en-US" sz="1800"/>
            </a:br>
            <a:endParaRPr lang="en-US" sz="1800"/>
          </a:p>
          <a:p>
            <a:pPr>
              <a:lnSpc>
                <a:spcPct val="80000"/>
              </a:lnSpc>
              <a:buFont typeface="Wingdings" pitchFamily="2" charset="2"/>
              <a:buNone/>
            </a:pPr>
            <a:r>
              <a:rPr lang="en-US" sz="1800"/>
              <a:t>EJEMPLO: Los tenemos bajo esquemas de alimentación, alterando aspectos como el tiempo del forrajeo, su elección de comida, y sus patrones de alimentación. Los movemos de un lado a otro, los presentamos a y separamos de otros animales, elegimos con quien necesitan reproducirse, limpiamos sus exhibidores, los medicamos e incluso eutanizamos si se necesita.</a:t>
            </a:r>
            <a:br>
              <a:rPr lang="en-US" sz="1800"/>
            </a:br>
            <a:endParaRPr lang="en-US" sz="1800"/>
          </a:p>
          <a:p>
            <a:pPr>
              <a:lnSpc>
                <a:spcPct val="80000"/>
              </a:lnSpc>
              <a:buFont typeface="Wingdings" pitchFamily="2" charset="2"/>
              <a:buNone/>
            </a:pPr>
            <a:r>
              <a:rPr lang="en-US" sz="1800"/>
              <a:t>     Por ello los animales tienen </a:t>
            </a:r>
            <a:r>
              <a:rPr lang="en-US" sz="1800">
                <a:solidFill>
                  <a:srgbClr val="FF3300"/>
                </a:solidFill>
              </a:rPr>
              <a:t>menos sentido de control</a:t>
            </a:r>
            <a:r>
              <a:rPr lang="en-US" sz="1800"/>
              <a:t> del ambiente</a:t>
            </a:r>
            <a:r>
              <a:rPr lang="en-US" sz="1800" b="1"/>
              <a:t/>
            </a:r>
            <a:br>
              <a:rPr lang="en-US" sz="1800" b="1"/>
            </a:br>
            <a:endParaRPr lang="en-US" sz="1800" b="1"/>
          </a:p>
          <a:p>
            <a:pPr>
              <a:lnSpc>
                <a:spcPct val="80000"/>
              </a:lnSpc>
              <a:buFont typeface="Wingdings" pitchFamily="2" charset="2"/>
              <a:buNone/>
            </a:pPr>
            <a:r>
              <a:rPr lang="en-US" sz="1000" b="1"/>
              <a:t>Boma Los Angeles Zoo, 1986; http://www.prime-apes.org/images/07%20new%20pics/boma%201.jpg</a:t>
            </a:r>
          </a:p>
          <a:p>
            <a:pPr>
              <a:lnSpc>
                <a:spcPct val="80000"/>
              </a:lnSpc>
              <a:buFont typeface="Wingdings" pitchFamily="2" charset="2"/>
              <a:buNone/>
            </a:pPr>
            <a:endParaRPr lang="en-US" sz="1000" b="1"/>
          </a:p>
        </p:txBody>
      </p:sp>
      <p:pic>
        <p:nvPicPr>
          <p:cNvPr id="390152" name="Picture 8" descr="boma%201[1]"/>
          <p:cNvPicPr>
            <a:picLocks noChangeAspect="1" noChangeArrowheads="1"/>
          </p:cNvPicPr>
          <p:nvPr>
            <p:ph sz="half" idx="2"/>
          </p:nvPr>
        </p:nvPicPr>
        <p:blipFill>
          <a:blip r:embed="rId3" cstate="email"/>
          <a:srcRect/>
          <a:stretch>
            <a:fillRect/>
          </a:stretch>
        </p:blipFill>
        <p:spPr>
          <a:xfrm>
            <a:off x="4876800" y="1905000"/>
            <a:ext cx="4038600" cy="3889375"/>
          </a:xfrm>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1026"/>
          <p:cNvSpPr>
            <a:spLocks noGrp="1" noRot="1" noChangeArrowheads="1"/>
          </p:cNvSpPr>
          <p:nvPr>
            <p:ph type="title"/>
          </p:nvPr>
        </p:nvSpPr>
        <p:spPr>
          <a:xfrm>
            <a:off x="457200" y="0"/>
            <a:ext cx="8229600" cy="1143000"/>
          </a:xfrm>
        </p:spPr>
        <p:txBody>
          <a:bodyPr/>
          <a:lstStyle/>
          <a:p>
            <a:r>
              <a:rPr lang="es-AR" sz="3600"/>
              <a:t>Técnicas de aprendizaje en forrajeo</a:t>
            </a:r>
          </a:p>
        </p:txBody>
      </p:sp>
      <p:pic>
        <p:nvPicPr>
          <p:cNvPr id="405508" name="Picture 1028" descr="dn12008-1_250[1]"/>
          <p:cNvPicPr>
            <a:picLocks noChangeAspect="1" noChangeArrowheads="1"/>
          </p:cNvPicPr>
          <p:nvPr>
            <p:ph idx="1"/>
          </p:nvPr>
        </p:nvPicPr>
        <p:blipFill>
          <a:blip r:embed="rId3" cstate="email"/>
          <a:srcRect/>
          <a:stretch>
            <a:fillRect/>
          </a:stretch>
        </p:blipFill>
        <p:spPr>
          <a:xfrm>
            <a:off x="1447800" y="1371600"/>
            <a:ext cx="6218238" cy="4525963"/>
          </a:xfrm>
          <a:noFill/>
          <a:ln/>
        </p:spPr>
      </p:pic>
      <p:sp>
        <p:nvSpPr>
          <p:cNvPr id="405509" name="Rectangle 1029"/>
          <p:cNvSpPr>
            <a:spLocks noChangeArrowheads="1"/>
          </p:cNvSpPr>
          <p:nvPr/>
        </p:nvSpPr>
        <p:spPr bwMode="auto">
          <a:xfrm>
            <a:off x="0" y="6019800"/>
            <a:ext cx="9144000" cy="942975"/>
          </a:xfrm>
          <a:prstGeom prst="rect">
            <a:avLst/>
          </a:prstGeom>
          <a:noFill/>
          <a:ln w="9525">
            <a:noFill/>
            <a:miter lim="800000"/>
            <a:headEnd/>
            <a:tailEnd/>
          </a:ln>
          <a:effectLst/>
        </p:spPr>
        <p:txBody>
          <a:bodyPr>
            <a:spAutoFit/>
          </a:bodyPr>
          <a:lstStyle/>
          <a:p>
            <a:r>
              <a:rPr lang="en-US" sz="1400" b="0">
                <a:effectLst>
                  <a:outerShdw blurRad="38100" dist="38100" dir="2700000" algn="tl">
                    <a:srgbClr val="000000"/>
                  </a:outerShdw>
                </a:effectLst>
              </a:rPr>
              <a:t>Un Chimpa observa a un compañero</a:t>
            </a:r>
            <a:br>
              <a:rPr lang="en-US" sz="1400" b="0">
                <a:effectLst>
                  <a:outerShdw blurRad="38100" dist="38100" dir="2700000" algn="tl">
                    <a:srgbClr val="000000"/>
                  </a:outerShdw>
                </a:effectLst>
              </a:rPr>
            </a:br>
            <a:r>
              <a:rPr lang="en-US" sz="1400" b="0">
                <a:effectLst>
                  <a:outerShdw blurRad="38100" dist="38100" dir="2700000" algn="tl">
                    <a:srgbClr val="000000"/>
                  </a:outerShdw>
                </a:effectLst>
              </a:rPr>
              <a:t>abrir un cubo para buscar comida</a:t>
            </a:r>
            <a:br>
              <a:rPr lang="en-US" sz="1400" b="0">
                <a:effectLst>
                  <a:outerShdw blurRad="38100" dist="38100" dir="2700000" algn="tl">
                    <a:srgbClr val="000000"/>
                  </a:outerShdw>
                </a:effectLst>
              </a:rPr>
            </a:br>
            <a:r>
              <a:rPr lang="en-US" sz="1400" b="0">
                <a:effectLst>
                  <a:outerShdw blurRad="38100" dist="38100" dir="2700000" algn="tl">
                    <a:srgbClr val="000000"/>
                  </a:outerShdw>
                </a:effectLst>
              </a:rPr>
              <a:t>Image: Lewis Haughton</a:t>
            </a:r>
            <a:br>
              <a:rPr lang="en-US" sz="1400" b="0">
                <a:effectLst>
                  <a:outerShdw blurRad="38100" dist="38100" dir="2700000" algn="tl">
                    <a:srgbClr val="000000"/>
                  </a:outerShdw>
                </a:effectLst>
              </a:rPr>
            </a:br>
            <a:endParaRPr lang="en-US" sz="1400" b="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rrowheads="1"/>
          </p:cNvSpPr>
          <p:nvPr>
            <p:ph type="title"/>
          </p:nvPr>
        </p:nvSpPr>
        <p:spPr>
          <a:xfrm>
            <a:off x="457200" y="0"/>
            <a:ext cx="8229600" cy="1417638"/>
          </a:xfrm>
        </p:spPr>
        <p:txBody>
          <a:bodyPr/>
          <a:lstStyle/>
          <a:p>
            <a:r>
              <a:rPr lang="en-US" sz="3600"/>
              <a:t>Técnicas de uso de herramientas en forrajeo</a:t>
            </a:r>
          </a:p>
        </p:txBody>
      </p:sp>
      <p:sp>
        <p:nvSpPr>
          <p:cNvPr id="272387" name="Rectangle 3"/>
          <p:cNvSpPr>
            <a:spLocks noGrp="1" noChangeArrowheads="1"/>
          </p:cNvSpPr>
          <p:nvPr>
            <p:ph idx="1"/>
          </p:nvPr>
        </p:nvSpPr>
        <p:spPr/>
        <p:txBody>
          <a:bodyPr/>
          <a:lstStyle/>
          <a:p>
            <a:endParaRPr lang="en-US"/>
          </a:p>
          <a:p>
            <a:endParaRPr lang="en-US"/>
          </a:p>
          <a:p>
            <a:endParaRPr lang="en-US"/>
          </a:p>
          <a:p>
            <a:endParaRPr lang="en-US"/>
          </a:p>
          <a:p>
            <a:endParaRPr lang="en-US"/>
          </a:p>
          <a:p>
            <a:endParaRPr lang="en-US"/>
          </a:p>
          <a:p>
            <a:endParaRPr lang="en-US"/>
          </a:p>
          <a:p>
            <a:pPr>
              <a:buFont typeface="Wingdings" pitchFamily="2" charset="2"/>
              <a:buNone/>
            </a:pPr>
            <a:endParaRPr lang="en-US"/>
          </a:p>
          <a:p>
            <a:pPr algn="ctr">
              <a:buFont typeface="Wingdings" pitchFamily="2" charset="2"/>
              <a:buNone/>
            </a:pPr>
            <a:r>
              <a:rPr lang="en-US" sz="1800">
                <a:cs typeface="Arial" pitchFamily="34" charset="0"/>
              </a:rPr>
              <a:t>uk.encarta.msn.com</a:t>
            </a:r>
            <a:r>
              <a:rPr lang="en-US" sz="1200">
                <a:solidFill>
                  <a:srgbClr val="000000"/>
                </a:solidFill>
                <a:effectLst>
                  <a:outerShdw blurRad="38100" dist="38100" dir="2700000" algn="tl">
                    <a:srgbClr val="FFFFFF"/>
                  </a:outerShdw>
                </a:effectLst>
                <a:latin typeface="Arial" pitchFamily="34" charset="0"/>
                <a:cs typeface="Arial" pitchFamily="34" charset="0"/>
              </a:rPr>
              <a:t> </a:t>
            </a:r>
          </a:p>
          <a:p>
            <a:endParaRPr lang="en-US" sz="1200"/>
          </a:p>
        </p:txBody>
      </p:sp>
      <p:pic>
        <p:nvPicPr>
          <p:cNvPr id="272388" name="Picture 4" descr="T304870A[1]"/>
          <p:cNvPicPr>
            <a:picLocks noChangeAspect="1" noChangeArrowheads="1"/>
          </p:cNvPicPr>
          <p:nvPr/>
        </p:nvPicPr>
        <p:blipFill>
          <a:blip r:embed="rId3" cstate="email"/>
          <a:srcRect/>
          <a:stretch>
            <a:fillRect/>
          </a:stretch>
        </p:blipFill>
        <p:spPr bwMode="auto">
          <a:xfrm>
            <a:off x="533400" y="1289050"/>
            <a:ext cx="7772400" cy="5046663"/>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a:xfrm>
            <a:off x="0" y="0"/>
            <a:ext cx="9144000" cy="914400"/>
          </a:xfrm>
        </p:spPr>
        <p:txBody>
          <a:bodyPr/>
          <a:lstStyle/>
          <a:p>
            <a:r>
              <a:rPr lang="en-US" sz="3600"/>
              <a:t>Técnicas de uso de herramientas en forrajeo</a:t>
            </a:r>
          </a:p>
        </p:txBody>
      </p:sp>
      <p:pic>
        <p:nvPicPr>
          <p:cNvPr id="273413" name="Picture 5" descr="chimp_termite_mound[1]"/>
          <p:cNvPicPr>
            <a:picLocks noChangeAspect="1" noChangeArrowheads="1"/>
          </p:cNvPicPr>
          <p:nvPr>
            <p:ph idx="1"/>
          </p:nvPr>
        </p:nvPicPr>
        <p:blipFill>
          <a:blip r:embed="rId3" cstate="email"/>
          <a:srcRect/>
          <a:stretch>
            <a:fillRect/>
          </a:stretch>
        </p:blipFill>
        <p:spPr>
          <a:xfrm>
            <a:off x="914400" y="1039813"/>
            <a:ext cx="7239000" cy="5429250"/>
          </a:xfrm>
          <a:noFill/>
          <a:ln/>
        </p:spPr>
      </p:pic>
      <p:sp>
        <p:nvSpPr>
          <p:cNvPr id="273414" name="Rectangle 6"/>
          <p:cNvSpPr>
            <a:spLocks noChangeArrowheads="1"/>
          </p:cNvSpPr>
          <p:nvPr/>
        </p:nvSpPr>
        <p:spPr bwMode="auto">
          <a:xfrm>
            <a:off x="457200" y="6477000"/>
            <a:ext cx="9144000" cy="381000"/>
          </a:xfrm>
          <a:prstGeom prst="rect">
            <a:avLst/>
          </a:prstGeom>
          <a:noFill/>
          <a:ln w="9525">
            <a:noFill/>
            <a:miter lim="800000"/>
            <a:headEnd/>
            <a:tailEnd/>
          </a:ln>
          <a:effectLst/>
        </p:spPr>
        <p:txBody>
          <a:bodyPr/>
          <a:lstStyle/>
          <a:p>
            <a:pPr algn="l"/>
            <a:r>
              <a:rPr lang="en-US" sz="1000" b="0">
                <a:solidFill>
                  <a:schemeClr val="tx1"/>
                </a:solidFill>
                <a:effectLst/>
                <a:cs typeface="Arial" pitchFamily="34" charset="0"/>
              </a:rPr>
              <a:t>www.honoluluzoo.org/.../chimp_termite_mound.jpg</a:t>
            </a:r>
            <a:endParaRPr lang="en-US" sz="1000" b="0">
              <a:solidFill>
                <a:schemeClr val="tx1"/>
              </a:solidFill>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rrowheads="1"/>
          </p:cNvSpPr>
          <p:nvPr>
            <p:ph type="title"/>
          </p:nvPr>
        </p:nvSpPr>
        <p:spPr>
          <a:xfrm>
            <a:off x="457200" y="0"/>
            <a:ext cx="8229600" cy="1371600"/>
          </a:xfrm>
        </p:spPr>
        <p:txBody>
          <a:bodyPr/>
          <a:lstStyle/>
          <a:p>
            <a:r>
              <a:rPr lang="en-US" sz="3600"/>
              <a:t>Técnicas de construcción de herramientas para forrajeo !!!!!!!!</a:t>
            </a:r>
          </a:p>
        </p:txBody>
      </p:sp>
      <p:sp>
        <p:nvSpPr>
          <p:cNvPr id="433155" name="Rectangle 3"/>
          <p:cNvSpPr>
            <a:spLocks noGrp="1" noChangeArrowheads="1"/>
          </p:cNvSpPr>
          <p:nvPr>
            <p:ph idx="1"/>
          </p:nvPr>
        </p:nvSpPr>
        <p:spPr>
          <a:xfrm>
            <a:off x="457200" y="1295400"/>
            <a:ext cx="8229600" cy="4830763"/>
          </a:xfrm>
        </p:spPr>
        <p:txBody>
          <a:bodyPr/>
          <a:lstStyle/>
          <a:p>
            <a:pPr>
              <a:buFont typeface="Wingdings" pitchFamily="2" charset="2"/>
              <a:buNone/>
            </a:pPr>
            <a:r>
              <a:rPr lang="en-US" b="1">
                <a:solidFill>
                  <a:srgbClr val="999966"/>
                </a:solidFill>
              </a:rPr>
              <a:t>   Se ha observado a los chimpancés de Senegal fabricando y usando lanzas de madera para cazar otros primates.</a:t>
            </a:r>
            <a:endParaRPr lang="en-US">
              <a:solidFill>
                <a:srgbClr val="666666"/>
              </a:solidFill>
            </a:endParaRPr>
          </a:p>
        </p:txBody>
      </p:sp>
      <p:pic>
        <p:nvPicPr>
          <p:cNvPr id="433156" name="Picture 4" descr="_42603109_tool_cb_203[1]"/>
          <p:cNvPicPr>
            <a:picLocks noChangeAspect="1" noChangeArrowheads="1"/>
          </p:cNvPicPr>
          <p:nvPr/>
        </p:nvPicPr>
        <p:blipFill>
          <a:blip r:embed="rId3" cstate="email"/>
          <a:srcRect/>
          <a:stretch>
            <a:fillRect/>
          </a:stretch>
        </p:blipFill>
        <p:spPr bwMode="auto">
          <a:xfrm>
            <a:off x="3352800" y="2819400"/>
            <a:ext cx="4648200" cy="3478213"/>
          </a:xfrm>
          <a:prstGeom prst="rect">
            <a:avLst/>
          </a:prstGeom>
          <a:noFill/>
        </p:spPr>
      </p:pic>
      <p:sp>
        <p:nvSpPr>
          <p:cNvPr id="433158" name="Rectangle 6"/>
          <p:cNvSpPr>
            <a:spLocks noChangeArrowheads="1"/>
          </p:cNvSpPr>
          <p:nvPr/>
        </p:nvSpPr>
        <p:spPr bwMode="auto">
          <a:xfrm>
            <a:off x="1066800" y="6400800"/>
            <a:ext cx="6172200" cy="304800"/>
          </a:xfrm>
          <a:prstGeom prst="rect">
            <a:avLst/>
          </a:prstGeom>
          <a:noFill/>
          <a:ln w="9525">
            <a:noFill/>
            <a:miter lim="800000"/>
            <a:headEnd/>
            <a:tailEnd/>
          </a:ln>
          <a:effectLst/>
        </p:spPr>
        <p:txBody>
          <a:bodyPr>
            <a:spAutoFit/>
          </a:bodyPr>
          <a:lstStyle/>
          <a:p>
            <a:r>
              <a:rPr lang="en-US" sz="1400">
                <a:effectLst>
                  <a:outerShdw blurRad="38100" dist="38100" dir="2700000" algn="tl">
                    <a:srgbClr val="000000"/>
                  </a:outerShdw>
                </a:effectLst>
              </a:rPr>
              <a:t>http://news.bbc.co.uk/2/hi/science/nature/6387611.stm</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pic>
        <p:nvPicPr>
          <p:cNvPr id="158725" name="Picture 5" descr="C:\Documents and Settings\UHamblin\Local Settings\Temporary Internet Files\OLK6\Pedro.jpg"/>
          <p:cNvPicPr>
            <a:picLocks noChangeAspect="1" noChangeArrowheads="1"/>
          </p:cNvPicPr>
          <p:nvPr>
            <p:ph idx="1"/>
          </p:nvPr>
        </p:nvPicPr>
        <p:blipFill>
          <a:blip r:embed="rId3" r:link="rId4" cstate="email"/>
          <a:srcRect/>
          <a:stretch>
            <a:fillRect/>
          </a:stretch>
        </p:blipFill>
        <p:spPr>
          <a:xfrm>
            <a:off x="0" y="0"/>
            <a:ext cx="9144000" cy="6859588"/>
          </a:xfrm>
          <a:noFill/>
          <a:ln/>
        </p:spPr>
      </p:pic>
      <p:sp>
        <p:nvSpPr>
          <p:cNvPr id="158728" name="Text Box 8"/>
          <p:cNvSpPr txBox="1">
            <a:spLocks noChangeArrowheads="1"/>
          </p:cNvSpPr>
          <p:nvPr/>
        </p:nvSpPr>
        <p:spPr bwMode="auto">
          <a:xfrm>
            <a:off x="1828800" y="2438400"/>
            <a:ext cx="8382000" cy="366713"/>
          </a:xfrm>
          <a:prstGeom prst="rect">
            <a:avLst/>
          </a:prstGeom>
          <a:noFill/>
          <a:ln w="9525">
            <a:noFill/>
            <a:miter lim="800000"/>
            <a:headEnd/>
            <a:tailEnd/>
          </a:ln>
          <a:effectLst/>
        </p:spPr>
        <p:txBody>
          <a:bodyPr>
            <a:spAutoFit/>
          </a:bodyPr>
          <a:lstStyle/>
          <a:p>
            <a:pPr eaLnBrk="0" hangingPunct="0">
              <a:spcBef>
                <a:spcPct val="50000"/>
              </a:spcBef>
            </a:pPr>
            <a:endParaRPr lang="es-ES" sz="1800" b="0">
              <a:solidFill>
                <a:schemeClr val="tx1"/>
              </a:solidFill>
              <a:effectLst/>
            </a:endParaRPr>
          </a:p>
        </p:txBody>
      </p:sp>
      <p:sp>
        <p:nvSpPr>
          <p:cNvPr id="158729" name="Rectangle 9"/>
          <p:cNvSpPr>
            <a:spLocks noChangeArrowheads="1"/>
          </p:cNvSpPr>
          <p:nvPr/>
        </p:nvSpPr>
        <p:spPr bwMode="auto">
          <a:xfrm>
            <a:off x="762000" y="5486400"/>
            <a:ext cx="7637463" cy="1311275"/>
          </a:xfrm>
          <a:prstGeom prst="rect">
            <a:avLst/>
          </a:prstGeom>
          <a:noFill/>
          <a:ln w="9525">
            <a:noFill/>
            <a:miter lim="800000"/>
            <a:headEnd/>
            <a:tailEnd/>
          </a:ln>
          <a:effectLst/>
        </p:spPr>
        <p:txBody>
          <a:bodyPr>
            <a:spAutoFit/>
          </a:bodyPr>
          <a:lstStyle/>
          <a:p>
            <a:pPr eaLnBrk="0" hangingPunct="0"/>
            <a:r>
              <a:rPr lang="en-US" sz="4000" u="sng">
                <a:solidFill>
                  <a:schemeClr val="bg2"/>
                </a:solidFill>
                <a:effectLst>
                  <a:outerShdw blurRad="38100" dist="38100" dir="2700000" algn="tl">
                    <a:srgbClr val="000000"/>
                  </a:outerShdw>
                </a:effectLst>
              </a:rPr>
              <a:t>3. Enriquecimiento Manipulativo o Manipulanda</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Rectangle 4"/>
          <p:cNvSpPr>
            <a:spLocks noGrp="1" noRot="1" noChangeArrowheads="1"/>
          </p:cNvSpPr>
          <p:nvPr>
            <p:ph type="title"/>
          </p:nvPr>
        </p:nvSpPr>
        <p:spPr>
          <a:xfrm>
            <a:off x="457200" y="0"/>
            <a:ext cx="8229600" cy="1066800"/>
          </a:xfrm>
        </p:spPr>
        <p:txBody>
          <a:bodyPr/>
          <a:lstStyle/>
          <a:p>
            <a:r>
              <a:rPr lang="en-US" sz="4000"/>
              <a:t>Qué es manipulanda?</a:t>
            </a:r>
          </a:p>
        </p:txBody>
      </p:sp>
      <p:sp>
        <p:nvSpPr>
          <p:cNvPr id="160773" name="Rectangle 5"/>
          <p:cNvSpPr>
            <a:spLocks noGrp="1" noChangeArrowheads="1"/>
          </p:cNvSpPr>
          <p:nvPr>
            <p:ph idx="1"/>
          </p:nvPr>
        </p:nvSpPr>
        <p:spPr>
          <a:xfrm>
            <a:off x="457200" y="1219200"/>
            <a:ext cx="8229600" cy="4906963"/>
          </a:xfrm>
        </p:spPr>
        <p:txBody>
          <a:bodyPr/>
          <a:lstStyle/>
          <a:p>
            <a:pPr>
              <a:buFont typeface="Wingdings" pitchFamily="2" charset="2"/>
              <a:buNone/>
            </a:pPr>
            <a:r>
              <a:rPr lang="es-AR" sz="2400"/>
              <a:t>    </a:t>
            </a:r>
            <a:r>
              <a:rPr lang="es-AR" sz="2400" b="1"/>
              <a:t>Manipulanda son </a:t>
            </a:r>
            <a:r>
              <a:rPr lang="es-AR" sz="2400" b="1">
                <a:solidFill>
                  <a:srgbClr val="FF3300"/>
                </a:solidFill>
              </a:rPr>
              <a:t>objetos</a:t>
            </a:r>
            <a:r>
              <a:rPr lang="es-AR" sz="2400" b="1"/>
              <a:t> que pueden ser </a:t>
            </a:r>
            <a:r>
              <a:rPr lang="es-AR" sz="2400" b="1">
                <a:solidFill>
                  <a:schemeClr val="hlink"/>
                </a:solidFill>
              </a:rPr>
              <a:t>movidos, usados o alterados</a:t>
            </a:r>
            <a:r>
              <a:rPr lang="es-AR" sz="2400" b="1"/>
              <a:t> de alguna manera por alguna parte del animal. Los ítems pueden ser naturales o artificiales.</a:t>
            </a:r>
          </a:p>
        </p:txBody>
      </p:sp>
      <p:pic>
        <p:nvPicPr>
          <p:cNvPr id="160774" name="Picture 6" descr="MCj04344110000[1]"/>
          <p:cNvPicPr>
            <a:picLocks noChangeAspect="1" noChangeArrowheads="1"/>
          </p:cNvPicPr>
          <p:nvPr/>
        </p:nvPicPr>
        <p:blipFill>
          <a:blip r:embed="rId3" cstate="email"/>
          <a:srcRect/>
          <a:stretch>
            <a:fillRect/>
          </a:stretch>
        </p:blipFill>
        <p:spPr bwMode="auto">
          <a:xfrm>
            <a:off x="6934200" y="2590800"/>
            <a:ext cx="1625600" cy="1828800"/>
          </a:xfrm>
          <a:prstGeom prst="rect">
            <a:avLst/>
          </a:prstGeom>
          <a:noFill/>
          <a:ln w="9525">
            <a:noFill/>
            <a:miter lim="800000"/>
            <a:headEnd/>
            <a:tailEnd/>
          </a:ln>
        </p:spPr>
      </p:pic>
      <p:pic>
        <p:nvPicPr>
          <p:cNvPr id="160775" name="Picture 7" descr="H"/>
          <p:cNvPicPr>
            <a:picLocks noChangeAspect="1" noChangeArrowheads="1"/>
          </p:cNvPicPr>
          <p:nvPr/>
        </p:nvPicPr>
        <p:blipFill>
          <a:blip r:embed="rId4" cstate="email"/>
          <a:srcRect/>
          <a:stretch>
            <a:fillRect/>
          </a:stretch>
        </p:blipFill>
        <p:spPr bwMode="auto">
          <a:xfrm>
            <a:off x="838200" y="2514600"/>
            <a:ext cx="5334000" cy="40005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1026"/>
          <p:cNvSpPr>
            <a:spLocks noGrp="1" noRot="1" noChangeArrowheads="1"/>
          </p:cNvSpPr>
          <p:nvPr>
            <p:ph type="title"/>
          </p:nvPr>
        </p:nvSpPr>
        <p:spPr>
          <a:xfrm>
            <a:off x="457200" y="274638"/>
            <a:ext cx="8229600" cy="639762"/>
          </a:xfrm>
        </p:spPr>
        <p:txBody>
          <a:bodyPr/>
          <a:lstStyle/>
          <a:p>
            <a:r>
              <a:rPr lang="en-US" sz="3200"/>
              <a:t>Objectos que estimulan la curiosidad y el juego</a:t>
            </a:r>
          </a:p>
        </p:txBody>
      </p:sp>
      <p:pic>
        <p:nvPicPr>
          <p:cNvPr id="411652" name="Picture 1028" descr="C:\Documents and Settings\UHamblin\Local Settings\Temporary Internet Files\OLK6\Norman and barrel.jpg"/>
          <p:cNvPicPr>
            <a:picLocks noChangeAspect="1" noChangeArrowheads="1"/>
          </p:cNvPicPr>
          <p:nvPr>
            <p:ph idx="1"/>
          </p:nvPr>
        </p:nvPicPr>
        <p:blipFill>
          <a:blip r:embed="rId3" r:link="rId4" cstate="email"/>
          <a:srcRect/>
          <a:stretch>
            <a:fillRect/>
          </a:stretch>
        </p:blipFill>
        <p:spPr>
          <a:xfrm>
            <a:off x="1371600" y="1295400"/>
            <a:ext cx="5638800" cy="4229100"/>
          </a:xfrm>
          <a:noFill/>
          <a:ln/>
        </p:spPr>
      </p:pic>
      <p:sp>
        <p:nvSpPr>
          <p:cNvPr id="411653" name="Rectangle 1029"/>
          <p:cNvSpPr>
            <a:spLocks noChangeArrowheads="1"/>
          </p:cNvSpPr>
          <p:nvPr/>
        </p:nvSpPr>
        <p:spPr bwMode="auto">
          <a:xfrm>
            <a:off x="838200" y="5638800"/>
            <a:ext cx="8305800" cy="1465263"/>
          </a:xfrm>
          <a:prstGeom prst="rect">
            <a:avLst/>
          </a:prstGeom>
          <a:noFill/>
          <a:ln w="9525">
            <a:noFill/>
            <a:miter lim="800000"/>
            <a:headEnd/>
            <a:tailEnd/>
          </a:ln>
          <a:effectLst/>
        </p:spPr>
        <p:txBody>
          <a:bodyPr>
            <a:spAutoFit/>
          </a:bodyPr>
          <a:lstStyle/>
          <a:p>
            <a:r>
              <a:rPr lang="es-AR" sz="1800">
                <a:effectLst>
                  <a:outerShdw blurRad="38100" dist="38100" dir="2700000" algn="tl">
                    <a:srgbClr val="000000"/>
                  </a:outerShdw>
                </a:effectLst>
              </a:rPr>
              <a:t>Cuando los jugeutes osn nuevos pueden estimular la curiosidad e incrementar los comportamientos de juego. Los animals, sin embargo, pierden interes o se haitúan a los juguetes con el tiempo. </a:t>
            </a:r>
            <a:r>
              <a:rPr lang="es-AR" sz="1800">
                <a:solidFill>
                  <a:schemeClr val="hlink"/>
                </a:solidFill>
                <a:effectLst>
                  <a:outerShdw blurRad="38100" dist="38100" dir="2700000" algn="tl">
                    <a:srgbClr val="000000"/>
                  </a:outerShdw>
                </a:effectLst>
              </a:rPr>
              <a:t>Rotar los juguetes en base a texturas, formas y colores ayuda a mantener el interés </a:t>
            </a:r>
            <a:r>
              <a:rPr lang="es-AR" sz="1800">
                <a:effectLst>
                  <a:outerShdw blurRad="38100" dist="38100" dir="2700000" algn="tl">
                    <a:srgbClr val="000000"/>
                  </a:outerShdw>
                </a:effectLst>
              </a:rPr>
              <a:t>(NRC/ILAR 1998).</a:t>
            </a:r>
            <a:br>
              <a:rPr lang="es-AR" sz="1800">
                <a:effectLst>
                  <a:outerShdw blurRad="38100" dist="38100" dir="2700000" algn="tl">
                    <a:srgbClr val="000000"/>
                  </a:outerShdw>
                </a:effectLst>
              </a:rPr>
            </a:br>
            <a:endParaRPr lang="es-AR" sz="18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
        <p:nvSpPr>
          <p:cNvPr id="408578" name="Rectangle 1026"/>
          <p:cNvSpPr>
            <a:spLocks noGrp="1" noRot="1" noChangeArrowheads="1"/>
          </p:cNvSpPr>
          <p:nvPr>
            <p:ph type="title"/>
          </p:nvPr>
        </p:nvSpPr>
        <p:spPr>
          <a:xfrm>
            <a:off x="0" y="0"/>
            <a:ext cx="9144000" cy="609600"/>
          </a:xfrm>
        </p:spPr>
        <p:txBody>
          <a:bodyPr/>
          <a:lstStyle/>
          <a:p>
            <a:r>
              <a:rPr lang="en-US" sz="2400"/>
              <a:t>Objetos que pueden </a:t>
            </a:r>
            <a:r>
              <a:rPr lang="en-US" sz="2400">
                <a:solidFill>
                  <a:srgbClr val="FF3300"/>
                </a:solidFill>
              </a:rPr>
              <a:t>inducir </a:t>
            </a:r>
            <a:r>
              <a:rPr lang="en-US" sz="2400">
                <a:solidFill>
                  <a:schemeClr val="tx1"/>
                </a:solidFill>
              </a:rPr>
              <a:t>comportamientos específicos apropiados</a:t>
            </a:r>
          </a:p>
        </p:txBody>
      </p:sp>
      <p:sp>
        <p:nvSpPr>
          <p:cNvPr id="408580" name="Rectangle 1028"/>
          <p:cNvSpPr>
            <a:spLocks noGrp="1" noChangeArrowheads="1"/>
          </p:cNvSpPr>
          <p:nvPr>
            <p:ph idx="1"/>
          </p:nvPr>
        </p:nvSpPr>
        <p:spPr>
          <a:xfrm>
            <a:off x="457200" y="4114800"/>
            <a:ext cx="8229600" cy="2011363"/>
          </a:xfrm>
        </p:spPr>
        <p:txBody>
          <a:bodyPr/>
          <a:lstStyle/>
          <a:p>
            <a:pPr>
              <a:buFont typeface="Wingdings" pitchFamily="2" charset="2"/>
              <a:buNone/>
            </a:pPr>
            <a:r>
              <a:rPr lang="es-AR" sz="2000"/>
              <a:t>     </a:t>
            </a:r>
            <a:r>
              <a:rPr lang="es-AR" sz="2000" b="1"/>
              <a:t>Los objetos manipulables </a:t>
            </a:r>
            <a:r>
              <a:rPr lang="es-AR" sz="2000" b="1">
                <a:solidFill>
                  <a:schemeClr val="hlink"/>
                </a:solidFill>
              </a:rPr>
              <a:t>juegan un papel en las interacciones sociales y en el desarrollo de los infantes</a:t>
            </a:r>
            <a:r>
              <a:rPr lang="es-AR" sz="2000" b="1"/>
              <a:t>, que deben ser cuidadosamente comprendidos. Sin embargo, el aspecto más importante de los manipulanda puede ser que, si son seleccionados y usados bien, pueden </a:t>
            </a:r>
            <a:r>
              <a:rPr lang="es-AR" sz="2000" b="1">
                <a:solidFill>
                  <a:schemeClr val="hlink"/>
                </a:solidFill>
              </a:rPr>
              <a:t>permitirle al animal experimentar novedad</a:t>
            </a:r>
            <a:r>
              <a:rPr lang="es-AR" sz="2000" b="1"/>
              <a:t> y una sensación de  control de su entorno.</a:t>
            </a:r>
          </a:p>
          <a:p>
            <a:pPr>
              <a:buFont typeface="Wingdings" pitchFamily="2" charset="2"/>
              <a:buNone/>
            </a:pPr>
            <a:endParaRPr lang="es-AR" sz="2000"/>
          </a:p>
          <a:p>
            <a:pPr>
              <a:buFont typeface="Wingdings" pitchFamily="2" charset="2"/>
              <a:buNone/>
            </a:pPr>
            <a:r>
              <a:rPr lang="es-AR" sz="1400">
                <a:cs typeface="Times New Roman" pitchFamily="18" charset="0"/>
              </a:rPr>
              <a:t>Black-footed ferret jugando y/o imitando comportamientos de caza con una pelota de golf  </a:t>
            </a:r>
          </a:p>
          <a:p>
            <a:pPr>
              <a:buFont typeface="Wingdings" pitchFamily="2" charset="2"/>
              <a:buNone/>
            </a:pPr>
            <a:r>
              <a:rPr lang="es-AR" sz="1400">
                <a:cs typeface="Times New Roman" pitchFamily="18" charset="0"/>
              </a:rPr>
              <a:t>Photo by Tara Sprankle</a:t>
            </a:r>
          </a:p>
          <a:p>
            <a:pPr>
              <a:buFont typeface="Wingdings" pitchFamily="2" charset="2"/>
              <a:buNone/>
            </a:pPr>
            <a:endParaRPr lang="es-AR" sz="200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Rot="1" noChangeArrowheads="1"/>
          </p:cNvSpPr>
          <p:nvPr>
            <p:ph type="title"/>
          </p:nvPr>
        </p:nvSpPr>
        <p:spPr>
          <a:xfrm>
            <a:off x="381000" y="2286000"/>
            <a:ext cx="8229600" cy="2286000"/>
          </a:xfrm>
        </p:spPr>
        <p:txBody>
          <a:bodyPr/>
          <a:lstStyle/>
          <a:p>
            <a:r>
              <a:rPr lang="en-US" sz="3600"/>
              <a:t>Uso de habilidades Cognitivas con manipulanda</a:t>
            </a:r>
            <a:br>
              <a:rPr lang="en-US" sz="3600"/>
            </a:br>
            <a:r>
              <a:rPr lang="en-US" sz="3600"/>
              <a:t/>
            </a:r>
            <a:br>
              <a:rPr lang="en-US" sz="3600"/>
            </a:br>
            <a:r>
              <a:rPr lang="en-US" sz="3600"/>
              <a:t/>
            </a:r>
            <a:br>
              <a:rPr lang="en-US" sz="3600"/>
            </a:br>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s-AR" sz="1600"/>
              <a:t>Elefante asiático manipulando una ducha</a:t>
            </a:r>
            <a:r>
              <a:rPr lang="en-US" sz="1600"/>
              <a:t/>
            </a:r>
            <a:br>
              <a:rPr lang="en-US" sz="1600"/>
            </a:br>
            <a:r>
              <a:rPr lang="en-US" sz="1600"/>
              <a:t>Photo: Jim Hughes</a:t>
            </a:r>
          </a:p>
        </p:txBody>
      </p:sp>
      <p:pic>
        <p:nvPicPr>
          <p:cNvPr id="445445" name="Picture 5" descr="Elephant shower, photo by Jim Hughes"/>
          <p:cNvPicPr>
            <a:picLocks noChangeAspect="1" noChangeArrowheads="1"/>
          </p:cNvPicPr>
          <p:nvPr>
            <p:ph idx="1"/>
          </p:nvPr>
        </p:nvPicPr>
        <p:blipFill>
          <a:blip r:embed="rId3" cstate="email"/>
          <a:srcRect/>
          <a:stretch>
            <a:fillRect/>
          </a:stretch>
        </p:blipFill>
        <p:spPr>
          <a:xfrm>
            <a:off x="2438400" y="1371600"/>
            <a:ext cx="4191000" cy="4576763"/>
          </a:xfrm>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Rot="1" noChangeArrowheads="1"/>
          </p:cNvSpPr>
          <p:nvPr>
            <p:ph type="title"/>
          </p:nvPr>
        </p:nvSpPr>
        <p:spPr/>
        <p:txBody>
          <a:bodyPr/>
          <a:lstStyle/>
          <a:p>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4. Estructura y Sustrato</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sz="1600" b="0">
                <a:solidFill>
                  <a:schemeClr val="tx1"/>
                </a:solidFill>
              </a:rPr>
              <a:t>Oso spectacled bear descansando en árbol artificial en el Phoenix Zoo</a:t>
            </a:r>
            <a:br>
              <a:rPr lang="en-US" sz="1600" b="0">
                <a:solidFill>
                  <a:schemeClr val="tx1"/>
                </a:solidFill>
              </a:rPr>
            </a:br>
            <a:r>
              <a:rPr lang="en-US" sz="1600" b="0">
                <a:solidFill>
                  <a:schemeClr val="tx1"/>
                </a:solidFill>
              </a:rPr>
              <a:t>Photo: Hilda Tresz</a:t>
            </a:r>
            <a:br>
              <a:rPr lang="en-US" sz="1600" b="0">
                <a:solidFill>
                  <a:schemeClr val="tx1"/>
                </a:solidFill>
              </a:rPr>
            </a:br>
            <a:r>
              <a:rPr lang="en-US" sz="1600">
                <a:solidFill>
                  <a:schemeClr val="hlink"/>
                </a:solidFill>
              </a:rPr>
              <a:t/>
            </a:r>
            <a:br>
              <a:rPr lang="en-US" sz="1600">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endParaRPr lang="en-US">
              <a:solidFill>
                <a:schemeClr val="hlink"/>
              </a:solidFill>
            </a:endParaRPr>
          </a:p>
        </p:txBody>
      </p:sp>
      <p:pic>
        <p:nvPicPr>
          <p:cNvPr id="448516" name="Picture 4" descr="Structural enrichment- Spectacled bears- photo by Hilda Tresz"/>
          <p:cNvPicPr>
            <a:picLocks noChangeAspect="1" noChangeArrowheads="1"/>
          </p:cNvPicPr>
          <p:nvPr>
            <p:ph idx="1"/>
          </p:nvPr>
        </p:nvPicPr>
        <p:blipFill>
          <a:blip r:embed="rId3" cstate="email"/>
          <a:srcRect/>
          <a:stretch>
            <a:fillRect/>
          </a:stretch>
        </p:blipFill>
        <p:spPr>
          <a:xfrm>
            <a:off x="1600200" y="1143000"/>
            <a:ext cx="6034088" cy="4525963"/>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r>
              <a:rPr lang="en-US" sz="3400" u="sng"/>
              <a:t>RELACION ENTRE CAUTIVERIO Y COMPORTAMIENTOS ANORMALES</a:t>
            </a:r>
          </a:p>
        </p:txBody>
      </p:sp>
      <p:sp>
        <p:nvSpPr>
          <p:cNvPr id="45059" name="Rectangle 3"/>
          <p:cNvSpPr>
            <a:spLocks noGrp="1" noChangeArrowheads="1"/>
          </p:cNvSpPr>
          <p:nvPr>
            <p:ph type="body" sz="half" idx="1"/>
          </p:nvPr>
        </p:nvSpPr>
        <p:spPr>
          <a:xfrm>
            <a:off x="457200" y="1676400"/>
            <a:ext cx="3886200" cy="5181600"/>
          </a:xfrm>
        </p:spPr>
        <p:txBody>
          <a:bodyPr/>
          <a:lstStyle/>
          <a:p>
            <a:pPr>
              <a:lnSpc>
                <a:spcPct val="80000"/>
              </a:lnSpc>
              <a:buClr>
                <a:srgbClr val="0066FF"/>
              </a:buClr>
              <a:buFont typeface="Wingdings" pitchFamily="2" charset="2"/>
              <a:buNone/>
            </a:pPr>
            <a:r>
              <a:rPr lang="en-US" sz="1200"/>
              <a:t>  </a:t>
            </a:r>
            <a:r>
              <a:rPr lang="en-US" sz="2400"/>
              <a:t>Como un resultado el alojamiento y entorno social del animal en alguna medida siempre será inadecuado y esto puede causar enfermedad física o psicologica, cambios comportamentales y comportamientos anormales.</a:t>
            </a:r>
          </a:p>
          <a:p>
            <a:pPr>
              <a:lnSpc>
                <a:spcPct val="80000"/>
              </a:lnSpc>
              <a:buClr>
                <a:srgbClr val="0066FF"/>
              </a:buClr>
              <a:buFont typeface="Wingdings" pitchFamily="2" charset="2"/>
              <a:buNone/>
            </a:pPr>
            <a:endParaRPr lang="en-US" sz="2400"/>
          </a:p>
          <a:p>
            <a:pPr>
              <a:lnSpc>
                <a:spcPct val="80000"/>
              </a:lnSpc>
              <a:buClr>
                <a:srgbClr val="0066FF"/>
              </a:buClr>
              <a:buFont typeface="Wingdings" pitchFamily="2" charset="2"/>
              <a:buNone/>
            </a:pPr>
            <a:endParaRPr lang="en-US" sz="2400"/>
          </a:p>
          <a:p>
            <a:pPr>
              <a:lnSpc>
                <a:spcPct val="80000"/>
              </a:lnSpc>
              <a:buClr>
                <a:srgbClr val="0066FF"/>
              </a:buClr>
              <a:buFont typeface="Wingdings" pitchFamily="2" charset="2"/>
              <a:buNone/>
            </a:pPr>
            <a:endParaRPr lang="en-US" sz="1200"/>
          </a:p>
          <a:p>
            <a:pPr>
              <a:lnSpc>
                <a:spcPct val="80000"/>
              </a:lnSpc>
              <a:buClr>
                <a:srgbClr val="0066FF"/>
              </a:buClr>
              <a:buFont typeface="Wingdings" pitchFamily="2" charset="2"/>
              <a:buNone/>
            </a:pPr>
            <a:endParaRPr lang="en-US" sz="1200"/>
          </a:p>
          <a:p>
            <a:pPr>
              <a:lnSpc>
                <a:spcPct val="80000"/>
              </a:lnSpc>
              <a:buClr>
                <a:srgbClr val="0066FF"/>
              </a:buClr>
              <a:buFont typeface="Wingdings" pitchFamily="2" charset="2"/>
              <a:buNone/>
            </a:pPr>
            <a:endParaRPr lang="en-US" sz="1200"/>
          </a:p>
          <a:p>
            <a:pPr>
              <a:lnSpc>
                <a:spcPct val="80000"/>
              </a:lnSpc>
              <a:buClr>
                <a:srgbClr val="0066FF"/>
              </a:buClr>
              <a:buFont typeface="Wingdings" pitchFamily="2" charset="2"/>
              <a:buNone/>
            </a:pPr>
            <a:endParaRPr lang="en-US" sz="1200"/>
          </a:p>
          <a:p>
            <a:pPr>
              <a:lnSpc>
                <a:spcPct val="80000"/>
              </a:lnSpc>
              <a:buClr>
                <a:srgbClr val="0066FF"/>
              </a:buClr>
              <a:buFont typeface="Wingdings" pitchFamily="2" charset="2"/>
              <a:buNone/>
            </a:pPr>
            <a:endParaRPr lang="en-US" sz="1200"/>
          </a:p>
          <a:p>
            <a:pPr>
              <a:lnSpc>
                <a:spcPct val="80000"/>
              </a:lnSpc>
              <a:buClr>
                <a:srgbClr val="0066FF"/>
              </a:buClr>
              <a:buFont typeface="Wingdings" pitchFamily="2" charset="2"/>
              <a:buNone/>
            </a:pPr>
            <a:endParaRPr lang="en-US" sz="500"/>
          </a:p>
          <a:p>
            <a:pPr>
              <a:lnSpc>
                <a:spcPct val="80000"/>
              </a:lnSpc>
              <a:buClr>
                <a:srgbClr val="0066FF"/>
              </a:buClr>
              <a:buFont typeface="Wingdings" pitchFamily="2" charset="2"/>
              <a:buNone/>
            </a:pPr>
            <a:r>
              <a:rPr lang="en-US" sz="500"/>
              <a:t> http://www.fotosearch.com/DGT090/42-17217486/</a:t>
            </a:r>
          </a:p>
        </p:txBody>
      </p:sp>
      <p:pic>
        <p:nvPicPr>
          <p:cNvPr id="45064" name="Picture 8" descr="chimpanzee-~-42-17217486[1]"/>
          <p:cNvPicPr>
            <a:picLocks noChangeAspect="1" noChangeArrowheads="1"/>
          </p:cNvPicPr>
          <p:nvPr>
            <p:ph sz="half" idx="2"/>
          </p:nvPr>
        </p:nvPicPr>
        <p:blipFill>
          <a:blip r:embed="rId3" cstate="email"/>
          <a:srcRect/>
          <a:stretch>
            <a:fillRect/>
          </a:stretch>
        </p:blipFill>
        <p:spPr>
          <a:xfrm>
            <a:off x="4800600" y="1447800"/>
            <a:ext cx="3487738" cy="5181600"/>
          </a:xfrm>
          <a:noFill/>
          <a:ln/>
        </p:spPr>
      </p:pic>
    </p:spTree>
  </p:cSld>
  <p:clrMapOvr>
    <a:masterClrMapping/>
  </p:clrMapOvr>
  <p:transition>
    <p:comb/>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rrowheads="1"/>
          </p:cNvSpPr>
          <p:nvPr>
            <p:ph type="title"/>
          </p:nvPr>
        </p:nvSpPr>
        <p:spPr/>
        <p:txBody>
          <a:bodyPr/>
          <a:lstStyle/>
          <a:p>
            <a:r>
              <a:rPr lang="en-US" sz="4000"/>
              <a:t>Espacio adecuado</a:t>
            </a:r>
          </a:p>
        </p:txBody>
      </p:sp>
      <p:sp>
        <p:nvSpPr>
          <p:cNvPr id="377860" name="Rectangle 4"/>
          <p:cNvSpPr>
            <a:spLocks noGrp="1" noChangeArrowheads="1"/>
          </p:cNvSpPr>
          <p:nvPr>
            <p:ph type="body" sz="half" idx="2"/>
          </p:nvPr>
        </p:nvSpPr>
        <p:spPr/>
        <p:txBody>
          <a:bodyPr/>
          <a:lstStyle/>
          <a:p>
            <a:pPr>
              <a:lnSpc>
                <a:spcPct val="90000"/>
              </a:lnSpc>
              <a:buFont typeface="Wingdings" pitchFamily="2" charset="2"/>
              <a:buNone/>
            </a:pPr>
            <a:r>
              <a:rPr lang="es-AR" sz="2000"/>
              <a:t>     Para acomodar comportamientos específicos adecuados, los habitáculos deben asegurar espacio adecuado. El uso de jaulas de tamaño legal no siempre cubre los requerimientos comportamentales del animal (NRC/ILAR 1998:18). El espacio adecuado no es solo una cuestión de </a:t>
            </a:r>
            <a:r>
              <a:rPr lang="es-AR" sz="2000" b="1">
                <a:solidFill>
                  <a:schemeClr val="hlink"/>
                </a:solidFill>
              </a:rPr>
              <a:t>dimensiones numéricas o volumen total</a:t>
            </a:r>
            <a:r>
              <a:rPr lang="es-AR" sz="2000"/>
              <a:t>, sino también de </a:t>
            </a:r>
            <a:r>
              <a:rPr lang="es-AR" sz="2000" b="1">
                <a:solidFill>
                  <a:schemeClr val="hlink"/>
                </a:solidFill>
              </a:rPr>
              <a:t>formas y diseño.</a:t>
            </a:r>
          </a:p>
          <a:p>
            <a:pPr>
              <a:lnSpc>
                <a:spcPct val="90000"/>
              </a:lnSpc>
              <a:buFont typeface="Wingdings" pitchFamily="2" charset="2"/>
              <a:buNone/>
            </a:pPr>
            <a:r>
              <a:rPr lang="es-AR" sz="2000" b="1"/>
              <a:t>     </a:t>
            </a:r>
            <a:r>
              <a:rPr lang="es-AR" sz="2000"/>
              <a:t>Para promover un espacio que sea</a:t>
            </a:r>
            <a:r>
              <a:rPr lang="es-AR" sz="2000" b="1"/>
              <a:t> </a:t>
            </a:r>
            <a:r>
              <a:rPr lang="es-AR" sz="2000" b="1">
                <a:solidFill>
                  <a:schemeClr val="hlink"/>
                </a:solidFill>
              </a:rPr>
              <a:t>estructurado, usable y apropiado para la especie </a:t>
            </a:r>
            <a:r>
              <a:rPr lang="es-AR" sz="2000"/>
              <a:t>se deben considerar los siguientes elementos:</a:t>
            </a:r>
          </a:p>
          <a:p>
            <a:pPr>
              <a:lnSpc>
                <a:spcPct val="90000"/>
              </a:lnSpc>
              <a:buFont typeface="Wingdings" pitchFamily="2" charset="2"/>
              <a:buNone/>
            </a:pPr>
            <a:endParaRPr lang="es-AR" sz="2000"/>
          </a:p>
        </p:txBody>
      </p:sp>
      <p:pic>
        <p:nvPicPr>
          <p:cNvPr id="377865" name="Picture 9" descr="chimpanzee-pan-troglodytes-zambia-~-d88-396843[1]"/>
          <p:cNvPicPr>
            <a:picLocks noChangeAspect="1" noChangeArrowheads="1"/>
          </p:cNvPicPr>
          <p:nvPr>
            <p:ph type="clipArt" sz="half" idx="1"/>
          </p:nvPr>
        </p:nvPicPr>
        <p:blipFill>
          <a:blip r:embed="rId3" cstate="email"/>
          <a:srcRect/>
          <a:stretch>
            <a:fillRect/>
          </a:stretch>
        </p:blipFill>
        <p:spPr>
          <a:xfrm>
            <a:off x="966788" y="1600200"/>
            <a:ext cx="3017837" cy="4525963"/>
          </a:xfrm>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rrowheads="1"/>
          </p:cNvSpPr>
          <p:nvPr>
            <p:ph type="title"/>
          </p:nvPr>
        </p:nvSpPr>
        <p:spPr>
          <a:xfrm>
            <a:off x="457200" y="274638"/>
            <a:ext cx="8229600" cy="715962"/>
          </a:xfrm>
        </p:spPr>
        <p:txBody>
          <a:bodyPr/>
          <a:lstStyle/>
          <a:p>
            <a:r>
              <a:rPr lang="en-US">
                <a:solidFill>
                  <a:schemeClr val="hlink"/>
                </a:solidFill>
              </a:rPr>
              <a:t>Comportamiento de reposo</a:t>
            </a:r>
          </a:p>
        </p:txBody>
      </p:sp>
      <p:sp>
        <p:nvSpPr>
          <p:cNvPr id="378883" name="Rectangle 3"/>
          <p:cNvSpPr>
            <a:spLocks noGrp="1" noChangeArrowheads="1"/>
          </p:cNvSpPr>
          <p:nvPr>
            <p:ph type="body" sz="half" idx="1"/>
          </p:nvPr>
        </p:nvSpPr>
        <p:spPr>
          <a:xfrm>
            <a:off x="457200" y="990600"/>
            <a:ext cx="4038600" cy="5135563"/>
          </a:xfrm>
        </p:spPr>
        <p:txBody>
          <a:bodyPr/>
          <a:lstStyle/>
          <a:p>
            <a:pPr>
              <a:lnSpc>
                <a:spcPct val="90000"/>
              </a:lnSpc>
              <a:buFont typeface="Wingdings" pitchFamily="2" charset="2"/>
              <a:buNone/>
            </a:pPr>
            <a:r>
              <a:rPr lang="es-AR" sz="2400"/>
              <a:t>   </a:t>
            </a:r>
            <a:r>
              <a:rPr lang="es-AR" sz="2000"/>
              <a:t>Posturas confortables durante el reposo y sueño (yacer; estirarse esternalmente o lateralmente; sentarse derecho; encogerse o colgar verticalmente, etc.)</a:t>
            </a:r>
          </a:p>
          <a:p>
            <a:pPr>
              <a:lnSpc>
                <a:spcPct val="90000"/>
              </a:lnSpc>
              <a:buFont typeface="Wingdings" pitchFamily="2" charset="2"/>
              <a:buNone/>
            </a:pPr>
            <a:endParaRPr lang="es-AR" sz="20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endParaRPr lang="es-AR" sz="1400"/>
          </a:p>
          <a:p>
            <a:pPr>
              <a:lnSpc>
                <a:spcPct val="90000"/>
              </a:lnSpc>
              <a:buFont typeface="Wingdings" pitchFamily="2" charset="2"/>
              <a:buNone/>
            </a:pPr>
            <a:r>
              <a:rPr lang="es-AR" sz="1600"/>
              <a:t>Orangutan de Borno descansando en una hamaca en el Phoenix Zoo</a:t>
            </a:r>
          </a:p>
          <a:p>
            <a:pPr>
              <a:lnSpc>
                <a:spcPct val="90000"/>
              </a:lnSpc>
              <a:buFont typeface="Wingdings" pitchFamily="2" charset="2"/>
              <a:buNone/>
            </a:pPr>
            <a:r>
              <a:rPr lang="es-AR" sz="1400"/>
              <a:t>Photo:Jim Hughes</a:t>
            </a:r>
          </a:p>
          <a:p>
            <a:pPr>
              <a:lnSpc>
                <a:spcPct val="90000"/>
              </a:lnSpc>
              <a:buFont typeface="Wingdings" pitchFamily="2" charset="2"/>
              <a:buNone/>
            </a:pPr>
            <a:endParaRPr lang="es-AR" sz="1400"/>
          </a:p>
          <a:p>
            <a:pPr>
              <a:lnSpc>
                <a:spcPct val="90000"/>
              </a:lnSpc>
              <a:buFont typeface="Wingdings" pitchFamily="2" charset="2"/>
              <a:buNone/>
            </a:pPr>
            <a:endParaRPr lang="es-AR" sz="2400"/>
          </a:p>
          <a:p>
            <a:pPr>
              <a:lnSpc>
                <a:spcPct val="90000"/>
              </a:lnSpc>
              <a:buFont typeface="Wingdings" pitchFamily="2" charset="2"/>
              <a:buNone/>
            </a:pPr>
            <a:endParaRPr lang="es-AR" sz="2400"/>
          </a:p>
          <a:p>
            <a:pPr>
              <a:lnSpc>
                <a:spcPct val="90000"/>
              </a:lnSpc>
              <a:buFont typeface="Wingdings" pitchFamily="2" charset="2"/>
              <a:buNone/>
            </a:pPr>
            <a:endParaRPr lang="es-AR" sz="2400"/>
          </a:p>
        </p:txBody>
      </p:sp>
      <p:pic>
        <p:nvPicPr>
          <p:cNvPr id="378885" name="Picture 5" descr="chimpanzee-pan-troglodytes-in-tree-~-200352033-001[1]"/>
          <p:cNvPicPr>
            <a:picLocks noChangeAspect="1" noChangeArrowheads="1"/>
          </p:cNvPicPr>
          <p:nvPr>
            <p:ph type="clipArt" sz="half" idx="2"/>
          </p:nvPr>
        </p:nvPicPr>
        <p:blipFill>
          <a:blip r:embed="rId3" cstate="email"/>
          <a:srcRect/>
          <a:stretch>
            <a:fillRect/>
          </a:stretch>
        </p:blipFill>
        <p:spPr>
          <a:xfrm>
            <a:off x="5791200" y="1219200"/>
            <a:ext cx="3001963" cy="4525963"/>
          </a:xfrm>
          <a:noFill/>
          <a:ln/>
        </p:spPr>
      </p:pic>
      <p:sp>
        <p:nvSpPr>
          <p:cNvPr id="378886" name="Rectangle 6"/>
          <p:cNvSpPr>
            <a:spLocks noChangeArrowheads="1"/>
          </p:cNvSpPr>
          <p:nvPr/>
        </p:nvSpPr>
        <p:spPr bwMode="auto">
          <a:xfrm>
            <a:off x="4495800" y="6096000"/>
            <a:ext cx="4648200" cy="623888"/>
          </a:xfrm>
          <a:prstGeom prst="rect">
            <a:avLst/>
          </a:prstGeom>
          <a:noFill/>
          <a:ln w="9525">
            <a:noFill/>
            <a:miter lim="800000"/>
            <a:headEnd/>
            <a:tailEnd/>
          </a:ln>
          <a:effectLst/>
        </p:spPr>
        <p:txBody>
          <a:bodyPr>
            <a:spAutoFit/>
          </a:bodyPr>
          <a:lstStyle/>
          <a:p>
            <a:pPr>
              <a:spcBef>
                <a:spcPct val="50000"/>
              </a:spcBef>
              <a:buClr>
                <a:schemeClr val="hlink"/>
              </a:buClr>
              <a:buSzPct val="70000"/>
              <a:buFont typeface="Wingdings" pitchFamily="2" charset="2"/>
              <a:buNone/>
            </a:pPr>
            <a:r>
              <a:rPr lang="en-US" sz="1400" b="0">
                <a:solidFill>
                  <a:schemeClr val="tx1"/>
                </a:solidFill>
                <a:effectLst>
                  <a:outerShdw blurRad="38100" dist="38100" dir="2700000" algn="tl">
                    <a:srgbClr val="000000"/>
                  </a:outerShdw>
                </a:effectLst>
              </a:rPr>
              <a:t>Chimpancé (Pan troglodytes) en árbol</a:t>
            </a:r>
          </a:p>
          <a:p>
            <a:pPr>
              <a:spcBef>
                <a:spcPct val="50000"/>
              </a:spcBef>
              <a:buClr>
                <a:schemeClr val="hlink"/>
              </a:buClr>
              <a:buSzPct val="70000"/>
              <a:buFont typeface="Wingdings" pitchFamily="2" charset="2"/>
              <a:buNone/>
            </a:pPr>
            <a:r>
              <a:rPr lang="en-US" sz="1400" b="0">
                <a:solidFill>
                  <a:schemeClr val="tx1"/>
                </a:solidFill>
                <a:effectLst>
                  <a:outerShdw blurRad="38100" dist="38100" dir="2700000" algn="tl">
                    <a:srgbClr val="000000"/>
                  </a:outerShdw>
                </a:effectLst>
              </a:rPr>
              <a:t>200352033-001 Stockbyte Royalty Free Photograph</a:t>
            </a:r>
          </a:p>
        </p:txBody>
      </p:sp>
      <p:pic>
        <p:nvPicPr>
          <p:cNvPr id="378887" name="Picture 7" descr="Structural behavioral enrichment- orangutan with hammock- p"/>
          <p:cNvPicPr>
            <a:picLocks noChangeAspect="1" noChangeArrowheads="1"/>
          </p:cNvPicPr>
          <p:nvPr/>
        </p:nvPicPr>
        <p:blipFill>
          <a:blip r:embed="rId4" cstate="email"/>
          <a:srcRect/>
          <a:stretch>
            <a:fillRect/>
          </a:stretch>
        </p:blipFill>
        <p:spPr bwMode="auto">
          <a:xfrm>
            <a:off x="304800" y="2667000"/>
            <a:ext cx="4343400" cy="325755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6" name="Rectangle 6"/>
          <p:cNvSpPr>
            <a:spLocks noGrp="1" noRot="1" noChangeArrowheads="1"/>
          </p:cNvSpPr>
          <p:nvPr>
            <p:ph type="title"/>
          </p:nvPr>
        </p:nvSpPr>
        <p:spPr/>
        <p:txBody>
          <a:bodyPr/>
          <a:lstStyle/>
          <a:p>
            <a:r>
              <a:rPr lang="en-US"/>
              <a:t>Materiales suaves para nidos nocturnos y diurnos </a:t>
            </a:r>
          </a:p>
        </p:txBody>
      </p:sp>
      <p:sp>
        <p:nvSpPr>
          <p:cNvPr id="266247" name="Rectangle 7"/>
          <p:cNvSpPr>
            <a:spLocks noGrp="1" noChangeArrowheads="1"/>
          </p:cNvSpPr>
          <p:nvPr>
            <p:ph type="body" idx="1"/>
          </p:nvPr>
        </p:nvSpPr>
        <p:spPr>
          <a:xfrm>
            <a:off x="457200" y="1600200"/>
            <a:ext cx="8229600" cy="5257800"/>
          </a:xfrm>
        </p:spPr>
        <p:txBody>
          <a:bodyPr/>
          <a:lstStyle/>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1000"/>
          </a:p>
          <a:p>
            <a:pPr>
              <a:lnSpc>
                <a:spcPct val="90000"/>
              </a:lnSpc>
              <a:buFont typeface="Wingdings" pitchFamily="2" charset="2"/>
              <a:buNone/>
            </a:pPr>
            <a:endParaRPr lang="en-US" sz="1000"/>
          </a:p>
          <a:p>
            <a:pPr>
              <a:lnSpc>
                <a:spcPct val="90000"/>
              </a:lnSpc>
              <a:buFont typeface="Wingdings" pitchFamily="2" charset="2"/>
              <a:buNone/>
            </a:pPr>
            <a:r>
              <a:rPr lang="en-US" sz="2000" i="1">
                <a:cs typeface="Arial" pitchFamily="34" charset="0"/>
              </a:rPr>
              <a:t>photo by Amy Fultz</a:t>
            </a:r>
          </a:p>
          <a:p>
            <a:pPr>
              <a:lnSpc>
                <a:spcPct val="90000"/>
              </a:lnSpc>
              <a:buFont typeface="Wingdings" pitchFamily="2" charset="2"/>
              <a:buNone/>
            </a:pPr>
            <a:r>
              <a:rPr lang="en-US" sz="1800">
                <a:cs typeface="Arial" pitchFamily="34" charset="0"/>
              </a:rPr>
              <a:t>Teresa, a la izquierda y su hija Tracy se preparan para una siesta en un gran nido de heno que Teresa construyó más temprano en el día. </a:t>
            </a:r>
          </a:p>
          <a:p>
            <a:pPr>
              <a:lnSpc>
                <a:spcPct val="90000"/>
              </a:lnSpc>
              <a:buFont typeface="Wingdings" pitchFamily="2" charset="2"/>
              <a:buNone/>
            </a:pPr>
            <a:r>
              <a:rPr lang="en-US" sz="1400"/>
              <a:t>http://www.chimphaven.org/view-news.cfm?news_id=131</a:t>
            </a:r>
          </a:p>
        </p:txBody>
      </p:sp>
      <p:grpSp>
        <p:nvGrpSpPr>
          <p:cNvPr id="266253" name="Group 13"/>
          <p:cNvGrpSpPr>
            <a:grpSpLocks/>
          </p:cNvGrpSpPr>
          <p:nvPr/>
        </p:nvGrpSpPr>
        <p:grpSpPr bwMode="auto">
          <a:xfrm>
            <a:off x="2168525" y="1654175"/>
            <a:ext cx="4808538" cy="3551238"/>
            <a:chOff x="0" y="0"/>
            <a:chExt cx="3029" cy="2237"/>
          </a:xfrm>
        </p:grpSpPr>
        <p:sp>
          <p:nvSpPr>
            <p:cNvPr id="266248" name="Rectangle 8"/>
            <p:cNvSpPr>
              <a:spLocks noChangeArrowheads="1"/>
            </p:cNvSpPr>
            <p:nvPr/>
          </p:nvSpPr>
          <p:spPr bwMode="auto">
            <a:xfrm>
              <a:off x="0" y="0"/>
              <a:ext cx="3029" cy="0"/>
            </a:xfrm>
            <a:prstGeom prst="rect">
              <a:avLst/>
            </a:prstGeom>
            <a:noFill/>
            <a:ln w="9525">
              <a:noFill/>
              <a:miter lim="800000"/>
              <a:headEnd/>
              <a:tailEnd/>
            </a:ln>
            <a:effectLst/>
          </p:spPr>
          <p:txBody>
            <a:bodyPr>
              <a:spAutoFit/>
            </a:bodyPr>
            <a:lstStyle/>
            <a:p>
              <a:endParaRPr lang="en-US"/>
            </a:p>
          </p:txBody>
        </p:sp>
        <p:grpSp>
          <p:nvGrpSpPr>
            <p:cNvPr id="266252" name="Group 12"/>
            <p:cNvGrpSpPr>
              <a:grpSpLocks/>
            </p:cNvGrpSpPr>
            <p:nvPr/>
          </p:nvGrpSpPr>
          <p:grpSpPr bwMode="auto">
            <a:xfrm>
              <a:off x="0" y="0"/>
              <a:ext cx="1850" cy="2237"/>
              <a:chOff x="0" y="0"/>
              <a:chExt cx="1850" cy="2237"/>
            </a:xfrm>
          </p:grpSpPr>
          <p:sp>
            <p:nvSpPr>
              <p:cNvPr id="266249" name="Rectangle 9"/>
              <p:cNvSpPr>
                <a:spLocks noChangeArrowheads="1"/>
              </p:cNvSpPr>
              <p:nvPr/>
            </p:nvSpPr>
            <p:spPr bwMode="auto">
              <a:xfrm>
                <a:off x="0" y="0"/>
                <a:ext cx="0" cy="0"/>
              </a:xfrm>
              <a:prstGeom prst="rect">
                <a:avLst/>
              </a:prstGeom>
              <a:noFill/>
              <a:ln w="9525">
                <a:noFill/>
                <a:miter lim="800000"/>
                <a:headEnd/>
                <a:tailEnd/>
              </a:ln>
              <a:effectLst/>
            </p:spPr>
            <p:txBody>
              <a:bodyPr>
                <a:spAutoFit/>
              </a:bodyPr>
              <a:lstStyle/>
              <a:p>
                <a:endParaRPr lang="en-US"/>
              </a:p>
            </p:txBody>
          </p:sp>
          <p:sp>
            <p:nvSpPr>
              <p:cNvPr id="266250" name="Rectangle 10"/>
              <p:cNvSpPr>
                <a:spLocks noChangeArrowheads="1"/>
              </p:cNvSpPr>
              <p:nvPr/>
            </p:nvSpPr>
            <p:spPr bwMode="auto">
              <a:xfrm>
                <a:off x="0" y="0"/>
                <a:ext cx="1850" cy="2237"/>
              </a:xfrm>
              <a:prstGeom prst="rect">
                <a:avLst/>
              </a:prstGeom>
              <a:noFill/>
              <a:ln w="9525">
                <a:noFill/>
                <a:miter lim="800000"/>
                <a:headEnd/>
                <a:tailEnd/>
              </a:ln>
              <a:effectLst/>
            </p:spPr>
            <p:txBody>
              <a:bodyPr lIns="71415"/>
              <a:lstStyle/>
              <a:p>
                <a:r>
                  <a:rPr lang="en-US" sz="900" b="0">
                    <a:solidFill>
                      <a:srgbClr val="000000"/>
                    </a:solidFill>
                    <a:effectLst/>
                    <a:latin typeface="Arial" pitchFamily="34" charset="0"/>
                    <a:cs typeface="Arial" pitchFamily="34" charset="0"/>
                  </a:rPr>
                  <a:t>  </a:t>
                </a:r>
                <a:r>
                  <a:rPr lang="en-US" sz="21800" b="0">
                    <a:solidFill>
                      <a:srgbClr val="000000"/>
                    </a:solidFill>
                    <a:effectLst/>
                    <a:latin typeface="Arial" pitchFamily="34" charset="0"/>
                    <a:cs typeface="Arial" pitchFamily="34" charset="0"/>
                  </a:rPr>
                  <a:t> </a:t>
                </a:r>
                <a:r>
                  <a:rPr lang="en-US" sz="900" b="0">
                    <a:solidFill>
                      <a:srgbClr val="000000"/>
                    </a:solidFill>
                    <a:effectLst/>
                    <a:latin typeface="Arial" pitchFamily="34" charset="0"/>
                    <a:cs typeface="Arial" pitchFamily="34" charset="0"/>
                  </a:rPr>
                  <a:t>                                                                                                                                               </a:t>
                </a:r>
              </a:p>
            </p:txBody>
          </p:sp>
        </p:grpSp>
      </p:grpSp>
      <p:pic>
        <p:nvPicPr>
          <p:cNvPr id="266251" name="Picture 11" descr="tracy%20and%20teresa%20nesting_spot_AF_1March2007"/>
          <p:cNvPicPr>
            <a:picLocks noChangeAspect="1" noChangeArrowheads="1"/>
          </p:cNvPicPr>
          <p:nvPr/>
        </p:nvPicPr>
        <p:blipFill>
          <a:blip r:embed="rId3" cstate="email"/>
          <a:srcRect/>
          <a:stretch>
            <a:fillRect/>
          </a:stretch>
        </p:blipFill>
        <p:spPr bwMode="auto">
          <a:xfrm>
            <a:off x="2590800" y="1493838"/>
            <a:ext cx="5715000" cy="43434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rrowheads="1"/>
          </p:cNvSpPr>
          <p:nvPr>
            <p:ph type="title"/>
          </p:nvPr>
        </p:nvSpPr>
        <p:spPr/>
        <p:txBody>
          <a:bodyPr/>
          <a:lstStyle/>
          <a:p>
            <a:r>
              <a:rPr lang="es-AR" sz="1600">
                <a:solidFill>
                  <a:schemeClr val="hlink"/>
                </a:solidFill>
                <a:cs typeface="Times New Roman" pitchFamily="18" charset="0"/>
              </a:rPr>
              <a:t>Sustratos</a:t>
            </a:r>
            <a:r>
              <a:rPr lang="es-AR" sz="1600">
                <a:cs typeface="Times New Roman" pitchFamily="18" charset="0"/>
              </a:rPr>
              <a:t> usados para cubrir el suelo del habitáculo puede ser material duro o blando. Estos  materiales pueden tener un efecto sobre la utilización del espacio</a:t>
            </a:r>
            <a:r>
              <a:rPr lang="es-AR" sz="1600" b="0">
                <a:cs typeface="Times New Roman" pitchFamily="18" charset="0"/>
              </a:rPr>
              <a:t> </a:t>
            </a:r>
            <a:r>
              <a:rPr lang="es-AR" sz="1600">
                <a:cs typeface="Times New Roman" pitchFamily="18" charset="0"/>
              </a:rPr>
              <a:t>(McKenzie </a:t>
            </a:r>
            <a:r>
              <a:rPr lang="es-AR" sz="1600" i="1">
                <a:cs typeface="Times New Roman" pitchFamily="18" charset="0"/>
              </a:rPr>
              <a:t>et. al</a:t>
            </a:r>
            <a:r>
              <a:rPr lang="es-AR" sz="1600">
                <a:cs typeface="Times New Roman" pitchFamily="18" charset="0"/>
              </a:rPr>
              <a:t>. 1986). Pueden ser ítems de confort, ser parte del forrajeo y constituir elementos manipulables. </a:t>
            </a:r>
            <a:endParaRPr lang="es-AR" sz="1600"/>
          </a:p>
        </p:txBody>
      </p:sp>
      <p:sp>
        <p:nvSpPr>
          <p:cNvPr id="269315" name="Rectangle 3"/>
          <p:cNvSpPr>
            <a:spLocks noGrp="1" noChangeArrowheads="1"/>
          </p:cNvSpPr>
          <p:nvPr>
            <p:ph type="body" idx="1"/>
          </p:nvPr>
        </p:nvSpPr>
        <p:spPr/>
        <p:txBody>
          <a:bodyPr/>
          <a:lstStyle/>
          <a:p>
            <a:pPr>
              <a:lnSpc>
                <a:spcPct val="90000"/>
              </a:lnSpc>
              <a:buFont typeface="Wingdings" pitchFamily="2" charset="2"/>
              <a:buNone/>
            </a:pPr>
            <a:r>
              <a:rPr lang="en-US" sz="2000"/>
              <a:t>Forraje fresco</a:t>
            </a:r>
          </a:p>
          <a:p>
            <a:pPr>
              <a:lnSpc>
                <a:spcPct val="90000"/>
              </a:lnSpc>
              <a:buFont typeface="Wingdings" pitchFamily="2" charset="2"/>
              <a:buNone/>
            </a:pPr>
            <a:r>
              <a:rPr lang="en-US" sz="2000"/>
              <a:t>Papeles de diario</a:t>
            </a:r>
          </a:p>
          <a:p>
            <a:pPr>
              <a:lnSpc>
                <a:spcPct val="90000"/>
              </a:lnSpc>
              <a:buFont typeface="Wingdings" pitchFamily="2" charset="2"/>
              <a:buNone/>
            </a:pPr>
            <a:r>
              <a:rPr lang="en-US" sz="2000"/>
              <a:t>Papel trozado</a:t>
            </a:r>
          </a:p>
          <a:p>
            <a:pPr>
              <a:lnSpc>
                <a:spcPct val="90000"/>
              </a:lnSpc>
              <a:buFont typeface="Wingdings" pitchFamily="2" charset="2"/>
              <a:buNone/>
            </a:pPr>
            <a:r>
              <a:rPr lang="en-US" sz="2000"/>
              <a:t>Ropa</a:t>
            </a:r>
          </a:p>
          <a:p>
            <a:pPr>
              <a:lnSpc>
                <a:spcPct val="90000"/>
              </a:lnSpc>
              <a:buFont typeface="Wingdings" pitchFamily="2" charset="2"/>
              <a:buNone/>
            </a:pPr>
            <a:r>
              <a:rPr lang="en-US" sz="2000"/>
              <a:t>Guías de teléfono</a:t>
            </a:r>
          </a:p>
          <a:p>
            <a:pPr>
              <a:lnSpc>
                <a:spcPct val="90000"/>
              </a:lnSpc>
              <a:buFont typeface="Wingdings" pitchFamily="2" charset="2"/>
              <a:buNone/>
            </a:pPr>
            <a:r>
              <a:rPr lang="en-US" sz="2000"/>
              <a:t>Heno</a:t>
            </a:r>
          </a:p>
          <a:p>
            <a:pPr>
              <a:lnSpc>
                <a:spcPct val="90000"/>
              </a:lnSpc>
              <a:buFont typeface="Wingdings" pitchFamily="2" charset="2"/>
              <a:buNone/>
            </a:pPr>
            <a:r>
              <a:rPr lang="en-US" sz="2000"/>
              <a:t>Paja</a:t>
            </a:r>
          </a:p>
          <a:p>
            <a:pPr>
              <a:lnSpc>
                <a:spcPct val="90000"/>
              </a:lnSpc>
              <a:buFont typeface="Wingdings" pitchFamily="2" charset="2"/>
              <a:buNone/>
            </a:pPr>
            <a:r>
              <a:rPr lang="en-US" sz="2000"/>
              <a:t>Hojas secas</a:t>
            </a:r>
          </a:p>
          <a:p>
            <a:pPr>
              <a:lnSpc>
                <a:spcPct val="90000"/>
              </a:lnSpc>
              <a:buFont typeface="Wingdings" pitchFamily="2" charset="2"/>
              <a:buNone/>
            </a:pPr>
            <a:r>
              <a:rPr lang="en-US" sz="2000"/>
              <a:t>Pastos sueltos</a:t>
            </a:r>
          </a:p>
          <a:p>
            <a:pPr>
              <a:lnSpc>
                <a:spcPct val="90000"/>
              </a:lnSpc>
              <a:buFont typeface="Wingdings" pitchFamily="2" charset="2"/>
              <a:buNone/>
            </a:pPr>
            <a:r>
              <a:rPr lang="en-US" sz="2000"/>
              <a:t>Madera</a:t>
            </a:r>
          </a:p>
          <a:p>
            <a:pPr>
              <a:lnSpc>
                <a:spcPct val="90000"/>
              </a:lnSpc>
              <a:buFont typeface="Wingdings" pitchFamily="2" charset="2"/>
              <a:buNone/>
            </a:pPr>
            <a:r>
              <a:rPr lang="en-US" sz="2000"/>
              <a:t>Lana</a:t>
            </a:r>
          </a:p>
          <a:p>
            <a:pPr>
              <a:lnSpc>
                <a:spcPct val="90000"/>
              </a:lnSpc>
              <a:buFont typeface="Wingdings" pitchFamily="2" charset="2"/>
              <a:buNone/>
            </a:pPr>
            <a:endParaRPr lang="en-US" sz="2000"/>
          </a:p>
          <a:p>
            <a:pPr>
              <a:lnSpc>
                <a:spcPct val="90000"/>
              </a:lnSpc>
              <a:buFont typeface="Wingdings" pitchFamily="2" charset="2"/>
              <a:buNone/>
            </a:pPr>
            <a:r>
              <a:rPr lang="en-US" sz="1200"/>
              <a:t>St. Louise zoo chimpanzee family</a:t>
            </a:r>
          </a:p>
          <a:p>
            <a:pPr>
              <a:lnSpc>
                <a:spcPct val="90000"/>
              </a:lnSpc>
              <a:buFont typeface="Wingdings" pitchFamily="2" charset="2"/>
              <a:buNone/>
            </a:pPr>
            <a:r>
              <a:rPr lang="en-US" sz="1200">
                <a:cs typeface="Arial" pitchFamily="34" charset="0"/>
              </a:rPr>
              <a:t>www.stlzoo.org/images/chimpanzee40_med.jpg</a:t>
            </a:r>
            <a:endParaRPr lang="en-US" sz="1200"/>
          </a:p>
          <a:p>
            <a:pPr>
              <a:lnSpc>
                <a:spcPct val="90000"/>
              </a:lnSpc>
              <a:buFont typeface="Wingdings" pitchFamily="2" charset="2"/>
              <a:buNone/>
            </a:pPr>
            <a:endParaRPr lang="en-US" sz="1200"/>
          </a:p>
          <a:p>
            <a:pPr>
              <a:lnSpc>
                <a:spcPct val="90000"/>
              </a:lnSpc>
            </a:pPr>
            <a:endParaRPr lang="en-US" sz="2000"/>
          </a:p>
          <a:p>
            <a:pPr>
              <a:lnSpc>
                <a:spcPct val="90000"/>
              </a:lnSpc>
            </a:pPr>
            <a:endParaRPr lang="en-US" sz="2800"/>
          </a:p>
          <a:p>
            <a:pPr>
              <a:lnSpc>
                <a:spcPct val="90000"/>
              </a:lnSpc>
              <a:buFont typeface="Wingdings" pitchFamily="2" charset="2"/>
              <a:buNone/>
            </a:pPr>
            <a:endParaRPr lang="en-US" sz="2800"/>
          </a:p>
        </p:txBody>
      </p:sp>
      <p:pic>
        <p:nvPicPr>
          <p:cNvPr id="269317" name="Picture 5" descr="chimpanzee09.jpg: Chimpanzee"/>
          <p:cNvPicPr>
            <a:picLocks noChangeAspect="1" noChangeArrowheads="1"/>
          </p:cNvPicPr>
          <p:nvPr/>
        </p:nvPicPr>
        <p:blipFill>
          <a:blip r:embed="rId3" cstate="email"/>
          <a:srcRect/>
          <a:stretch>
            <a:fillRect/>
          </a:stretch>
        </p:blipFill>
        <p:spPr bwMode="auto">
          <a:xfrm>
            <a:off x="5181600" y="1447800"/>
            <a:ext cx="3771900" cy="51435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a:xfrm>
            <a:off x="457200" y="0"/>
            <a:ext cx="8229600" cy="914400"/>
          </a:xfrm>
        </p:spPr>
        <p:txBody>
          <a:bodyPr/>
          <a:lstStyle/>
          <a:p>
            <a:r>
              <a:rPr lang="en-US"/>
              <a:t>Posturas</a:t>
            </a:r>
          </a:p>
        </p:txBody>
      </p:sp>
      <p:sp>
        <p:nvSpPr>
          <p:cNvPr id="267267" name="Rectangle 3"/>
          <p:cNvSpPr>
            <a:spLocks noGrp="1" noChangeArrowheads="1"/>
          </p:cNvSpPr>
          <p:nvPr>
            <p:ph type="body" idx="1"/>
          </p:nvPr>
        </p:nvSpPr>
        <p:spPr>
          <a:xfrm>
            <a:off x="457200" y="1219200"/>
            <a:ext cx="8229600" cy="5638800"/>
          </a:xfrm>
        </p:spPr>
        <p:txBody>
          <a:bodyPr/>
          <a:lstStyle/>
          <a:p>
            <a:pPr>
              <a:lnSpc>
                <a:spcPct val="80000"/>
              </a:lnSpc>
              <a:buFont typeface="Wingdings" pitchFamily="2" charset="2"/>
              <a:buNone/>
            </a:pPr>
            <a:r>
              <a:rPr lang="es-AR" sz="2000">
                <a:cs typeface="Times New Roman" pitchFamily="18" charset="0"/>
              </a:rPr>
              <a:t>Los habitats deber estar diseñados para “</a:t>
            </a:r>
            <a:r>
              <a:rPr lang="es-AR" sz="2000" b="1">
                <a:cs typeface="Times New Roman" pitchFamily="18" charset="0"/>
              </a:rPr>
              <a:t>ajustes a las posturas normales con libertad adecuada de movimientos</a:t>
            </a:r>
            <a:r>
              <a:rPr lang="es-AR" sz="2000">
                <a:cs typeface="Times New Roman" pitchFamily="18" charset="0"/>
              </a:rPr>
              <a:t>” requeridos por las regulaciones del USDA en la Sección 9 CFR  3.80(a)(2)(xi)</a:t>
            </a:r>
          </a:p>
          <a:p>
            <a:pPr>
              <a:lnSpc>
                <a:spcPct val="80000"/>
              </a:lnSpc>
              <a:buFont typeface="Wingdings" pitchFamily="2" charset="2"/>
              <a:buNone/>
            </a:pPr>
            <a:endParaRPr lang="es-AR" sz="2000"/>
          </a:p>
          <a:p>
            <a:pPr>
              <a:lnSpc>
                <a:spcPct val="80000"/>
              </a:lnSpc>
              <a:buFont typeface="Wingdings" pitchFamily="2" charset="2"/>
              <a:buNone/>
            </a:pPr>
            <a:endParaRPr lang="es-AR" sz="1800"/>
          </a:p>
          <a:p>
            <a:pPr>
              <a:lnSpc>
                <a:spcPct val="80000"/>
              </a:lnSpc>
              <a:buFont typeface="Wingdings" pitchFamily="2" charset="2"/>
              <a:buNone/>
            </a:pPr>
            <a:endParaRPr lang="es-AR" sz="1800"/>
          </a:p>
          <a:p>
            <a:pPr>
              <a:lnSpc>
                <a:spcPct val="80000"/>
              </a:lnSpc>
              <a:buFont typeface="Wingdings" pitchFamily="2" charset="2"/>
              <a:buNone/>
            </a:pPr>
            <a:endParaRPr lang="es-AR" sz="1800"/>
          </a:p>
          <a:p>
            <a:pPr>
              <a:lnSpc>
                <a:spcPct val="80000"/>
              </a:lnSpc>
              <a:buFont typeface="Wingdings" pitchFamily="2" charset="2"/>
              <a:buNone/>
            </a:pPr>
            <a:endParaRPr lang="es-AR" sz="1800"/>
          </a:p>
          <a:p>
            <a:pPr>
              <a:lnSpc>
                <a:spcPct val="80000"/>
              </a:lnSpc>
              <a:buFont typeface="Wingdings" pitchFamily="2" charset="2"/>
              <a:buNone/>
            </a:pPr>
            <a:endParaRPr lang="es-AR" sz="1800"/>
          </a:p>
          <a:p>
            <a:pPr>
              <a:lnSpc>
                <a:spcPct val="80000"/>
              </a:lnSpc>
              <a:buFont typeface="Wingdings" pitchFamily="2" charset="2"/>
              <a:buNone/>
            </a:pPr>
            <a:endParaRPr lang="es-AR" sz="1800"/>
          </a:p>
          <a:p>
            <a:pPr>
              <a:lnSpc>
                <a:spcPct val="80000"/>
              </a:lnSpc>
              <a:buFont typeface="Wingdings" pitchFamily="2" charset="2"/>
              <a:buNone/>
            </a:pPr>
            <a:endParaRPr lang="es-AR" sz="1800"/>
          </a:p>
          <a:p>
            <a:pPr>
              <a:lnSpc>
                <a:spcPct val="80000"/>
              </a:lnSpc>
              <a:buFont typeface="Wingdings" pitchFamily="2" charset="2"/>
              <a:buNone/>
            </a:pPr>
            <a:endParaRPr lang="es-AR" sz="1800"/>
          </a:p>
          <a:p>
            <a:pPr>
              <a:lnSpc>
                <a:spcPct val="80000"/>
              </a:lnSpc>
              <a:buFont typeface="Wingdings" pitchFamily="2" charset="2"/>
              <a:buNone/>
            </a:pPr>
            <a:endParaRPr lang="es-AR" sz="1800"/>
          </a:p>
          <a:p>
            <a:pPr>
              <a:lnSpc>
                <a:spcPct val="80000"/>
              </a:lnSpc>
              <a:buFont typeface="Wingdings" pitchFamily="2" charset="2"/>
              <a:buNone/>
            </a:pPr>
            <a:endParaRPr lang="es-AR" sz="1800"/>
          </a:p>
          <a:p>
            <a:pPr>
              <a:lnSpc>
                <a:spcPct val="80000"/>
              </a:lnSpc>
              <a:buFont typeface="Wingdings" pitchFamily="2" charset="2"/>
              <a:buNone/>
            </a:pPr>
            <a:endParaRPr lang="es-AR" sz="900">
              <a:solidFill>
                <a:srgbClr val="008000"/>
              </a:solidFill>
              <a:latin typeface="Arial" pitchFamily="34" charset="0"/>
              <a:cs typeface="Arial" pitchFamily="34" charset="0"/>
            </a:endParaRPr>
          </a:p>
          <a:p>
            <a:pPr>
              <a:lnSpc>
                <a:spcPct val="80000"/>
              </a:lnSpc>
              <a:buFont typeface="Wingdings" pitchFamily="2" charset="2"/>
              <a:buNone/>
            </a:pPr>
            <a:endParaRPr lang="es-AR" sz="900">
              <a:solidFill>
                <a:srgbClr val="008000"/>
              </a:solidFill>
              <a:latin typeface="Arial" pitchFamily="34" charset="0"/>
              <a:cs typeface="Arial" pitchFamily="34" charset="0"/>
            </a:endParaRPr>
          </a:p>
          <a:p>
            <a:pPr>
              <a:lnSpc>
                <a:spcPct val="80000"/>
              </a:lnSpc>
              <a:buFont typeface="Wingdings" pitchFamily="2" charset="2"/>
              <a:buNone/>
            </a:pPr>
            <a:endParaRPr lang="es-AR" sz="900">
              <a:solidFill>
                <a:srgbClr val="008000"/>
              </a:solidFill>
              <a:latin typeface="Arial" pitchFamily="34" charset="0"/>
              <a:cs typeface="Arial" pitchFamily="34" charset="0"/>
            </a:endParaRPr>
          </a:p>
          <a:p>
            <a:pPr>
              <a:lnSpc>
                <a:spcPct val="80000"/>
              </a:lnSpc>
              <a:buFont typeface="Wingdings" pitchFamily="2" charset="2"/>
              <a:buNone/>
            </a:pPr>
            <a:endParaRPr lang="es-AR" sz="900">
              <a:solidFill>
                <a:srgbClr val="008000"/>
              </a:solidFill>
              <a:latin typeface="Arial" pitchFamily="34" charset="0"/>
              <a:cs typeface="Arial" pitchFamily="34" charset="0"/>
            </a:endParaRPr>
          </a:p>
          <a:p>
            <a:pPr>
              <a:lnSpc>
                <a:spcPct val="80000"/>
              </a:lnSpc>
              <a:buFont typeface="Wingdings" pitchFamily="2" charset="2"/>
              <a:buNone/>
            </a:pPr>
            <a:endParaRPr lang="es-AR" sz="900">
              <a:solidFill>
                <a:srgbClr val="008000"/>
              </a:solidFill>
              <a:latin typeface="Arial" pitchFamily="34" charset="0"/>
              <a:cs typeface="Arial" pitchFamily="34" charset="0"/>
            </a:endParaRPr>
          </a:p>
          <a:p>
            <a:pPr>
              <a:lnSpc>
                <a:spcPct val="80000"/>
              </a:lnSpc>
              <a:buFont typeface="Wingdings" pitchFamily="2" charset="2"/>
              <a:buNone/>
            </a:pPr>
            <a:endParaRPr lang="es-AR" sz="900">
              <a:solidFill>
                <a:srgbClr val="008000"/>
              </a:solidFill>
              <a:latin typeface="Arial" pitchFamily="34" charset="0"/>
              <a:cs typeface="Arial" pitchFamily="34" charset="0"/>
            </a:endParaRPr>
          </a:p>
          <a:p>
            <a:pPr>
              <a:lnSpc>
                <a:spcPct val="80000"/>
              </a:lnSpc>
              <a:buFont typeface="Wingdings" pitchFamily="2" charset="2"/>
              <a:buNone/>
            </a:pPr>
            <a:endParaRPr lang="es-AR" sz="900">
              <a:solidFill>
                <a:srgbClr val="008000"/>
              </a:solidFill>
              <a:latin typeface="Arial" pitchFamily="34" charset="0"/>
              <a:cs typeface="Arial" pitchFamily="34" charset="0"/>
            </a:endParaRPr>
          </a:p>
          <a:p>
            <a:pPr>
              <a:lnSpc>
                <a:spcPct val="80000"/>
              </a:lnSpc>
              <a:buFont typeface="Wingdings" pitchFamily="2" charset="2"/>
              <a:buNone/>
            </a:pPr>
            <a:endParaRPr lang="es-AR" sz="900">
              <a:solidFill>
                <a:srgbClr val="008000"/>
              </a:solidFill>
              <a:latin typeface="Arial" pitchFamily="34" charset="0"/>
              <a:cs typeface="Arial" pitchFamily="34" charset="0"/>
            </a:endParaRPr>
          </a:p>
          <a:p>
            <a:pPr>
              <a:lnSpc>
                <a:spcPct val="80000"/>
              </a:lnSpc>
              <a:buFont typeface="Wingdings" pitchFamily="2" charset="2"/>
              <a:buNone/>
            </a:pPr>
            <a:r>
              <a:rPr lang="es-AR" sz="1000">
                <a:cs typeface="Arial" pitchFamily="34" charset="0"/>
              </a:rPr>
              <a:t>http://www.fotosearch.com/DGT090/42-17217393/</a:t>
            </a:r>
          </a:p>
          <a:p>
            <a:pPr>
              <a:lnSpc>
                <a:spcPct val="80000"/>
              </a:lnSpc>
              <a:buFont typeface="Wingdings" pitchFamily="2" charset="2"/>
              <a:buNone/>
            </a:pPr>
            <a:endParaRPr lang="es-AR" sz="1000">
              <a:cs typeface="Arial" pitchFamily="34" charset="0"/>
            </a:endParaRPr>
          </a:p>
          <a:p>
            <a:pPr>
              <a:lnSpc>
                <a:spcPct val="80000"/>
              </a:lnSpc>
              <a:buFont typeface="Wingdings" pitchFamily="2" charset="2"/>
              <a:buNone/>
            </a:pPr>
            <a:r>
              <a:rPr lang="es-AR" sz="1000">
                <a:cs typeface="Arial" pitchFamily="34" charset="0"/>
              </a:rPr>
              <a:t>                                                                                                                                                                  www.stlzoo.org/images/chimpanzee40_med.jpg</a:t>
            </a:r>
          </a:p>
        </p:txBody>
      </p:sp>
      <p:sp>
        <p:nvSpPr>
          <p:cNvPr id="267271" name="Rectangle 7"/>
          <p:cNvSpPr>
            <a:spLocks noChangeArrowheads="1"/>
          </p:cNvSpPr>
          <p:nvPr/>
        </p:nvSpPr>
        <p:spPr bwMode="auto">
          <a:xfrm>
            <a:off x="2455863" y="6248400"/>
            <a:ext cx="4232275" cy="244475"/>
          </a:xfrm>
          <a:prstGeom prst="rect">
            <a:avLst/>
          </a:prstGeom>
          <a:noFill/>
          <a:ln w="9525">
            <a:noFill/>
            <a:miter lim="800000"/>
            <a:headEnd/>
            <a:tailEnd/>
          </a:ln>
          <a:effectLst/>
        </p:spPr>
        <p:txBody>
          <a:bodyPr>
            <a:spAutoFit/>
          </a:bodyPr>
          <a:lstStyle/>
          <a:p>
            <a:pPr eaLnBrk="0" hangingPunct="0"/>
            <a:endParaRPr lang="es-ES" sz="1000" b="0">
              <a:solidFill>
                <a:schemeClr val="tx1"/>
              </a:solidFill>
              <a:effectLst/>
            </a:endParaRPr>
          </a:p>
        </p:txBody>
      </p:sp>
      <p:pic>
        <p:nvPicPr>
          <p:cNvPr id="267273" name="Picture 9" descr="chimpanzee40_med[1]"/>
          <p:cNvPicPr>
            <a:picLocks noChangeAspect="1" noChangeArrowheads="1"/>
          </p:cNvPicPr>
          <p:nvPr/>
        </p:nvPicPr>
        <p:blipFill>
          <a:blip r:embed="rId3" cstate="email"/>
          <a:srcRect/>
          <a:stretch>
            <a:fillRect/>
          </a:stretch>
        </p:blipFill>
        <p:spPr bwMode="auto">
          <a:xfrm>
            <a:off x="4572000" y="2133600"/>
            <a:ext cx="4191000" cy="4191000"/>
          </a:xfrm>
          <a:prstGeom prst="rect">
            <a:avLst/>
          </a:prstGeom>
          <a:noFill/>
        </p:spPr>
      </p:pic>
      <p:pic>
        <p:nvPicPr>
          <p:cNvPr id="267274" name="Picture 10" descr="chimpanzee-~-42-17217393[1]"/>
          <p:cNvPicPr>
            <a:picLocks noChangeAspect="1" noChangeArrowheads="1"/>
          </p:cNvPicPr>
          <p:nvPr/>
        </p:nvPicPr>
        <p:blipFill>
          <a:blip r:embed="rId4" cstate="email"/>
          <a:srcRect/>
          <a:stretch>
            <a:fillRect/>
          </a:stretch>
        </p:blipFill>
        <p:spPr bwMode="auto">
          <a:xfrm>
            <a:off x="938213" y="2209800"/>
            <a:ext cx="2501900" cy="37338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rrowheads="1"/>
          </p:cNvSpPr>
          <p:nvPr>
            <p:ph type="title"/>
          </p:nvPr>
        </p:nvSpPr>
        <p:spPr>
          <a:xfrm>
            <a:off x="457200" y="0"/>
            <a:ext cx="8229600" cy="914400"/>
          </a:xfrm>
        </p:spPr>
        <p:txBody>
          <a:bodyPr/>
          <a:lstStyle/>
          <a:p>
            <a:r>
              <a:rPr lang="en-US"/>
              <a:t>Locomoción</a:t>
            </a:r>
          </a:p>
        </p:txBody>
      </p:sp>
      <p:sp>
        <p:nvSpPr>
          <p:cNvPr id="268291" name="Rectangle 3"/>
          <p:cNvSpPr>
            <a:spLocks noGrp="1" noChangeArrowheads="1"/>
          </p:cNvSpPr>
          <p:nvPr>
            <p:ph type="body" idx="1"/>
          </p:nvPr>
        </p:nvSpPr>
        <p:spPr>
          <a:xfrm>
            <a:off x="457200" y="1219200"/>
            <a:ext cx="8229600" cy="5638800"/>
          </a:xfrm>
        </p:spPr>
        <p:txBody>
          <a:bodyPr/>
          <a:lstStyle/>
          <a:p>
            <a:pPr>
              <a:lnSpc>
                <a:spcPct val="90000"/>
              </a:lnSpc>
              <a:buFont typeface="Wingdings" pitchFamily="2" charset="2"/>
              <a:buNone/>
            </a:pPr>
            <a:r>
              <a:rPr lang="es-AR" sz="1800" b="1">
                <a:cs typeface="Times New Roman" pitchFamily="18" charset="0"/>
              </a:rPr>
              <a:t>Los estilos de locomoción</a:t>
            </a:r>
            <a:r>
              <a:rPr lang="es-AR" sz="1800">
                <a:cs typeface="Times New Roman" pitchFamily="18" charset="0"/>
              </a:rPr>
              <a:t> varían entre grupos taxonomicos desde braquiación a saltos y caminar en tierra con los nudillos. </a:t>
            </a:r>
            <a:r>
              <a:rPr lang="es-AR" sz="1800" b="1">
                <a:solidFill>
                  <a:srgbClr val="FF3300"/>
                </a:solidFill>
                <a:cs typeface="Times New Roman" pitchFamily="18" charset="0"/>
              </a:rPr>
              <a:t>Si el animal no tiene espacio para </a:t>
            </a:r>
            <a:r>
              <a:rPr lang="es-AR" sz="1800">
                <a:cs typeface="Times New Roman" pitchFamily="18" charset="0"/>
              </a:rPr>
              <a:t>ejecutar su locomoción normal, la implementación de programas de liberación periódica de primates a áreas de </a:t>
            </a:r>
            <a:r>
              <a:rPr lang="es-AR" sz="1800" b="1">
                <a:solidFill>
                  <a:schemeClr val="hlink"/>
                </a:solidFill>
                <a:cs typeface="Times New Roman" pitchFamily="18" charset="0"/>
              </a:rPr>
              <a:t>ejercicio</a:t>
            </a:r>
            <a:r>
              <a:rPr lang="es-AR" sz="1800">
                <a:cs typeface="Times New Roman" pitchFamily="18" charset="0"/>
              </a:rPr>
              <a:t> debería considerado</a:t>
            </a: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endParaRPr lang="es-AR" sz="900">
              <a:effectLst/>
            </a:endParaRPr>
          </a:p>
          <a:p>
            <a:pPr algn="ctr" eaLnBrk="0" hangingPunct="0">
              <a:lnSpc>
                <a:spcPct val="90000"/>
              </a:lnSpc>
              <a:spcBef>
                <a:spcPct val="0"/>
              </a:spcBef>
              <a:buClrTx/>
              <a:buSzTx/>
              <a:buFontTx/>
              <a:buNone/>
            </a:pPr>
            <a:r>
              <a:rPr lang="es-AR" sz="1200">
                <a:effectLst/>
              </a:rPr>
              <a:t>http://scienceblogs.com/seed/2006/11/an_interview_with_dr_joan_bush_1.php</a:t>
            </a:r>
          </a:p>
          <a:p>
            <a:pPr>
              <a:lnSpc>
                <a:spcPct val="90000"/>
              </a:lnSpc>
              <a:buFont typeface="Wingdings" pitchFamily="2" charset="2"/>
              <a:buNone/>
            </a:pPr>
            <a:endParaRPr lang="es-AR" sz="12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cs typeface="Times New Roman" pitchFamily="18" charset="0"/>
            </a:endParaRPr>
          </a:p>
          <a:p>
            <a:pPr>
              <a:lnSpc>
                <a:spcPct val="90000"/>
              </a:lnSpc>
              <a:buFont typeface="Wingdings" pitchFamily="2" charset="2"/>
              <a:buNone/>
            </a:pPr>
            <a:endParaRPr lang="es-AR" sz="1600"/>
          </a:p>
        </p:txBody>
      </p:sp>
      <p:pic>
        <p:nvPicPr>
          <p:cNvPr id="268292" name="Picture 4" descr="chimps[1]"/>
          <p:cNvPicPr>
            <a:picLocks noChangeAspect="1" noChangeArrowheads="1"/>
          </p:cNvPicPr>
          <p:nvPr/>
        </p:nvPicPr>
        <p:blipFill>
          <a:blip r:embed="rId3" cstate="email"/>
          <a:srcRect/>
          <a:stretch>
            <a:fillRect/>
          </a:stretch>
        </p:blipFill>
        <p:spPr bwMode="auto">
          <a:xfrm>
            <a:off x="2590800" y="2417763"/>
            <a:ext cx="6096000" cy="4041775"/>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rrowheads="1"/>
          </p:cNvSpPr>
          <p:nvPr>
            <p:ph type="title"/>
          </p:nvPr>
        </p:nvSpPr>
        <p:spPr/>
        <p:txBody>
          <a:bodyPr/>
          <a:lstStyle/>
          <a:p>
            <a:r>
              <a:rPr lang="es-AR" sz="3200" u="sng">
                <a:solidFill>
                  <a:srgbClr val="FF3300"/>
                </a:solidFill>
                <a:cs typeface="Times New Roman" pitchFamily="18" charset="0"/>
              </a:rPr>
              <a:t>Necesidades especiales de infantes y juveniles</a:t>
            </a:r>
            <a:r>
              <a:rPr lang="es-AR" sz="3200">
                <a:solidFill>
                  <a:srgbClr val="FF3300"/>
                </a:solidFill>
                <a:cs typeface="Times New Roman" pitchFamily="18" charset="0"/>
              </a:rPr>
              <a:t/>
            </a:r>
            <a:br>
              <a:rPr lang="es-AR" sz="3200">
                <a:solidFill>
                  <a:srgbClr val="FF3300"/>
                </a:solidFill>
                <a:cs typeface="Times New Roman" pitchFamily="18" charset="0"/>
              </a:rPr>
            </a:br>
            <a:endParaRPr lang="es-AR" sz="3200">
              <a:solidFill>
                <a:srgbClr val="FF3300"/>
              </a:solidFill>
              <a:cs typeface="Times New Roman" pitchFamily="18" charset="0"/>
            </a:endParaRPr>
          </a:p>
        </p:txBody>
      </p:sp>
      <p:sp>
        <p:nvSpPr>
          <p:cNvPr id="271363" name="Rectangle 3"/>
          <p:cNvSpPr>
            <a:spLocks noGrp="1" noChangeArrowheads="1"/>
          </p:cNvSpPr>
          <p:nvPr>
            <p:ph type="body" idx="1"/>
          </p:nvPr>
        </p:nvSpPr>
        <p:spPr>
          <a:xfrm>
            <a:off x="457200" y="1066800"/>
            <a:ext cx="8229600" cy="5562600"/>
          </a:xfrm>
        </p:spPr>
        <p:txBody>
          <a:bodyPr/>
          <a:lstStyle/>
          <a:p>
            <a:pPr>
              <a:lnSpc>
                <a:spcPct val="90000"/>
              </a:lnSpc>
              <a:buFont typeface="Wingdings" pitchFamily="2" charset="2"/>
              <a:buNone/>
            </a:pPr>
            <a:r>
              <a:rPr lang="es-AR" sz="1600">
                <a:cs typeface="Times New Roman" pitchFamily="18" charset="0"/>
              </a:rPr>
              <a:t>     </a:t>
            </a:r>
            <a:r>
              <a:rPr lang="es-AR" sz="1800">
                <a:cs typeface="Times New Roman" pitchFamily="18" charset="0"/>
              </a:rPr>
              <a:t>La </a:t>
            </a:r>
            <a:r>
              <a:rPr lang="es-AR" sz="1800">
                <a:solidFill>
                  <a:schemeClr val="hlink"/>
                </a:solidFill>
                <a:cs typeface="Times New Roman" pitchFamily="18" charset="0"/>
              </a:rPr>
              <a:t>frecuencia con la que los juveniles usan</a:t>
            </a:r>
            <a:r>
              <a:rPr lang="es-AR" sz="1800">
                <a:cs typeface="Times New Roman" pitchFamily="18" charset="0"/>
              </a:rPr>
              <a:t> ciertos estilos de locomoción puede </a:t>
            </a:r>
            <a:r>
              <a:rPr lang="es-AR" sz="1800">
                <a:solidFill>
                  <a:schemeClr val="hlink"/>
                </a:solidFill>
                <a:cs typeface="Times New Roman" pitchFamily="18" charset="0"/>
              </a:rPr>
              <a:t>diferir de la de los adultos</a:t>
            </a:r>
            <a:r>
              <a:rPr lang="es-AR" sz="1800">
                <a:cs typeface="Times New Roman" pitchFamily="18" charset="0"/>
              </a:rPr>
              <a:t> de la misma especie. Los rangos silvestres de comportamiento locomotor “proveen la mayor oportunidad para el desarrollo de fuerza, balance y coordinación” (Dunbar 1989). “A todos los animales inmaduros en cautiverio se les debería proveer suficiente espacio para que se involucren en juego locomotor vigoroso” (Goosen </a:t>
            </a:r>
            <a:r>
              <a:rPr lang="es-AR" sz="1800" i="1">
                <a:cs typeface="Times New Roman" pitchFamily="18" charset="0"/>
              </a:rPr>
              <a:t>et. al.</a:t>
            </a:r>
            <a:r>
              <a:rPr lang="es-AR" sz="1800">
                <a:cs typeface="Times New Roman" pitchFamily="18" charset="0"/>
              </a:rPr>
              <a:t> (1984) y se les debería proveer con la misma altura interior de jaula que a los adultos de su especie</a:t>
            </a:r>
          </a:p>
          <a:p>
            <a:pPr>
              <a:lnSpc>
                <a:spcPct val="90000"/>
              </a:lnSpc>
              <a:buFont typeface="Wingdings" pitchFamily="2" charset="2"/>
              <a:buNone/>
            </a:pPr>
            <a:endParaRPr lang="es-AR" sz="1800">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1600" b="1">
              <a:cs typeface="Times New Roman" pitchFamily="18" charset="0"/>
            </a:endParaRPr>
          </a:p>
          <a:p>
            <a:pPr>
              <a:lnSpc>
                <a:spcPct val="90000"/>
              </a:lnSpc>
              <a:buFont typeface="Wingdings" pitchFamily="2" charset="2"/>
              <a:buNone/>
            </a:pPr>
            <a:endParaRPr lang="es-AR" sz="900">
              <a:latin typeface="Arial" pitchFamily="34" charset="0"/>
              <a:cs typeface="Arial" pitchFamily="34" charset="0"/>
            </a:endParaRPr>
          </a:p>
          <a:p>
            <a:pPr>
              <a:lnSpc>
                <a:spcPct val="90000"/>
              </a:lnSpc>
              <a:buFont typeface="Wingdings" pitchFamily="2" charset="2"/>
              <a:buNone/>
            </a:pPr>
            <a:endParaRPr lang="es-AR" sz="900">
              <a:latin typeface="Arial" pitchFamily="34" charset="0"/>
              <a:cs typeface="Arial" pitchFamily="34" charset="0"/>
            </a:endParaRPr>
          </a:p>
          <a:p>
            <a:pPr>
              <a:lnSpc>
                <a:spcPct val="90000"/>
              </a:lnSpc>
              <a:buFont typeface="Wingdings" pitchFamily="2" charset="2"/>
              <a:buNone/>
            </a:pPr>
            <a:r>
              <a:rPr lang="es-AR" sz="900">
                <a:latin typeface="Arial" pitchFamily="34" charset="0"/>
                <a:cs typeface="Arial" pitchFamily="34" charset="0"/>
              </a:rPr>
              <a:t>Young chimpanzee (Pan troglodytes) hanging on twig, close-up</a:t>
            </a:r>
          </a:p>
          <a:p>
            <a:pPr>
              <a:lnSpc>
                <a:spcPct val="90000"/>
              </a:lnSpc>
              <a:buFont typeface="Wingdings" pitchFamily="2" charset="2"/>
              <a:buNone/>
            </a:pPr>
            <a:r>
              <a:rPr lang="es-AR" sz="900">
                <a:latin typeface="Arial" pitchFamily="34" charset="0"/>
                <a:cs typeface="Arial" pitchFamily="34" charset="0"/>
              </a:rPr>
              <a:t>200329426-001 Photodisc Royalty Free Photograph</a:t>
            </a:r>
            <a:br>
              <a:rPr lang="es-AR" sz="900">
                <a:latin typeface="Arial" pitchFamily="34" charset="0"/>
                <a:cs typeface="Arial" pitchFamily="34" charset="0"/>
              </a:rPr>
            </a:br>
            <a:endParaRPr lang="es-AR" sz="900">
              <a:cs typeface="Times New Roman" pitchFamily="18" charset="0"/>
            </a:endParaRPr>
          </a:p>
          <a:p>
            <a:pPr>
              <a:lnSpc>
                <a:spcPct val="90000"/>
              </a:lnSpc>
              <a:buFont typeface="Wingdings" pitchFamily="2" charset="2"/>
              <a:buNone/>
            </a:pPr>
            <a:r>
              <a:rPr lang="es-AR" sz="1000" b="1">
                <a:cs typeface="Times New Roman" pitchFamily="18" charset="0"/>
              </a:rPr>
              <a:t>http://wkprc.eva.mpg.de/images/chimps/Kofi.jpg</a:t>
            </a:r>
          </a:p>
          <a:p>
            <a:pPr>
              <a:lnSpc>
                <a:spcPct val="90000"/>
              </a:lnSpc>
              <a:buFont typeface="Wingdings" pitchFamily="2" charset="2"/>
              <a:buNone/>
            </a:pPr>
            <a:r>
              <a:rPr lang="es-AR" sz="1600" b="1">
                <a:cs typeface="Times New Roman" pitchFamily="18" charset="0"/>
              </a:rPr>
              <a:t> </a:t>
            </a:r>
          </a:p>
        </p:txBody>
      </p:sp>
      <p:pic>
        <p:nvPicPr>
          <p:cNvPr id="271364" name="Picture 4" descr="Kofi[1]"/>
          <p:cNvPicPr>
            <a:picLocks noChangeAspect="1" noChangeArrowheads="1"/>
          </p:cNvPicPr>
          <p:nvPr/>
        </p:nvPicPr>
        <p:blipFill>
          <a:blip r:embed="rId3" cstate="email"/>
          <a:srcRect/>
          <a:stretch>
            <a:fillRect/>
          </a:stretch>
        </p:blipFill>
        <p:spPr bwMode="auto">
          <a:xfrm>
            <a:off x="5181600" y="2743200"/>
            <a:ext cx="3660775" cy="3733800"/>
          </a:xfrm>
          <a:prstGeom prst="rect">
            <a:avLst/>
          </a:prstGeom>
          <a:noFill/>
        </p:spPr>
      </p:pic>
      <p:pic>
        <p:nvPicPr>
          <p:cNvPr id="271365" name="Picture 5" descr="young-chimpanzee-pan-troglodytes-hanging-on-twig-close-up-~-200329426-001[1]"/>
          <p:cNvPicPr>
            <a:picLocks noChangeAspect="1" noChangeArrowheads="1"/>
          </p:cNvPicPr>
          <p:nvPr/>
        </p:nvPicPr>
        <p:blipFill>
          <a:blip r:embed="rId4" cstate="email"/>
          <a:srcRect/>
          <a:stretch>
            <a:fillRect/>
          </a:stretch>
        </p:blipFill>
        <p:spPr bwMode="auto">
          <a:xfrm>
            <a:off x="304800" y="3048000"/>
            <a:ext cx="4572000" cy="3062288"/>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rrowheads="1"/>
          </p:cNvSpPr>
          <p:nvPr>
            <p:ph type="title"/>
          </p:nvPr>
        </p:nvSpPr>
        <p:spPr/>
        <p:txBody>
          <a:bodyPr/>
          <a:lstStyle/>
          <a:p>
            <a:r>
              <a:rPr lang="en-US" u="sng">
                <a:cs typeface="Times New Roman" pitchFamily="18" charset="0"/>
              </a:rPr>
              <a:t>Diseñando arborismo</a:t>
            </a:r>
          </a:p>
        </p:txBody>
      </p:sp>
      <p:sp>
        <p:nvSpPr>
          <p:cNvPr id="431107" name="Rectangle 3"/>
          <p:cNvSpPr>
            <a:spLocks noGrp="1" noChangeArrowheads="1"/>
          </p:cNvSpPr>
          <p:nvPr>
            <p:ph type="body" sz="half" idx="1"/>
          </p:nvPr>
        </p:nvSpPr>
        <p:spPr>
          <a:xfrm>
            <a:off x="457200" y="1600200"/>
            <a:ext cx="4038600" cy="5029200"/>
          </a:xfrm>
        </p:spPr>
        <p:txBody>
          <a:bodyPr/>
          <a:lstStyle/>
          <a:p>
            <a:pPr>
              <a:lnSpc>
                <a:spcPct val="80000"/>
              </a:lnSpc>
              <a:buFont typeface="Wingdings" pitchFamily="2" charset="2"/>
              <a:buNone/>
            </a:pPr>
            <a:r>
              <a:rPr lang="es-AR" sz="1400" b="1">
                <a:cs typeface="Times New Roman" pitchFamily="18" charset="0"/>
              </a:rPr>
              <a:t>       </a:t>
            </a:r>
            <a:r>
              <a:rPr lang="es-AR" sz="1800" b="1">
                <a:cs typeface="Times New Roman" pitchFamily="18" charset="0"/>
              </a:rPr>
              <a:t>Todas las especies arbóreas deberían ser provistas de </a:t>
            </a:r>
            <a:r>
              <a:rPr lang="es-AR" sz="1800" b="1">
                <a:solidFill>
                  <a:schemeClr val="hlink"/>
                </a:solidFill>
                <a:cs typeface="Times New Roman" pitchFamily="18" charset="0"/>
              </a:rPr>
              <a:t>use completo del espacio vertical y estructuras</a:t>
            </a:r>
            <a:r>
              <a:rPr lang="es-AR" sz="1800" b="1">
                <a:cs typeface="Times New Roman" pitchFamily="18" charset="0"/>
              </a:rPr>
              <a:t> tales como árboles, sogas, paredes, postes, gimnasios,  y alambrado/red de cerramiento (Bennett and Davis 1989, Burt and Plant 1990). Las Guías de la International Primate Society  (1993) recomiendan que los primates puedan “</a:t>
            </a:r>
            <a:r>
              <a:rPr lang="es-AR" sz="1800">
                <a:cs typeface="Times New Roman" pitchFamily="18" charset="0"/>
              </a:rPr>
              <a:t>colgarse por encima del nivel de vista humano</a:t>
            </a:r>
            <a:r>
              <a:rPr lang="es-AR" sz="1800" b="1">
                <a:cs typeface="Times New Roman" pitchFamily="18" charset="0"/>
              </a:rPr>
              <a:t>”. </a:t>
            </a:r>
          </a:p>
          <a:p>
            <a:pPr>
              <a:lnSpc>
                <a:spcPct val="80000"/>
              </a:lnSpc>
              <a:buFont typeface="Wingdings" pitchFamily="2" charset="2"/>
              <a:buNone/>
            </a:pPr>
            <a:r>
              <a:rPr lang="es-AR" sz="1800" b="1">
                <a:cs typeface="Times New Roman" pitchFamily="18" charset="0"/>
              </a:rPr>
              <a:t>     Los habitáculos para primate </a:t>
            </a:r>
            <a:r>
              <a:rPr lang="es-AR" sz="1800" b="1">
                <a:solidFill>
                  <a:schemeClr val="hlink"/>
                </a:solidFill>
                <a:cs typeface="Times New Roman" pitchFamily="18" charset="0"/>
              </a:rPr>
              <a:t>deberían permitir</a:t>
            </a:r>
            <a:r>
              <a:rPr lang="es-AR" sz="1800" b="1">
                <a:cs typeface="Times New Roman" pitchFamily="18" charset="0"/>
              </a:rPr>
              <a:t> a los individuos </a:t>
            </a:r>
            <a:r>
              <a:rPr lang="es-AR" sz="1800" b="1">
                <a:solidFill>
                  <a:schemeClr val="hlink"/>
                </a:solidFill>
                <a:cs typeface="Times New Roman" pitchFamily="18" charset="0"/>
              </a:rPr>
              <a:t>evitar amenazas sociales</a:t>
            </a:r>
            <a:r>
              <a:rPr lang="es-AR" sz="1800" b="1">
                <a:cs typeface="Times New Roman" pitchFamily="18" charset="0"/>
              </a:rPr>
              <a:t> u otros estímulos nocivos al mantener suficiente distancia o usar </a:t>
            </a:r>
            <a:r>
              <a:rPr lang="es-AR" sz="1800" b="1">
                <a:solidFill>
                  <a:schemeClr val="hlink"/>
                </a:solidFill>
                <a:cs typeface="Times New Roman" pitchFamily="18" charset="0"/>
              </a:rPr>
              <a:t>barreras visuales, particiones, áreas privadas, y rutas de escape</a:t>
            </a:r>
            <a:r>
              <a:rPr lang="es-AR" sz="1800" b="1">
                <a:cs typeface="Times New Roman" pitchFamily="18" charset="0"/>
              </a:rPr>
              <a:t> (Applebee and Marshall </a:t>
            </a:r>
            <a:r>
              <a:rPr lang="es-AR" sz="1800" b="1" i="1">
                <a:cs typeface="Times New Roman" pitchFamily="18" charset="0"/>
              </a:rPr>
              <a:t>et. al.</a:t>
            </a:r>
            <a:r>
              <a:rPr lang="es-AR" sz="1800" b="1">
                <a:cs typeface="Times New Roman" pitchFamily="18" charset="0"/>
              </a:rPr>
              <a:t> 1991)</a:t>
            </a:r>
          </a:p>
          <a:p>
            <a:pPr>
              <a:lnSpc>
                <a:spcPct val="80000"/>
              </a:lnSpc>
              <a:buFont typeface="Wingdings" pitchFamily="2" charset="2"/>
              <a:buNone/>
            </a:pPr>
            <a:endParaRPr lang="es-AR" sz="1800" b="1">
              <a:cs typeface="Times New Roman" pitchFamily="18" charset="0"/>
            </a:endParaRPr>
          </a:p>
          <a:p>
            <a:pPr>
              <a:lnSpc>
                <a:spcPct val="80000"/>
              </a:lnSpc>
              <a:buFont typeface="Wingdings" pitchFamily="2" charset="2"/>
              <a:buNone/>
            </a:pPr>
            <a:endParaRPr lang="es-AR" sz="1800"/>
          </a:p>
        </p:txBody>
      </p:sp>
      <p:pic>
        <p:nvPicPr>
          <p:cNvPr id="431110" name="Picture 6" descr="ape-chimpanzee-savanna-~-113997[1]"/>
          <p:cNvPicPr>
            <a:picLocks noChangeAspect="1" noChangeArrowheads="1"/>
          </p:cNvPicPr>
          <p:nvPr>
            <p:ph type="clipArt" sz="half" idx="2"/>
          </p:nvPr>
        </p:nvPicPr>
        <p:blipFill>
          <a:blip r:embed="rId3" cstate="email"/>
          <a:srcRect/>
          <a:stretch>
            <a:fillRect/>
          </a:stretch>
        </p:blipFill>
        <p:spPr>
          <a:xfrm>
            <a:off x="4648200" y="2436813"/>
            <a:ext cx="4038600" cy="2852737"/>
          </a:xfrm>
          <a:noFill/>
          <a:ln/>
        </p:spPr>
      </p:pic>
      <p:sp>
        <p:nvSpPr>
          <p:cNvPr id="431111" name="Rectangle 7"/>
          <p:cNvSpPr>
            <a:spLocks noChangeArrowheads="1"/>
          </p:cNvSpPr>
          <p:nvPr/>
        </p:nvSpPr>
        <p:spPr bwMode="auto">
          <a:xfrm>
            <a:off x="5257800" y="5943600"/>
            <a:ext cx="2673350" cy="244475"/>
          </a:xfrm>
          <a:prstGeom prst="rect">
            <a:avLst/>
          </a:prstGeom>
          <a:noFill/>
          <a:ln w="9525">
            <a:noFill/>
            <a:miter lim="800000"/>
            <a:headEnd/>
            <a:tailEnd/>
          </a:ln>
          <a:effectLst/>
        </p:spPr>
        <p:txBody>
          <a:bodyPr>
            <a:spAutoFit/>
          </a:bodyPr>
          <a:lstStyle/>
          <a:p>
            <a:r>
              <a:rPr lang="en-US" sz="1000">
                <a:effectLst>
                  <a:outerShdw blurRad="38100" dist="38100" dir="2700000" algn="tl">
                    <a:srgbClr val="000000"/>
                  </a:outerShdw>
                </a:effectLst>
              </a:rPr>
              <a:t>http://www.fotosearch.com/JNB001/113997/</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rrowheads="1"/>
          </p:cNvSpPr>
          <p:nvPr>
            <p:ph type="title"/>
          </p:nvPr>
        </p:nvSpPr>
        <p:spPr>
          <a:xfrm>
            <a:off x="457200" y="0"/>
            <a:ext cx="8229600" cy="1143000"/>
          </a:xfrm>
        </p:spPr>
        <p:txBody>
          <a:bodyPr/>
          <a:lstStyle/>
          <a:p>
            <a:r>
              <a:rPr lang="en-US">
                <a:cs typeface="Times New Roman" pitchFamily="18" charset="0"/>
              </a:rPr>
              <a:t>Diseñando mobiliario</a:t>
            </a:r>
            <a:endParaRPr lang="en-US"/>
          </a:p>
        </p:txBody>
      </p:sp>
      <p:sp>
        <p:nvSpPr>
          <p:cNvPr id="278531" name="Rectangle 3"/>
          <p:cNvSpPr>
            <a:spLocks noGrp="1" noChangeArrowheads="1"/>
          </p:cNvSpPr>
          <p:nvPr>
            <p:ph idx="1"/>
          </p:nvPr>
        </p:nvSpPr>
        <p:spPr>
          <a:xfrm>
            <a:off x="457200" y="1143000"/>
            <a:ext cx="8229600" cy="6172200"/>
          </a:xfrm>
        </p:spPr>
        <p:txBody>
          <a:bodyPr/>
          <a:lstStyle/>
          <a:p>
            <a:r>
              <a:rPr lang="es-AR" sz="1800">
                <a:cs typeface="Times New Roman" pitchFamily="18" charset="0"/>
              </a:rPr>
              <a:t>Los habitáculos provistos de mobiliario de material </a:t>
            </a:r>
            <a:r>
              <a:rPr lang="es-AR" sz="1800" b="1">
                <a:solidFill>
                  <a:schemeClr val="hlink"/>
                </a:solidFill>
                <a:cs typeface="Times New Roman" pitchFamily="18" charset="0"/>
              </a:rPr>
              <a:t>natural y artificial</a:t>
            </a:r>
            <a:r>
              <a:rPr lang="es-AR" sz="1800">
                <a:cs typeface="Times New Roman" pitchFamily="18" charset="0"/>
              </a:rPr>
              <a:t> de varios tamaños y disposiciones están mejor adaptados para apropiar comportamientos. </a:t>
            </a:r>
          </a:p>
          <a:p>
            <a:r>
              <a:rPr lang="es-AR" sz="1800">
                <a:cs typeface="Times New Roman" pitchFamily="18" charset="0"/>
              </a:rPr>
              <a:t>Los animales que viven en habitáculos homogéneos con apoyos grandes, inflexibles y continuos exhiben diferentes patrones de locomoción que aquellos en ambientes más naturalisticos y </a:t>
            </a:r>
            <a:r>
              <a:rPr lang="es-AR" sz="1800">
                <a:solidFill>
                  <a:schemeClr val="hlink"/>
                </a:solidFill>
                <a:cs typeface="Times New Roman" pitchFamily="18" charset="0"/>
              </a:rPr>
              <a:t>complejos con </a:t>
            </a:r>
            <a:r>
              <a:rPr lang="es-AR" sz="1800" b="1">
                <a:solidFill>
                  <a:schemeClr val="hlink"/>
                </a:solidFill>
                <a:cs typeface="Times New Roman" pitchFamily="18" charset="0"/>
              </a:rPr>
              <a:t>soportes más pequeños, interrumpidos y flexibles</a:t>
            </a:r>
            <a:r>
              <a:rPr lang="es-AR" sz="1800">
                <a:cs typeface="Times New Roman" pitchFamily="18" charset="0"/>
              </a:rPr>
              <a:t>. Percheros, estantes, escaleras, hamacas, sogas, barriles, cajas y otras estructuras pueden construirse de muchos materiales. Madera, plástico y fibra tiene la ventaja de no ser termo-conductivos, que es ventajoso en el exterior.</a:t>
            </a:r>
          </a:p>
          <a:p>
            <a:endParaRPr lang="es-AR" sz="1800">
              <a:cs typeface="Times New Roman" pitchFamily="18" charset="0"/>
            </a:endParaRPr>
          </a:p>
          <a:p>
            <a:endParaRPr lang="es-AR" sz="1800">
              <a:cs typeface="Times New Roman" pitchFamily="18" charset="0"/>
            </a:endParaRPr>
          </a:p>
          <a:p>
            <a:endParaRPr lang="es-AR" sz="1800">
              <a:cs typeface="Times New Roman" pitchFamily="18" charset="0"/>
            </a:endParaRPr>
          </a:p>
          <a:p>
            <a:endParaRPr lang="es-AR" sz="1800">
              <a:cs typeface="Times New Roman" pitchFamily="18" charset="0"/>
            </a:endParaRPr>
          </a:p>
          <a:p>
            <a:pPr>
              <a:buFont typeface="Wingdings" pitchFamily="2" charset="2"/>
              <a:buNone/>
            </a:pPr>
            <a:endParaRPr lang="es-AR" sz="1800">
              <a:cs typeface="Times New Roman" pitchFamily="18" charset="0"/>
            </a:endParaRPr>
          </a:p>
          <a:p>
            <a:endParaRPr lang="es-AR" sz="1800">
              <a:cs typeface="Times New Roman" pitchFamily="18" charset="0"/>
            </a:endParaRPr>
          </a:p>
          <a:p>
            <a:endParaRPr lang="es-AR" sz="1800">
              <a:cs typeface="Times New Roman" pitchFamily="18" charset="0"/>
            </a:endParaRPr>
          </a:p>
          <a:p>
            <a:endParaRPr lang="es-AR" sz="1800">
              <a:cs typeface="Times New Roman" pitchFamily="18" charset="0"/>
            </a:endParaRPr>
          </a:p>
          <a:p>
            <a:pPr>
              <a:buFont typeface="Wingdings" pitchFamily="2" charset="2"/>
              <a:buNone/>
            </a:pPr>
            <a:r>
              <a:rPr lang="es-AR" sz="1000">
                <a:solidFill>
                  <a:srgbClr val="008000"/>
                </a:solidFill>
                <a:latin typeface="Arial" pitchFamily="34" charset="0"/>
                <a:cs typeface="Arial" pitchFamily="34" charset="0"/>
              </a:rPr>
              <a:t>                                                                                                                                                    </a:t>
            </a:r>
            <a:r>
              <a:rPr lang="es-AR" sz="1200">
                <a:cs typeface="Arial" pitchFamily="34" charset="0"/>
              </a:rPr>
              <a:t>www.releasechimps.org/photos-and-pics/hi-rez</a:t>
            </a:r>
          </a:p>
        </p:txBody>
      </p:sp>
      <p:pic>
        <p:nvPicPr>
          <p:cNvPr id="278533" name="Picture 5" descr="292_Image-Library_Chimpanzee-on-Sanctuary-Island[1]"/>
          <p:cNvPicPr>
            <a:picLocks noChangeAspect="1" noChangeArrowheads="1"/>
          </p:cNvPicPr>
          <p:nvPr/>
        </p:nvPicPr>
        <p:blipFill>
          <a:blip r:embed="rId3" cstate="email"/>
          <a:srcRect/>
          <a:stretch>
            <a:fillRect/>
          </a:stretch>
        </p:blipFill>
        <p:spPr bwMode="auto">
          <a:xfrm>
            <a:off x="762000" y="3662363"/>
            <a:ext cx="4724400" cy="3036887"/>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Rot="1" noChangeArrowheads="1"/>
          </p:cNvSpPr>
          <p:nvPr>
            <p:ph type="title"/>
          </p:nvPr>
        </p:nvSpPr>
        <p:spPr>
          <a:xfrm>
            <a:off x="457200" y="274638"/>
            <a:ext cx="8229600" cy="563562"/>
          </a:xfrm>
        </p:spPr>
        <p:txBody>
          <a:bodyPr/>
          <a:lstStyle/>
          <a:p>
            <a:r>
              <a:rPr lang="es-AR">
                <a:solidFill>
                  <a:schemeClr val="hlink"/>
                </a:solidFill>
              </a:rPr>
              <a:t>Sanidad</a:t>
            </a:r>
          </a:p>
        </p:txBody>
      </p:sp>
      <p:sp>
        <p:nvSpPr>
          <p:cNvPr id="375811" name="Rectangle 3"/>
          <p:cNvSpPr>
            <a:spLocks noGrp="1" noChangeArrowheads="1"/>
          </p:cNvSpPr>
          <p:nvPr>
            <p:ph sz="half" idx="1"/>
          </p:nvPr>
        </p:nvSpPr>
        <p:spPr>
          <a:xfrm>
            <a:off x="152400" y="838200"/>
            <a:ext cx="5105400" cy="6019800"/>
          </a:xfrm>
          <a:ln>
            <a:solidFill>
              <a:schemeClr val="hlink"/>
            </a:solidFill>
          </a:ln>
        </p:spPr>
        <p:txBody>
          <a:bodyPr/>
          <a:lstStyle/>
          <a:p>
            <a:r>
              <a:rPr lang="es-AR" sz="1800">
                <a:cs typeface="Times New Roman" pitchFamily="18" charset="0"/>
              </a:rPr>
              <a:t>Todos los habitáculos con </a:t>
            </a:r>
            <a:r>
              <a:rPr lang="es-AR" sz="1800" b="1">
                <a:solidFill>
                  <a:schemeClr val="hlink"/>
                </a:solidFill>
                <a:cs typeface="Times New Roman" pitchFamily="18" charset="0"/>
              </a:rPr>
              <a:t>sustratos naturales</a:t>
            </a:r>
            <a:r>
              <a:rPr lang="es-AR" sz="1800">
                <a:cs typeface="Times New Roman" pitchFamily="18" charset="0"/>
              </a:rPr>
              <a:t> (ejemplo hena arena, aserrín, mulch, suelo, etc.) </a:t>
            </a:r>
            <a:r>
              <a:rPr lang="es-AR" sz="1800" b="1">
                <a:solidFill>
                  <a:schemeClr val="hlink"/>
                </a:solidFill>
                <a:cs typeface="Times New Roman" pitchFamily="18" charset="0"/>
              </a:rPr>
              <a:t>deben ser limpiados diariamente</a:t>
            </a:r>
            <a:r>
              <a:rPr lang="es-AR" sz="1800">
                <a:cs typeface="Times New Roman" pitchFamily="18" charset="0"/>
              </a:rPr>
              <a:t>, removiendo materia fecal y desperdicios de alimentos para prevenir la acumulación de heces, e infestaciones de insectos y roedores. </a:t>
            </a:r>
          </a:p>
          <a:p>
            <a:r>
              <a:rPr lang="es-AR" sz="1800" b="1">
                <a:solidFill>
                  <a:schemeClr val="hlink"/>
                </a:solidFill>
                <a:cs typeface="Times New Roman" pitchFamily="18" charset="0"/>
              </a:rPr>
              <a:t>Los accesorios de exhibidores </a:t>
            </a:r>
            <a:r>
              <a:rPr lang="es-AR" sz="1800">
                <a:cs typeface="Times New Roman" pitchFamily="18" charset="0"/>
              </a:rPr>
              <a:t>que han sido marcados con esencias </a:t>
            </a:r>
            <a:r>
              <a:rPr lang="es-AR" sz="1800" b="1" u="sng">
                <a:solidFill>
                  <a:srgbClr val="FF3300"/>
                </a:solidFill>
                <a:cs typeface="Times New Roman" pitchFamily="18" charset="0"/>
              </a:rPr>
              <a:t>no de</a:t>
            </a:r>
            <a:r>
              <a:rPr lang="es-AR" sz="1800" b="1">
                <a:solidFill>
                  <a:srgbClr val="FF3300"/>
                </a:solidFill>
                <a:cs typeface="Times New Roman" pitchFamily="18" charset="0"/>
              </a:rPr>
              <a:t>ben ser limpiados regularmente</a:t>
            </a:r>
            <a:r>
              <a:rPr lang="es-AR" sz="1800">
                <a:cs typeface="Times New Roman" pitchFamily="18" charset="0"/>
              </a:rPr>
              <a:t>, evitando estrés innecesario a aquellos animales que de otra manera tendrían que re-marcar su territorio una y otra vez. Las perchas del exhibidor que han sido marcadas con olores pueden ser </a:t>
            </a:r>
            <a:r>
              <a:rPr lang="es-AR" sz="1800" b="1">
                <a:solidFill>
                  <a:schemeClr val="hlink"/>
                </a:solidFill>
                <a:cs typeface="Times New Roman" pitchFamily="18" charset="0"/>
              </a:rPr>
              <a:t>limpiadas con cepillo </a:t>
            </a:r>
            <a:r>
              <a:rPr lang="es-AR" sz="1800">
                <a:cs typeface="Times New Roman" pitchFamily="18" charset="0"/>
              </a:rPr>
              <a:t>de alimento y materia fecal y</a:t>
            </a:r>
            <a:r>
              <a:rPr lang="es-AR" sz="1800" b="1">
                <a:solidFill>
                  <a:schemeClr val="hlink"/>
                </a:solidFill>
                <a:cs typeface="Times New Roman" pitchFamily="18" charset="0"/>
              </a:rPr>
              <a:t> luego enjuagados con agua, permitiendo que se retenga el olor</a:t>
            </a:r>
            <a:r>
              <a:rPr lang="es-AR" sz="1800">
                <a:cs typeface="Times New Roman" pitchFamily="18" charset="0"/>
              </a:rPr>
              <a:t>.</a:t>
            </a:r>
          </a:p>
          <a:p>
            <a:r>
              <a:rPr lang="es-AR" sz="1800">
                <a:cs typeface="Times New Roman" pitchFamily="18" charset="0"/>
              </a:rPr>
              <a:t>El mobiliario del exhibidor debe ser cambiado cuando el desgaste o condiciones de seguridad lo requieran, pero </a:t>
            </a:r>
            <a:r>
              <a:rPr lang="es-AR" sz="1800" b="1">
                <a:solidFill>
                  <a:schemeClr val="hlink"/>
                </a:solidFill>
                <a:cs typeface="Times New Roman" pitchFamily="18" charset="0"/>
              </a:rPr>
              <a:t>no más de la mitad por vez</a:t>
            </a:r>
            <a:r>
              <a:rPr lang="es-AR" sz="1800">
                <a:cs typeface="Times New Roman" pitchFamily="18" charset="0"/>
              </a:rPr>
              <a:t> para las especies que marcan territorio con olores.</a:t>
            </a:r>
          </a:p>
          <a:p>
            <a:pPr>
              <a:buFont typeface="Wingdings" pitchFamily="2" charset="2"/>
              <a:buNone/>
            </a:pPr>
            <a:endParaRPr lang="es-AR" sz="1800"/>
          </a:p>
        </p:txBody>
      </p:sp>
      <p:pic>
        <p:nvPicPr>
          <p:cNvPr id="375813" name="Picture 5" descr="chimpanzee_washing[1]"/>
          <p:cNvPicPr>
            <a:picLocks noChangeAspect="1" noChangeArrowheads="1"/>
          </p:cNvPicPr>
          <p:nvPr/>
        </p:nvPicPr>
        <p:blipFill>
          <a:blip r:embed="rId3" cstate="email"/>
          <a:srcRect/>
          <a:stretch>
            <a:fillRect/>
          </a:stretch>
        </p:blipFill>
        <p:spPr bwMode="auto">
          <a:xfrm>
            <a:off x="5410200" y="1676400"/>
            <a:ext cx="3543300" cy="47244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0066FF"/>
        </a:solidFill>
        <a:effectLst/>
      </p:bgPr>
    </p:bg>
    <p:spTree>
      <p:nvGrpSpPr>
        <p:cNvPr id="1" name=""/>
        <p:cNvGrpSpPr/>
        <p:nvPr/>
      </p:nvGrpSpPr>
      <p:grpSpPr>
        <a:xfrm>
          <a:off x="0" y="0"/>
          <a:ext cx="0" cy="0"/>
          <a:chOff x="0" y="0"/>
          <a:chExt cx="0" cy="0"/>
        </a:xfrm>
      </p:grpSpPr>
      <p:sp>
        <p:nvSpPr>
          <p:cNvPr id="50180" name="Rectangle 4"/>
          <p:cNvSpPr>
            <a:spLocks noGrp="1" noRot="1" noChangeArrowheads="1"/>
          </p:cNvSpPr>
          <p:nvPr>
            <p:ph type="title"/>
          </p:nvPr>
        </p:nvSpPr>
        <p:spPr>
          <a:xfrm>
            <a:off x="0" y="0"/>
            <a:ext cx="9372600" cy="4876800"/>
          </a:xfrm>
        </p:spPr>
        <p:txBody>
          <a:bodyPr/>
          <a:lstStyle/>
          <a:p>
            <a:r>
              <a:rPr lang="en-US" sz="4800" u="sng"/>
              <a:t>COMPORTAMIENTOS ANORMALES INDUCIDOS EN CAUTIVERIO</a:t>
            </a:r>
            <a:r>
              <a:rPr lang="en-US"/>
              <a:t/>
            </a:r>
            <a:br>
              <a:rPr lang="en-US"/>
            </a:br>
            <a:r>
              <a:rPr lang="en-US"/>
              <a:t/>
            </a:r>
            <a:br>
              <a:rPr lang="en-US"/>
            </a:br>
            <a:r>
              <a:rPr lang="en-US"/>
              <a:t/>
            </a:r>
            <a:br>
              <a:rPr lang="en-US"/>
            </a:br>
            <a:r>
              <a:rPr lang="en-US"/>
              <a:t>EJEMPLOS:</a:t>
            </a:r>
            <a:endParaRPr lang="en-US" i="1"/>
          </a:p>
        </p:txBody>
      </p:sp>
    </p:spTree>
  </p:cSld>
  <p:clrMapOvr>
    <a:masterClrMapping/>
  </p:clrMapOvr>
  <p:transition>
    <p:wedg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rrowheads="1"/>
          </p:cNvSpPr>
          <p:nvPr>
            <p:ph type="title"/>
          </p:nvPr>
        </p:nvSpPr>
        <p:spPr/>
        <p:txBody>
          <a:bodyPr/>
          <a:lstStyle/>
          <a:p>
            <a:r>
              <a:rPr lang="en-US">
                <a:cs typeface="Times New Roman" pitchFamily="18" charset="0"/>
              </a:rPr>
              <a:t>5. Estimulando los cinco sentidos</a:t>
            </a:r>
            <a:r>
              <a:rPr lang="en-US"/>
              <a:t> </a:t>
            </a:r>
          </a:p>
        </p:txBody>
      </p:sp>
      <p:sp>
        <p:nvSpPr>
          <p:cNvPr id="280579" name="Rectangle 3"/>
          <p:cNvSpPr>
            <a:spLocks noGrp="1" noChangeArrowheads="1"/>
          </p:cNvSpPr>
          <p:nvPr>
            <p:ph idx="1"/>
          </p:nvPr>
        </p:nvSpPr>
        <p:spPr>
          <a:xfrm>
            <a:off x="457200" y="1600200"/>
            <a:ext cx="8229600" cy="5105400"/>
          </a:xfrm>
        </p:spPr>
        <p:txBody>
          <a:bodyPr/>
          <a:lstStyle/>
          <a:p>
            <a:pPr>
              <a:buFont typeface="Wingdings" pitchFamily="2" charset="2"/>
              <a:buNone/>
            </a:pPr>
            <a:endParaRPr lang="en-US" sz="2000">
              <a:cs typeface="Times New Roman" pitchFamily="18" charset="0"/>
            </a:endParaRPr>
          </a:p>
          <a:p>
            <a:pPr>
              <a:buFont typeface="Wingdings" pitchFamily="2" charset="2"/>
              <a:buNone/>
            </a:pPr>
            <a:r>
              <a:rPr lang="en-US" sz="2000">
                <a:cs typeface="Times New Roman" pitchFamily="18" charset="0"/>
              </a:rPr>
              <a:t>Visual</a:t>
            </a:r>
          </a:p>
          <a:p>
            <a:pPr>
              <a:buFont typeface="Wingdings" pitchFamily="2" charset="2"/>
              <a:buNone/>
            </a:pPr>
            <a:r>
              <a:rPr lang="en-US" sz="2000">
                <a:cs typeface="Times New Roman" pitchFamily="18" charset="0"/>
              </a:rPr>
              <a:t>Auditorio</a:t>
            </a:r>
            <a:r>
              <a:rPr lang="en-US" sz="2000">
                <a:solidFill>
                  <a:srgbClr val="000080"/>
                </a:solidFill>
                <a:cs typeface="Times New Roman" pitchFamily="18" charset="0"/>
                <a:hlinkClick r:id="rId3" tooltip="Painting by Congo"/>
              </a:rPr>
              <a:t> </a:t>
            </a:r>
            <a:endParaRPr lang="en-US" sz="2000">
              <a:cs typeface="Times New Roman" pitchFamily="18" charset="0"/>
            </a:endParaRPr>
          </a:p>
          <a:p>
            <a:pPr>
              <a:buFont typeface="Wingdings" pitchFamily="2" charset="2"/>
              <a:buNone/>
            </a:pPr>
            <a:r>
              <a:rPr lang="en-US" sz="2000">
                <a:cs typeface="Times New Roman" pitchFamily="18" charset="0"/>
              </a:rPr>
              <a:t>Tactil</a:t>
            </a:r>
          </a:p>
          <a:p>
            <a:pPr>
              <a:buFont typeface="Wingdings" pitchFamily="2" charset="2"/>
              <a:buNone/>
            </a:pPr>
            <a:r>
              <a:rPr lang="en-US" sz="2000">
                <a:cs typeface="Times New Roman" pitchFamily="18" charset="0"/>
              </a:rPr>
              <a:t>Olfativo</a:t>
            </a:r>
          </a:p>
          <a:p>
            <a:pPr>
              <a:buFont typeface="Wingdings" pitchFamily="2" charset="2"/>
              <a:buNone/>
            </a:pPr>
            <a:r>
              <a:rPr lang="en-US" sz="2000">
                <a:cs typeface="Times New Roman" pitchFamily="18" charset="0"/>
              </a:rPr>
              <a:t>Gustatorio</a:t>
            </a:r>
          </a:p>
          <a:p>
            <a:pPr>
              <a:buFont typeface="Wingdings" pitchFamily="2" charset="2"/>
              <a:buNone/>
            </a:pPr>
            <a:endParaRPr lang="en-US" sz="2000" b="1">
              <a:cs typeface="Times New Roman" pitchFamily="18" charset="0"/>
            </a:endParaRPr>
          </a:p>
          <a:p>
            <a:pPr>
              <a:buFont typeface="Wingdings" pitchFamily="2" charset="2"/>
              <a:buNone/>
            </a:pPr>
            <a:endParaRPr lang="en-US" sz="2000" b="1">
              <a:cs typeface="Times New Roman" pitchFamily="18" charset="0"/>
            </a:endParaRPr>
          </a:p>
          <a:p>
            <a:pPr>
              <a:buFont typeface="Wingdings" pitchFamily="2" charset="2"/>
              <a:buNone/>
            </a:pPr>
            <a:endParaRPr lang="en-US" sz="2000" b="1">
              <a:cs typeface="Times New Roman" pitchFamily="18" charset="0"/>
            </a:endParaRPr>
          </a:p>
          <a:p>
            <a:pPr>
              <a:buFont typeface="Wingdings" pitchFamily="2" charset="2"/>
              <a:buNone/>
            </a:pPr>
            <a:endParaRPr lang="en-US" sz="2000" b="1">
              <a:cs typeface="Times New Roman" pitchFamily="18" charset="0"/>
            </a:endParaRPr>
          </a:p>
          <a:p>
            <a:pPr algn="ctr">
              <a:buFont typeface="Wingdings" pitchFamily="2" charset="2"/>
              <a:buNone/>
            </a:pPr>
            <a:endParaRPr lang="en-US" sz="1200" b="1">
              <a:cs typeface="Times New Roman" pitchFamily="18" charset="0"/>
            </a:endParaRPr>
          </a:p>
          <a:p>
            <a:pPr algn="ctr">
              <a:buFont typeface="Wingdings" pitchFamily="2" charset="2"/>
              <a:buNone/>
            </a:pPr>
            <a:r>
              <a:rPr lang="en-US" sz="1200" b="1">
                <a:cs typeface="Times New Roman" pitchFamily="18" charset="0"/>
              </a:rPr>
              <a:t>Painting by Congo</a:t>
            </a:r>
          </a:p>
          <a:p>
            <a:pPr algn="ctr">
              <a:buFont typeface="Wingdings" pitchFamily="2" charset="2"/>
              <a:buNone/>
            </a:pPr>
            <a:r>
              <a:rPr lang="en-US" sz="1200" b="1">
                <a:cs typeface="Times New Roman" pitchFamily="18" charset="0"/>
              </a:rPr>
              <a:t>In 1957 he curated an exhibition of chimpanzee paintings and drawings at the </a:t>
            </a:r>
            <a:r>
              <a:rPr lang="en-US" sz="1200" b="1">
                <a:cs typeface="Times New Roman" pitchFamily="18" charset="0"/>
                <a:hlinkClick r:id="rId4" tooltip="Institute of Contemporary Arts"/>
              </a:rPr>
              <a:t>Institute of Contemporary Arts</a:t>
            </a:r>
            <a:r>
              <a:rPr lang="en-US" sz="1200" b="1">
                <a:cs typeface="Times New Roman" pitchFamily="18" charset="0"/>
              </a:rPr>
              <a:t>, London</a:t>
            </a:r>
          </a:p>
          <a:p>
            <a:pPr algn="ctr">
              <a:buFont typeface="Wingdings" pitchFamily="2" charset="2"/>
              <a:buNone/>
            </a:pPr>
            <a:r>
              <a:rPr lang="en-US" sz="1200" b="1">
                <a:cs typeface="Times New Roman" pitchFamily="18" charset="0"/>
              </a:rPr>
              <a:t>http://www.search.com/reference/Desmond_Morris</a:t>
            </a:r>
          </a:p>
          <a:p>
            <a:pPr>
              <a:buFont typeface="Wingdings" pitchFamily="2" charset="2"/>
              <a:buNone/>
            </a:pPr>
            <a:endParaRPr lang="en-US" sz="1200" b="1">
              <a:cs typeface="Times New Roman" pitchFamily="18" charset="0"/>
            </a:endParaRPr>
          </a:p>
          <a:p>
            <a:pPr>
              <a:buFont typeface="Wingdings" pitchFamily="2" charset="2"/>
              <a:buNone/>
            </a:pPr>
            <a:endParaRPr lang="en-US" sz="1200" b="1">
              <a:cs typeface="Times New Roman" pitchFamily="18" charset="0"/>
            </a:endParaRPr>
          </a:p>
          <a:p>
            <a:pPr>
              <a:buFont typeface="Wingdings" pitchFamily="2" charset="2"/>
              <a:buNone/>
            </a:pPr>
            <a:r>
              <a:rPr lang="en-US" sz="2000">
                <a:cs typeface="Times New Roman" pitchFamily="18" charset="0"/>
              </a:rPr>
              <a:t> </a:t>
            </a:r>
          </a:p>
          <a:p>
            <a:pPr>
              <a:buFont typeface="Wingdings" pitchFamily="2" charset="2"/>
              <a:buNone/>
            </a:pPr>
            <a:endParaRPr lang="en-US" sz="2000">
              <a:cs typeface="Times New Roman" pitchFamily="18" charset="0"/>
            </a:endParaRPr>
          </a:p>
        </p:txBody>
      </p:sp>
      <p:pic>
        <p:nvPicPr>
          <p:cNvPr id="280580" name="Picture 4" descr="180px-Chimpanzee_congo_painting[1]"/>
          <p:cNvPicPr>
            <a:picLocks noChangeAspect="1" noChangeArrowheads="1"/>
          </p:cNvPicPr>
          <p:nvPr/>
        </p:nvPicPr>
        <p:blipFill>
          <a:blip r:embed="rId5" cstate="email"/>
          <a:srcRect/>
          <a:stretch>
            <a:fillRect/>
          </a:stretch>
        </p:blipFill>
        <p:spPr bwMode="auto">
          <a:xfrm>
            <a:off x="3200400" y="1524000"/>
            <a:ext cx="4895850" cy="375285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rrowheads="1"/>
          </p:cNvSpPr>
          <p:nvPr>
            <p:ph type="title"/>
          </p:nvPr>
        </p:nvSpPr>
        <p:spPr/>
        <p:txBody>
          <a:bodyPr/>
          <a:lstStyle/>
          <a:p>
            <a:r>
              <a:rPr lang="en-US" sz="3200"/>
              <a:t>Enriquecimiento Visual - Luces</a:t>
            </a:r>
          </a:p>
        </p:txBody>
      </p:sp>
      <p:sp>
        <p:nvSpPr>
          <p:cNvPr id="282627" name="Rectangle 3"/>
          <p:cNvSpPr>
            <a:spLocks noGrp="1" noChangeArrowheads="1"/>
          </p:cNvSpPr>
          <p:nvPr>
            <p:ph idx="1"/>
          </p:nvPr>
        </p:nvSpPr>
        <p:spPr>
          <a:xfrm>
            <a:off x="457200" y="1371600"/>
            <a:ext cx="8229600" cy="4754563"/>
          </a:xfrm>
        </p:spPr>
        <p:txBody>
          <a:bodyPr/>
          <a:lstStyle/>
          <a:p>
            <a:pPr>
              <a:buFont typeface="Wingdings" pitchFamily="2" charset="2"/>
              <a:buNone/>
            </a:pPr>
            <a:r>
              <a:rPr lang="es-AR" sz="2400" b="1">
                <a:cs typeface="Times New Roman" pitchFamily="18" charset="0"/>
              </a:rPr>
              <a:t> </a:t>
            </a:r>
          </a:p>
          <a:p>
            <a:pPr>
              <a:buFont typeface="Wingdings" pitchFamily="2" charset="2"/>
              <a:buChar char="Ø"/>
            </a:pPr>
            <a:r>
              <a:rPr lang="es-AR" sz="1800" b="1">
                <a:solidFill>
                  <a:schemeClr val="hlink"/>
                </a:solidFill>
                <a:cs typeface="Times New Roman" pitchFamily="18" charset="0"/>
              </a:rPr>
              <a:t>Luz solar</a:t>
            </a:r>
            <a:r>
              <a:rPr lang="es-AR" sz="1800" b="1">
                <a:cs typeface="Times New Roman" pitchFamily="18" charset="0"/>
              </a:rPr>
              <a:t>.</a:t>
            </a:r>
            <a:r>
              <a:rPr lang="es-AR" sz="1800">
                <a:cs typeface="Times New Roman" pitchFamily="18" charset="0"/>
              </a:rPr>
              <a:t> Los primates generalmente requieren alrededor de </a:t>
            </a:r>
            <a:r>
              <a:rPr lang="es-AR" sz="1800" b="1">
                <a:solidFill>
                  <a:schemeClr val="hlink"/>
                </a:solidFill>
                <a:cs typeface="Times New Roman" pitchFamily="18" charset="0"/>
              </a:rPr>
              <a:t>12 horas de luz diaria</a:t>
            </a:r>
            <a:r>
              <a:rPr lang="es-AR" sz="1800">
                <a:cs typeface="Times New Roman" pitchFamily="18" charset="0"/>
              </a:rPr>
              <a:t>. Cuando se mantienen en interiores, la luz natural de un </a:t>
            </a:r>
            <a:r>
              <a:rPr lang="es-AR" sz="1800" b="1">
                <a:solidFill>
                  <a:schemeClr val="hlink"/>
                </a:solidFill>
                <a:cs typeface="Times New Roman" pitchFamily="18" charset="0"/>
              </a:rPr>
              <a:t>ventiluz o ventana </a:t>
            </a:r>
            <a:r>
              <a:rPr lang="es-AR" sz="1800">
                <a:cs typeface="Times New Roman" pitchFamily="18" charset="0"/>
              </a:rPr>
              <a:t>debería proveerse cuando sea posible. Reemplazar barras y paredes por </a:t>
            </a:r>
            <a:r>
              <a:rPr lang="es-AR" sz="1800" b="1">
                <a:cs typeface="Times New Roman" pitchFamily="18" charset="0"/>
              </a:rPr>
              <a:t>Plexiglas</a:t>
            </a:r>
            <a:r>
              <a:rPr lang="es-AR" sz="1800">
                <a:cs typeface="Times New Roman" pitchFamily="18" charset="0"/>
              </a:rPr>
              <a:t> transparente puede alterar los cerramientos estándar. </a:t>
            </a:r>
          </a:p>
          <a:p>
            <a:pPr>
              <a:buFont typeface="Wingdings" pitchFamily="2" charset="2"/>
              <a:buChar char="Ø"/>
            </a:pPr>
            <a:r>
              <a:rPr lang="es-AR" sz="1800" b="1">
                <a:solidFill>
                  <a:schemeClr val="hlink"/>
                </a:solidFill>
                <a:cs typeface="Times New Roman" pitchFamily="18" charset="0"/>
              </a:rPr>
              <a:t>Luces fluorescentes</a:t>
            </a:r>
            <a:r>
              <a:rPr lang="es-AR" sz="1800">
                <a:cs typeface="Times New Roman" pitchFamily="18" charset="0"/>
              </a:rPr>
              <a:t> que producen el espectro de iluminación completo deberían estar disponibles con timers en las construcciones interiores </a:t>
            </a:r>
            <a:r>
              <a:rPr lang="es-AR" sz="1800" b="1">
                <a:cs typeface="Times New Roman" pitchFamily="18" charset="0"/>
              </a:rPr>
              <a:t>para suplementar la iluminación natural </a:t>
            </a:r>
            <a:r>
              <a:rPr lang="es-AR" sz="1800">
                <a:solidFill>
                  <a:srgbClr val="800000"/>
                </a:solidFill>
                <a:cs typeface="Times New Roman" pitchFamily="18" charset="0"/>
              </a:rPr>
              <a:t> </a:t>
            </a:r>
            <a:r>
              <a:rPr lang="es-AR" sz="1800">
                <a:cs typeface="Times New Roman" pitchFamily="18" charset="0"/>
              </a:rPr>
              <a:t>y para extender a 12 horas de luz el fotoperíodo durante los días más cortos del  invierno del hemisferio norte.</a:t>
            </a:r>
          </a:p>
          <a:p>
            <a:pPr>
              <a:buFont typeface="Wingdings" pitchFamily="2" charset="2"/>
              <a:buChar char="Ø"/>
            </a:pPr>
            <a:r>
              <a:rPr lang="es-AR" sz="1800">
                <a:cs typeface="Times New Roman" pitchFamily="18" charset="0"/>
              </a:rPr>
              <a:t>Proveer a los animales nocturnos </a:t>
            </a:r>
            <a:r>
              <a:rPr lang="es-AR" sz="1800" b="1">
                <a:solidFill>
                  <a:schemeClr val="hlink"/>
                </a:solidFill>
                <a:cs typeface="Times New Roman" pitchFamily="18" charset="0"/>
              </a:rPr>
              <a:t>luz roja o azul</a:t>
            </a:r>
            <a:r>
              <a:rPr lang="es-AR" sz="1800">
                <a:cs typeface="Times New Roman" pitchFamily="18" charset="0"/>
              </a:rPr>
              <a:t> en lugar de total oscuridad durante el ciclo revertido promueve sus niveles de actividad normal (Wright </a:t>
            </a:r>
            <a:r>
              <a:rPr lang="es-AR" sz="1800" i="1">
                <a:cs typeface="Times New Roman" pitchFamily="18" charset="0"/>
              </a:rPr>
              <a:t>et.al.</a:t>
            </a:r>
            <a:r>
              <a:rPr lang="es-AR" sz="1800">
                <a:cs typeface="Times New Roman" pitchFamily="18" charset="0"/>
              </a:rPr>
              <a:t> 1989). Simular el amanecer y atardecer gradualmente aumentando o bajando la luz es beneficial.</a:t>
            </a:r>
          </a:p>
          <a:p>
            <a:pPr>
              <a:buFont typeface="Wingdings" pitchFamily="2" charset="2"/>
              <a:buChar char="Ø"/>
            </a:pPr>
            <a:r>
              <a:rPr lang="es-AR" sz="1800" b="1">
                <a:solidFill>
                  <a:schemeClr val="hlink"/>
                </a:solidFill>
                <a:cs typeface="Times New Roman" pitchFamily="18" charset="0"/>
              </a:rPr>
              <a:t>Luz del espectro de luz frio</a:t>
            </a:r>
            <a:r>
              <a:rPr lang="es-AR" sz="1800">
                <a:cs typeface="Times New Roman" pitchFamily="18" charset="0"/>
              </a:rPr>
              <a:t> (verde) puede reducir la incidencia de comportamientos de ansiedad tales como pacing y balanceo (Fritz </a:t>
            </a:r>
            <a:r>
              <a:rPr lang="es-AR" sz="1800" i="1">
                <a:cs typeface="Times New Roman" pitchFamily="18" charset="0"/>
              </a:rPr>
              <a:t>et. al</a:t>
            </a:r>
            <a:r>
              <a:rPr lang="es-AR" sz="1800">
                <a:cs typeface="Times New Roman" pitchFamily="18" charset="0"/>
              </a:rPr>
              <a:t>. 1997). </a:t>
            </a:r>
          </a:p>
          <a:p>
            <a:pPr>
              <a:buFont typeface="Wingdings" pitchFamily="2" charset="2"/>
              <a:buNone/>
            </a:pPr>
            <a:endParaRPr lang="es-AR" sz="1800" b="1">
              <a:cs typeface="Times New Roman"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rrowheads="1"/>
          </p:cNvSpPr>
          <p:nvPr>
            <p:ph type="title"/>
          </p:nvPr>
        </p:nvSpPr>
        <p:spPr>
          <a:xfrm>
            <a:off x="228600" y="274638"/>
            <a:ext cx="8686800" cy="1143000"/>
          </a:xfrm>
        </p:spPr>
        <p:txBody>
          <a:bodyPr/>
          <a:lstStyle/>
          <a:p>
            <a:r>
              <a:rPr lang="en-US" sz="3200"/>
              <a:t>Enriquecimiento Visual – Movimientos y espejos</a:t>
            </a:r>
            <a:r>
              <a:rPr lang="en-US"/>
              <a:t> </a:t>
            </a:r>
          </a:p>
        </p:txBody>
      </p:sp>
      <p:sp>
        <p:nvSpPr>
          <p:cNvPr id="281603" name="Rectangle 3"/>
          <p:cNvSpPr>
            <a:spLocks noGrp="1" noChangeArrowheads="1"/>
          </p:cNvSpPr>
          <p:nvPr>
            <p:ph sz="half" idx="1"/>
          </p:nvPr>
        </p:nvSpPr>
        <p:spPr>
          <a:xfrm>
            <a:off x="457200" y="1219200"/>
            <a:ext cx="4038600" cy="5638800"/>
          </a:xfrm>
        </p:spPr>
        <p:txBody>
          <a:bodyPr/>
          <a:lstStyle/>
          <a:p>
            <a:pPr>
              <a:buFont typeface="Wingdings" pitchFamily="2" charset="2"/>
              <a:buNone/>
            </a:pPr>
            <a:endParaRPr lang="es-AR" sz="1600" b="1">
              <a:cs typeface="Times New Roman" pitchFamily="18" charset="0"/>
            </a:endParaRPr>
          </a:p>
          <a:p>
            <a:pPr>
              <a:buFont typeface="Wingdings" pitchFamily="2" charset="2"/>
              <a:buNone/>
            </a:pPr>
            <a:r>
              <a:rPr lang="es-AR" sz="2000" b="1">
                <a:solidFill>
                  <a:schemeClr val="hlink"/>
                </a:solidFill>
                <a:cs typeface="Times New Roman" pitchFamily="18" charset="0"/>
              </a:rPr>
              <a:t>Movimiento</a:t>
            </a:r>
            <a:r>
              <a:rPr lang="es-AR" sz="2000">
                <a:cs typeface="Times New Roman" pitchFamily="18" charset="0"/>
              </a:rPr>
              <a:t> – se usa como estímulo visual en varias formas tales como </a:t>
            </a:r>
            <a:r>
              <a:rPr lang="es-AR" sz="2000" b="1">
                <a:cs typeface="Times New Roman" pitchFamily="18" charset="0"/>
              </a:rPr>
              <a:t>TV, videos, o video juegos</a:t>
            </a:r>
            <a:r>
              <a:rPr lang="es-AR" sz="2000">
                <a:cs typeface="Times New Roman" pitchFamily="18" charset="0"/>
              </a:rPr>
              <a:t> (Brent and Stone 1996). La televisión debería presentárseles a los primates solo de manera que tengan la opción de no mirarla.</a:t>
            </a:r>
          </a:p>
          <a:p>
            <a:pPr>
              <a:buFont typeface="Wingdings" pitchFamily="2" charset="2"/>
              <a:buNone/>
            </a:pPr>
            <a:r>
              <a:rPr lang="es-AR" sz="2000" b="1">
                <a:solidFill>
                  <a:schemeClr val="hlink"/>
                </a:solidFill>
                <a:cs typeface="Times New Roman" pitchFamily="18" charset="0"/>
              </a:rPr>
              <a:t>Espejos-</a:t>
            </a:r>
            <a:r>
              <a:rPr lang="es-AR" sz="2000">
                <a:cs typeface="Times New Roman" pitchFamily="18" charset="0"/>
              </a:rPr>
              <a:t> Los monos pueden percibir imágenes en espejos como si fuera otro mono mientras que los grandes simios se reconocen a si mismos. Los espejos portátiles pequeños son manipulados repetidamente y se mantienen como fuente de fascinación por períodos de meses.</a:t>
            </a:r>
          </a:p>
          <a:p>
            <a:pPr>
              <a:buFont typeface="Wingdings" pitchFamily="2" charset="2"/>
              <a:buNone/>
            </a:pPr>
            <a:endParaRPr lang="es-AR" sz="1600">
              <a:cs typeface="Times New Roman" pitchFamily="18" charset="0"/>
            </a:endParaRPr>
          </a:p>
        </p:txBody>
      </p:sp>
      <p:pic>
        <p:nvPicPr>
          <p:cNvPr id="281605" name="Picture 5" descr="a6376_1124[1]"/>
          <p:cNvPicPr>
            <a:picLocks noChangeAspect="1" noChangeArrowheads="1"/>
          </p:cNvPicPr>
          <p:nvPr>
            <p:ph sz="half" idx="2"/>
          </p:nvPr>
        </p:nvPicPr>
        <p:blipFill>
          <a:blip r:embed="rId3" cstate="email"/>
          <a:srcRect/>
          <a:stretch>
            <a:fillRect/>
          </a:stretch>
        </p:blipFill>
        <p:spPr>
          <a:xfrm>
            <a:off x="4648200" y="2190750"/>
            <a:ext cx="4038600" cy="3343275"/>
          </a:xfrm>
          <a:noFill/>
          <a:ln/>
        </p:spPr>
      </p:pic>
      <p:sp>
        <p:nvSpPr>
          <p:cNvPr id="281607" name="Rectangle 7"/>
          <p:cNvSpPr>
            <a:spLocks noChangeArrowheads="1"/>
          </p:cNvSpPr>
          <p:nvPr/>
        </p:nvSpPr>
        <p:spPr bwMode="auto">
          <a:xfrm>
            <a:off x="2286000" y="6019800"/>
            <a:ext cx="6858000" cy="517525"/>
          </a:xfrm>
          <a:prstGeom prst="rect">
            <a:avLst/>
          </a:prstGeom>
          <a:noFill/>
          <a:ln w="9525">
            <a:noFill/>
            <a:miter lim="800000"/>
            <a:headEnd/>
            <a:tailEnd/>
          </a:ln>
          <a:effectLst/>
        </p:spPr>
        <p:txBody>
          <a:bodyPr>
            <a:spAutoFit/>
          </a:bodyPr>
          <a:lstStyle/>
          <a:p>
            <a:r>
              <a:rPr lang="en-US" sz="1400" b="0">
                <a:solidFill>
                  <a:schemeClr val="tx1"/>
                </a:solidFill>
                <a:effectLst>
                  <a:outerShdw blurRad="38100" dist="38100" dir="2700000" algn="tl">
                    <a:srgbClr val="000000"/>
                  </a:outerShdw>
                </a:effectLst>
              </a:rPr>
              <a:t>An adult male capuchin monkey touches his reflection.. M. Dindo </a:t>
            </a:r>
          </a:p>
          <a:p>
            <a:r>
              <a:rPr lang="en-US" sz="1400" b="0">
                <a:solidFill>
                  <a:schemeClr val="tx1"/>
                </a:solidFill>
                <a:effectLst>
                  <a:outerShdw blurRad="38100" dist="38100" dir="2700000" algn="tl">
                    <a:srgbClr val="000000"/>
                  </a:outerShdw>
                </a:effectLst>
              </a:rPr>
              <a:t>http://www.sciencenews.org/articles/20050723/fob6.asp</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457200" y="0"/>
            <a:ext cx="8229600" cy="1143000"/>
          </a:xfrm>
        </p:spPr>
        <p:txBody>
          <a:bodyPr/>
          <a:lstStyle/>
          <a:p>
            <a:r>
              <a:rPr lang="en-US" sz="3200"/>
              <a:t>Enriquecimiento Visual - Colores</a:t>
            </a:r>
          </a:p>
        </p:txBody>
      </p:sp>
      <p:sp>
        <p:nvSpPr>
          <p:cNvPr id="414723" name="Rectangle 3"/>
          <p:cNvSpPr>
            <a:spLocks noChangeArrowheads="1"/>
          </p:cNvSpPr>
          <p:nvPr/>
        </p:nvSpPr>
        <p:spPr bwMode="auto">
          <a:xfrm>
            <a:off x="228600" y="3429000"/>
            <a:ext cx="2133600" cy="3481388"/>
          </a:xfrm>
          <a:prstGeom prst="rect">
            <a:avLst/>
          </a:prstGeom>
          <a:noFill/>
          <a:ln w="9525">
            <a:noFill/>
            <a:miter lim="800000"/>
            <a:headEnd/>
            <a:tailEnd/>
          </a:ln>
          <a:effectLst/>
        </p:spPr>
        <p:txBody>
          <a:bodyPr>
            <a:spAutoFit/>
          </a:bodyPr>
          <a:lstStyle/>
          <a:p>
            <a:pPr>
              <a:spcBef>
                <a:spcPct val="50000"/>
              </a:spcBef>
              <a:buClr>
                <a:schemeClr val="hlink"/>
              </a:buClr>
              <a:buSzPct val="70000"/>
              <a:buFont typeface="Wingdings" pitchFamily="2" charset="2"/>
              <a:buNone/>
            </a:pPr>
            <a:endParaRPr lang="en-US" sz="1800" b="0">
              <a:solidFill>
                <a:schemeClr val="tx1"/>
              </a:solidFill>
              <a:effectLst>
                <a:outerShdw blurRad="38100" dist="38100" dir="2700000" algn="tl">
                  <a:srgbClr val="000000"/>
                </a:outerShdw>
              </a:effectLst>
              <a:cs typeface="Times New Roman" pitchFamily="18" charset="0"/>
            </a:endParaRPr>
          </a:p>
          <a:p>
            <a:pPr>
              <a:spcBef>
                <a:spcPct val="50000"/>
              </a:spcBef>
              <a:buClr>
                <a:schemeClr val="hlink"/>
              </a:buClr>
              <a:buSzPct val="70000"/>
              <a:buFont typeface="Wingdings" pitchFamily="2" charset="2"/>
              <a:buChar char="Ø"/>
            </a:pPr>
            <a:r>
              <a:rPr lang="en-US" sz="1800" b="0">
                <a:solidFill>
                  <a:schemeClr val="tx1"/>
                </a:solidFill>
                <a:effectLst>
                  <a:outerShdw blurRad="38100" dist="38100" dir="2700000" algn="tl">
                    <a:srgbClr val="000000"/>
                  </a:outerShdw>
                </a:effectLst>
                <a:cs typeface="Times New Roman" pitchFamily="18" charset="0"/>
              </a:rPr>
              <a:t>Cuando se le agrega al alimento </a:t>
            </a:r>
            <a:r>
              <a:rPr lang="en-US" sz="1800">
                <a:solidFill>
                  <a:schemeClr val="hlink"/>
                </a:solidFill>
                <a:effectLst>
                  <a:outerShdw blurRad="38100" dist="38100" dir="2700000" algn="tl">
                    <a:srgbClr val="000000"/>
                  </a:outerShdw>
                </a:effectLst>
                <a:cs typeface="Times New Roman" pitchFamily="18" charset="0"/>
              </a:rPr>
              <a:t>colorantes</a:t>
            </a:r>
            <a:r>
              <a:rPr lang="en-US" sz="1800" b="0">
                <a:solidFill>
                  <a:schemeClr val="tx1"/>
                </a:solidFill>
                <a:effectLst>
                  <a:outerShdw blurRad="38100" dist="38100" dir="2700000" algn="tl">
                    <a:srgbClr val="000000"/>
                  </a:outerShdw>
                </a:effectLst>
                <a:cs typeface="Times New Roman" pitchFamily="18" charset="0"/>
              </a:rPr>
              <a:t>, puede aumentar su consumo</a:t>
            </a:r>
          </a:p>
          <a:p>
            <a:pPr>
              <a:spcBef>
                <a:spcPct val="50000"/>
              </a:spcBef>
              <a:buClr>
                <a:schemeClr val="hlink"/>
              </a:buClr>
              <a:buSzPct val="70000"/>
              <a:buFont typeface="Wingdings" pitchFamily="2" charset="2"/>
              <a:buChar char="Ø"/>
            </a:pPr>
            <a:r>
              <a:rPr lang="en-US" sz="1800">
                <a:solidFill>
                  <a:schemeClr val="hlink"/>
                </a:solidFill>
                <a:effectLst>
                  <a:outerShdw blurRad="38100" dist="38100" dir="2700000" algn="tl">
                    <a:srgbClr val="000000"/>
                  </a:outerShdw>
                </a:effectLst>
                <a:cs typeface="Times New Roman" pitchFamily="18" charset="0"/>
              </a:rPr>
              <a:t>Murales</a:t>
            </a:r>
            <a:r>
              <a:rPr lang="en-US" sz="1800">
                <a:solidFill>
                  <a:schemeClr val="tx1"/>
                </a:solidFill>
                <a:effectLst>
                  <a:outerShdw blurRad="38100" dist="38100" dir="2700000" algn="tl">
                    <a:srgbClr val="000000"/>
                  </a:outerShdw>
                </a:effectLst>
                <a:cs typeface="Times New Roman" pitchFamily="18" charset="0"/>
              </a:rPr>
              <a:t> pueden ser relajantes en interior</a:t>
            </a:r>
            <a:endParaRPr lang="en-US" sz="1800" b="0">
              <a:solidFill>
                <a:schemeClr val="tx1"/>
              </a:solidFill>
              <a:effectLst>
                <a:outerShdw blurRad="38100" dist="38100" dir="2700000" algn="tl">
                  <a:srgbClr val="000000"/>
                </a:outerShdw>
              </a:effectLst>
              <a:cs typeface="Times New Roman" pitchFamily="18" charset="0"/>
            </a:endParaRPr>
          </a:p>
          <a:p>
            <a:pPr>
              <a:spcBef>
                <a:spcPct val="50000"/>
              </a:spcBef>
              <a:buClr>
                <a:schemeClr val="hlink"/>
              </a:buClr>
              <a:buSzPct val="70000"/>
              <a:buFont typeface="Wingdings" pitchFamily="2" charset="2"/>
              <a:buChar char="Ø"/>
            </a:pPr>
            <a:r>
              <a:rPr lang="en-US" sz="1800" b="0">
                <a:solidFill>
                  <a:schemeClr val="tx1"/>
                </a:solidFill>
                <a:effectLst>
                  <a:outerShdw blurRad="38100" dist="38100" dir="2700000" algn="tl">
                    <a:srgbClr val="000000"/>
                  </a:outerShdw>
                </a:effectLst>
                <a:cs typeface="Times New Roman" pitchFamily="18" charset="0"/>
              </a:rPr>
              <a:t>Pinturas de animales</a:t>
            </a:r>
            <a:endParaRPr lang="en-US" sz="1000" b="0">
              <a:solidFill>
                <a:schemeClr val="tx1"/>
              </a:solidFill>
              <a:effectLst>
                <a:outerShdw blurRad="38100" dist="38100" dir="2700000" algn="tl">
                  <a:srgbClr val="000000"/>
                </a:outerShdw>
              </a:effectLst>
              <a:cs typeface="Times New Roman" pitchFamily="18" charset="0"/>
            </a:endParaRPr>
          </a:p>
          <a:p>
            <a:pPr>
              <a:spcBef>
                <a:spcPct val="50000"/>
              </a:spcBef>
              <a:buClr>
                <a:schemeClr val="hlink"/>
              </a:buClr>
              <a:buSzPct val="70000"/>
              <a:buFont typeface="Wingdings" pitchFamily="2" charset="2"/>
              <a:buNone/>
            </a:pPr>
            <a:r>
              <a:rPr lang="en-US" sz="1000" b="0">
                <a:solidFill>
                  <a:schemeClr val="tx1"/>
                </a:solidFill>
                <a:effectLst>
                  <a:outerShdw blurRad="38100" dist="38100" dir="2700000" algn="tl">
                    <a:srgbClr val="000000"/>
                  </a:outerShdw>
                </a:effectLst>
                <a:cs typeface="Times New Roman" pitchFamily="18" charset="0"/>
              </a:rPr>
              <a:t>Photo:Jim Hughes and Hilda Tresz</a:t>
            </a:r>
          </a:p>
        </p:txBody>
      </p:sp>
      <p:pic>
        <p:nvPicPr>
          <p:cNvPr id="414724" name="Picture 4" descr="Elephant Karacsonyi diszt fest  Photo by Jim Hughes"/>
          <p:cNvPicPr>
            <a:picLocks noChangeAspect="1" noChangeArrowheads="1"/>
          </p:cNvPicPr>
          <p:nvPr/>
        </p:nvPicPr>
        <p:blipFill>
          <a:blip r:embed="rId3" cstate="email"/>
          <a:srcRect/>
          <a:stretch>
            <a:fillRect/>
          </a:stretch>
        </p:blipFill>
        <p:spPr bwMode="auto">
          <a:xfrm>
            <a:off x="304800" y="1143000"/>
            <a:ext cx="3352800" cy="2514600"/>
          </a:xfrm>
          <a:prstGeom prst="rect">
            <a:avLst/>
          </a:prstGeom>
          <a:noFill/>
        </p:spPr>
      </p:pic>
      <p:pic>
        <p:nvPicPr>
          <p:cNvPr id="414725" name="Picture 5" descr="Orangutan vizfestekkel  Photo by Hilda Tresz"/>
          <p:cNvPicPr>
            <a:picLocks noChangeAspect="1" noChangeArrowheads="1"/>
          </p:cNvPicPr>
          <p:nvPr/>
        </p:nvPicPr>
        <p:blipFill>
          <a:blip r:embed="rId4" cstate="email"/>
          <a:srcRect/>
          <a:stretch>
            <a:fillRect/>
          </a:stretch>
        </p:blipFill>
        <p:spPr bwMode="auto">
          <a:xfrm>
            <a:off x="3962400" y="2876550"/>
            <a:ext cx="5029200" cy="37719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Rot="1" noChangeArrowheads="1"/>
          </p:cNvSpPr>
          <p:nvPr>
            <p:ph type="title"/>
          </p:nvPr>
        </p:nvSpPr>
        <p:spPr>
          <a:xfrm>
            <a:off x="457200" y="0"/>
            <a:ext cx="8229600" cy="1066800"/>
          </a:xfrm>
        </p:spPr>
        <p:txBody>
          <a:bodyPr/>
          <a:lstStyle/>
          <a:p>
            <a:r>
              <a:rPr lang="en-US"/>
              <a:t>Enriquecimiento auditivo</a:t>
            </a:r>
          </a:p>
        </p:txBody>
      </p:sp>
      <p:sp>
        <p:nvSpPr>
          <p:cNvPr id="381955" name="Rectangle 3"/>
          <p:cNvSpPr>
            <a:spLocks noGrp="1" noChangeArrowheads="1"/>
          </p:cNvSpPr>
          <p:nvPr>
            <p:ph type="body" sz="half" idx="1"/>
          </p:nvPr>
        </p:nvSpPr>
        <p:spPr/>
        <p:txBody>
          <a:bodyPr/>
          <a:lstStyle/>
          <a:p>
            <a:pPr>
              <a:lnSpc>
                <a:spcPct val="90000"/>
              </a:lnSpc>
            </a:pPr>
            <a:r>
              <a:rPr lang="es-AR" sz="1800" b="1">
                <a:solidFill>
                  <a:schemeClr val="hlink"/>
                </a:solidFill>
                <a:cs typeface="Times New Roman" pitchFamily="18" charset="0"/>
              </a:rPr>
              <a:t>Vocalización de otros primates</a:t>
            </a:r>
            <a:r>
              <a:rPr lang="es-AR" sz="1800">
                <a:cs typeface="Times New Roman" pitchFamily="18" charset="0"/>
              </a:rPr>
              <a:t> puede comunicar mensajes tales como peligro, miedo, descubrimiento de comida, etc. </a:t>
            </a:r>
            <a:r>
              <a:rPr lang="es-AR" sz="1800">
                <a:solidFill>
                  <a:srgbClr val="FF3300"/>
                </a:solidFill>
                <a:cs typeface="Times New Roman" pitchFamily="18" charset="0"/>
              </a:rPr>
              <a:t>Las llamadas auditivas son especialmente importantes cuando la transmisión visual de mensajes no es posible.</a:t>
            </a:r>
            <a:r>
              <a:rPr lang="es-AR" sz="1800">
                <a:cs typeface="Times New Roman" pitchFamily="18" charset="0"/>
              </a:rPr>
              <a:t> </a:t>
            </a:r>
          </a:p>
          <a:p>
            <a:pPr>
              <a:lnSpc>
                <a:spcPct val="90000"/>
              </a:lnSpc>
            </a:pPr>
            <a:r>
              <a:rPr lang="es-AR" sz="1800" b="1">
                <a:solidFill>
                  <a:schemeClr val="hlink"/>
                </a:solidFill>
                <a:cs typeface="Times New Roman" pitchFamily="18" charset="0"/>
              </a:rPr>
              <a:t>Sonidos del ambiente natural </a:t>
            </a:r>
            <a:r>
              <a:rPr lang="es-AR" sz="1800">
                <a:cs typeface="Times New Roman" pitchFamily="18" charset="0"/>
              </a:rPr>
              <a:t> Los animales también hacen sonidos no vocales tales como golpear, martillar en mobiliario para expresar sus emociones.</a:t>
            </a:r>
          </a:p>
          <a:p>
            <a:pPr>
              <a:lnSpc>
                <a:spcPct val="90000"/>
              </a:lnSpc>
            </a:pPr>
            <a:r>
              <a:rPr lang="es-AR" sz="1800" b="1">
                <a:solidFill>
                  <a:schemeClr val="hlink"/>
                </a:solidFill>
                <a:cs typeface="Times New Roman" pitchFamily="18" charset="0"/>
              </a:rPr>
              <a:t>Musica </a:t>
            </a:r>
            <a:r>
              <a:rPr lang="es-AR" sz="1800">
                <a:cs typeface="Times New Roman" pitchFamily="18" charset="0"/>
              </a:rPr>
              <a:t>cuando está disponible en diferentes momentos del día pueden reducir comportamientos aberrantes (National Institutes of Health 1991). Darles la opción de poder prender o apagar la música aumenta el tiempo jugando con la música.</a:t>
            </a:r>
            <a:endParaRPr lang="es-AR" sz="2800"/>
          </a:p>
        </p:txBody>
      </p:sp>
      <p:sp>
        <p:nvSpPr>
          <p:cNvPr id="381956" name="Rectangle 4"/>
          <p:cNvSpPr>
            <a:spLocks noGrp="1" noChangeArrowheads="1"/>
          </p:cNvSpPr>
          <p:nvPr>
            <p:ph sz="half" idx="2"/>
          </p:nvPr>
        </p:nvSpPr>
        <p:spPr/>
        <p:txBody>
          <a:bodyPr/>
          <a:lstStyle/>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a:p>
            <a:pPr>
              <a:buFont typeface="Wingdings" pitchFamily="2" charset="2"/>
              <a:buNone/>
            </a:pPr>
            <a:endParaRPr lang="en-US" sz="1000">
              <a:solidFill>
                <a:srgbClr val="008000"/>
              </a:solidFill>
              <a:latin typeface="Arial" pitchFamily="34" charset="0"/>
              <a:cs typeface="Arial" pitchFamily="34" charset="0"/>
            </a:endParaRPr>
          </a:p>
        </p:txBody>
      </p:sp>
      <p:pic>
        <p:nvPicPr>
          <p:cNvPr id="381959" name="Picture 7" descr="chimpanzee-calling-from-a-tree-~-002454tb[1]"/>
          <p:cNvPicPr>
            <a:picLocks noChangeAspect="1" noChangeArrowheads="1"/>
          </p:cNvPicPr>
          <p:nvPr/>
        </p:nvPicPr>
        <p:blipFill>
          <a:blip r:embed="rId3" cstate="email"/>
          <a:srcRect/>
          <a:stretch>
            <a:fillRect/>
          </a:stretch>
        </p:blipFill>
        <p:spPr bwMode="auto">
          <a:xfrm>
            <a:off x="5029200" y="1219200"/>
            <a:ext cx="3232150" cy="4800600"/>
          </a:xfrm>
          <a:prstGeom prst="rect">
            <a:avLst/>
          </a:prstGeom>
          <a:noFill/>
        </p:spPr>
      </p:pic>
      <p:sp>
        <p:nvSpPr>
          <p:cNvPr id="381966" name="Rectangle 14"/>
          <p:cNvSpPr>
            <a:spLocks noChangeArrowheads="1"/>
          </p:cNvSpPr>
          <p:nvPr/>
        </p:nvSpPr>
        <p:spPr bwMode="auto">
          <a:xfrm>
            <a:off x="4114800" y="6096000"/>
            <a:ext cx="4616450" cy="244475"/>
          </a:xfrm>
          <a:prstGeom prst="rect">
            <a:avLst/>
          </a:prstGeom>
          <a:noFill/>
          <a:ln w="9525">
            <a:noFill/>
            <a:miter lim="800000"/>
            <a:headEnd/>
            <a:tailEnd/>
          </a:ln>
          <a:effectLst/>
        </p:spPr>
        <p:txBody>
          <a:bodyPr>
            <a:spAutoFit/>
          </a:bodyPr>
          <a:lstStyle/>
          <a:p>
            <a:r>
              <a:rPr lang="en-US" sz="1000" b="0">
                <a:solidFill>
                  <a:srgbClr val="FFFFFF"/>
                </a:solidFill>
                <a:effectLst>
                  <a:outerShdw blurRad="38100" dist="38100" dir="2700000" algn="tl">
                    <a:srgbClr val="000000"/>
                  </a:outerShdw>
                </a:effectLst>
                <a:latin typeface="Arial" pitchFamily="34" charset="0"/>
                <a:cs typeface="Arial" pitchFamily="34" charset="0"/>
              </a:rPr>
              <a:t>002454TB Creates Royalty Free Photograph</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rrowheads="1"/>
          </p:cNvSpPr>
          <p:nvPr>
            <p:ph type="title"/>
          </p:nvPr>
        </p:nvSpPr>
        <p:spPr>
          <a:xfrm>
            <a:off x="457200" y="0"/>
            <a:ext cx="8229600" cy="1066800"/>
          </a:xfrm>
        </p:spPr>
        <p:txBody>
          <a:bodyPr/>
          <a:lstStyle/>
          <a:p>
            <a:r>
              <a:rPr lang="en-US"/>
              <a:t>Enriquecimiento Táctil</a:t>
            </a:r>
          </a:p>
        </p:txBody>
      </p:sp>
      <p:sp>
        <p:nvSpPr>
          <p:cNvPr id="284675" name="Rectangle 3"/>
          <p:cNvSpPr>
            <a:spLocks noGrp="1" noChangeArrowheads="1"/>
          </p:cNvSpPr>
          <p:nvPr>
            <p:ph idx="1"/>
          </p:nvPr>
        </p:nvSpPr>
        <p:spPr>
          <a:xfrm>
            <a:off x="0" y="1219200"/>
            <a:ext cx="4800600" cy="5638800"/>
          </a:xfrm>
        </p:spPr>
        <p:txBody>
          <a:bodyPr/>
          <a:lstStyle/>
          <a:p>
            <a:pPr>
              <a:buFont typeface="Wingdings" pitchFamily="2" charset="2"/>
              <a:buNone/>
            </a:pPr>
            <a:r>
              <a:rPr lang="es-AR" sz="2000">
                <a:cs typeface="Times New Roman" pitchFamily="18" charset="0"/>
              </a:rPr>
              <a:t>    La estimulación tactil es provista por todos los aspectos del ambiente del primate</a:t>
            </a:r>
            <a:r>
              <a:rPr lang="es-AR" sz="1800">
                <a:cs typeface="Times New Roman" pitchFamily="18" charset="0"/>
              </a:rPr>
              <a:t>:</a:t>
            </a:r>
          </a:p>
          <a:p>
            <a:r>
              <a:rPr lang="es-AR" sz="1800" b="1">
                <a:solidFill>
                  <a:schemeClr val="hlink"/>
                </a:solidFill>
                <a:cs typeface="Times New Roman" pitchFamily="18" charset="0"/>
              </a:rPr>
              <a:t>Compañeros de jaula</a:t>
            </a:r>
            <a:r>
              <a:rPr lang="es-AR" sz="1800">
                <a:cs typeface="Times New Roman" pitchFamily="18" charset="0"/>
              </a:rPr>
              <a:t>. Los primates reciben mucha estimulación tactil con el acicalamiento por congéneres. </a:t>
            </a:r>
            <a:r>
              <a:rPr lang="es-AR" sz="1800" b="1">
                <a:solidFill>
                  <a:srgbClr val="FF3300"/>
                </a:solidFill>
                <a:cs typeface="Times New Roman" pitchFamily="18" charset="0"/>
              </a:rPr>
              <a:t>Si los primates no pueden ser agrupados todo el tiempo, el contacto tactil debería permitirse con conespecíficos o cuidadores</a:t>
            </a:r>
            <a:r>
              <a:rPr lang="es-AR" sz="1800">
                <a:cs typeface="Times New Roman" pitchFamily="18" charset="0"/>
              </a:rPr>
              <a:t> en un esquema periódico o mediante barras de acicalamiento (Crockett </a:t>
            </a:r>
            <a:r>
              <a:rPr lang="es-AR" sz="1800" i="1">
                <a:cs typeface="Times New Roman" pitchFamily="18" charset="0"/>
              </a:rPr>
              <a:t>et. al.</a:t>
            </a:r>
            <a:r>
              <a:rPr lang="es-AR" sz="1800">
                <a:cs typeface="Times New Roman" pitchFamily="18" charset="0"/>
              </a:rPr>
              <a:t> 1997, Taylor </a:t>
            </a:r>
            <a:r>
              <a:rPr lang="es-AR" sz="1800" i="1">
                <a:cs typeface="Times New Roman" pitchFamily="18" charset="0"/>
              </a:rPr>
              <a:t>et. al</a:t>
            </a:r>
            <a:r>
              <a:rPr lang="es-AR" sz="1800">
                <a:cs typeface="Times New Roman" pitchFamily="18" charset="0"/>
              </a:rPr>
              <a:t>. 1998). El acicalamiento puede usarse operativamente como reforzador de condicionamientos.</a:t>
            </a:r>
          </a:p>
          <a:p>
            <a:r>
              <a:rPr lang="es-AR" sz="1800" b="1">
                <a:solidFill>
                  <a:schemeClr val="hlink"/>
                </a:solidFill>
                <a:cs typeface="Times New Roman" pitchFamily="18" charset="0"/>
              </a:rPr>
              <a:t>Sustrato del suelo</a:t>
            </a:r>
            <a:r>
              <a:rPr lang="es-AR" sz="1800">
                <a:cs typeface="Times New Roman" pitchFamily="18" charset="0"/>
              </a:rPr>
              <a:t> provee estimulo cuando buscan comida oculta en el.</a:t>
            </a:r>
          </a:p>
          <a:p>
            <a:r>
              <a:rPr lang="es-AR" sz="1800" b="1">
                <a:solidFill>
                  <a:schemeClr val="hlink"/>
                </a:solidFill>
                <a:cs typeface="Times New Roman" pitchFamily="18" charset="0"/>
              </a:rPr>
              <a:t>Alimento y juguetes</a:t>
            </a:r>
            <a:r>
              <a:rPr lang="es-AR" sz="1800" b="1">
                <a:cs typeface="Times New Roman" pitchFamily="18" charset="0"/>
              </a:rPr>
              <a:t> </a:t>
            </a:r>
            <a:r>
              <a:rPr lang="es-AR" sz="1800">
                <a:cs typeface="Times New Roman" pitchFamily="18" charset="0"/>
              </a:rPr>
              <a:t>tienen propiedades tactiles estimulantes</a:t>
            </a:r>
          </a:p>
          <a:p>
            <a:pPr>
              <a:buFont typeface="Wingdings" pitchFamily="2" charset="2"/>
              <a:buNone/>
            </a:pPr>
            <a:endParaRPr lang="es-AR" sz="1400">
              <a:cs typeface="Times New Roman" pitchFamily="18" charset="0"/>
            </a:endParaRPr>
          </a:p>
          <a:p>
            <a:pPr>
              <a:buFont typeface="Wingdings" pitchFamily="2" charset="2"/>
              <a:buNone/>
            </a:pPr>
            <a:r>
              <a:rPr lang="es-AR" sz="1400">
                <a:cs typeface="Times New Roman" pitchFamily="18" charset="0"/>
              </a:rPr>
              <a:t>El esposo de la autora Zoltán Tresz acicala chimpancés infantiles, photo unknown</a:t>
            </a:r>
          </a:p>
        </p:txBody>
      </p:sp>
      <p:pic>
        <p:nvPicPr>
          <p:cNvPr id="284676" name="Picture 4" descr="Zoltan"/>
          <p:cNvPicPr>
            <a:picLocks noChangeAspect="1" noChangeArrowheads="1"/>
          </p:cNvPicPr>
          <p:nvPr/>
        </p:nvPicPr>
        <p:blipFill>
          <a:blip r:embed="rId3" cstate="email"/>
          <a:srcRect/>
          <a:stretch>
            <a:fillRect/>
          </a:stretch>
        </p:blipFill>
        <p:spPr bwMode="auto">
          <a:xfrm>
            <a:off x="5181600" y="1143000"/>
            <a:ext cx="3633788" cy="5370513"/>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rrowheads="1"/>
          </p:cNvSpPr>
          <p:nvPr>
            <p:ph type="title"/>
          </p:nvPr>
        </p:nvSpPr>
        <p:spPr>
          <a:xfrm>
            <a:off x="457200" y="0"/>
            <a:ext cx="8229600" cy="1143000"/>
          </a:xfrm>
        </p:spPr>
        <p:txBody>
          <a:bodyPr/>
          <a:lstStyle/>
          <a:p>
            <a:r>
              <a:rPr lang="en-US" sz="3200"/>
              <a:t>Enriquecimiento olfativo- marcado con olores</a:t>
            </a:r>
          </a:p>
        </p:txBody>
      </p:sp>
      <p:sp>
        <p:nvSpPr>
          <p:cNvPr id="285699" name="Rectangle 3"/>
          <p:cNvSpPr>
            <a:spLocks noGrp="1" noChangeArrowheads="1"/>
          </p:cNvSpPr>
          <p:nvPr>
            <p:ph idx="1"/>
          </p:nvPr>
        </p:nvSpPr>
        <p:spPr>
          <a:xfrm>
            <a:off x="457200" y="1143000"/>
            <a:ext cx="8229600" cy="5715000"/>
          </a:xfrm>
        </p:spPr>
        <p:txBody>
          <a:bodyPr/>
          <a:lstStyle/>
          <a:p>
            <a:pPr>
              <a:buFont typeface="Wingdings" pitchFamily="2" charset="2"/>
              <a:buNone/>
            </a:pPr>
            <a:r>
              <a:rPr lang="es-AR" sz="2000" b="1">
                <a:solidFill>
                  <a:schemeClr val="hlink"/>
                </a:solidFill>
                <a:cs typeface="Times New Roman" pitchFamily="18" charset="0"/>
              </a:rPr>
              <a:t>      El marcado con olores-</a:t>
            </a:r>
            <a:r>
              <a:rPr lang="es-AR" sz="2000">
                <a:cs typeface="Times New Roman" pitchFamily="18" charset="0"/>
              </a:rPr>
              <a:t> glandulas especializadas producen químicos volátiles con fuerte olor conocidos como feromonas para señalar la presencia de un individuo. La comunicación olfativa se usa para defensa del territorio, para fomentar la agregación de miembros del grupo y para señalar alarma o agresión. En algunas especies, los aromas indican no solo la especie y genero, sino las identidades individuales. El estimulo olfativo es esencial para las especies que marcan con olores. Se debe </a:t>
            </a:r>
            <a:r>
              <a:rPr lang="es-AR" sz="2000" b="1">
                <a:solidFill>
                  <a:srgbClr val="FF3300"/>
                </a:solidFill>
                <a:cs typeface="Times New Roman" pitchFamily="18" charset="0"/>
              </a:rPr>
              <a:t>proveer objetos que permitan marcar su territorio.</a:t>
            </a:r>
          </a:p>
          <a:p>
            <a:pPr>
              <a:buFont typeface="Wingdings" pitchFamily="2" charset="2"/>
              <a:buNone/>
            </a:pPr>
            <a:endParaRPr lang="es-AR" sz="2000" b="1">
              <a:solidFill>
                <a:srgbClr val="FF3300"/>
              </a:solidFill>
              <a:cs typeface="Times New Roman" pitchFamily="18" charset="0"/>
            </a:endParaRPr>
          </a:p>
          <a:p>
            <a:pPr>
              <a:buFont typeface="Wingdings" pitchFamily="2" charset="2"/>
              <a:buNone/>
            </a:pPr>
            <a:endParaRPr lang="es-AR" sz="2000" b="1">
              <a:cs typeface="Times New Roman" pitchFamily="18" charset="0"/>
            </a:endParaRPr>
          </a:p>
          <a:p>
            <a:pPr>
              <a:buFont typeface="Wingdings" pitchFamily="2" charset="2"/>
              <a:buNone/>
            </a:pPr>
            <a:endParaRPr lang="es-AR" sz="2000" b="1">
              <a:cs typeface="Times New Roman" pitchFamily="18" charset="0"/>
            </a:endParaRPr>
          </a:p>
          <a:p>
            <a:pPr>
              <a:buFont typeface="Wingdings" pitchFamily="2" charset="2"/>
              <a:buNone/>
            </a:pPr>
            <a:endParaRPr lang="es-AR" sz="2000" b="1">
              <a:cs typeface="Times New Roman" pitchFamily="18" charset="0"/>
            </a:endParaRPr>
          </a:p>
          <a:p>
            <a:pPr>
              <a:buFont typeface="Wingdings" pitchFamily="2" charset="2"/>
              <a:buNone/>
            </a:pPr>
            <a:endParaRPr lang="es-AR" sz="2000" b="1">
              <a:cs typeface="Times New Roman" pitchFamily="18" charset="0"/>
            </a:endParaRPr>
          </a:p>
          <a:p>
            <a:pPr>
              <a:buFont typeface="Wingdings" pitchFamily="2" charset="2"/>
              <a:buNone/>
            </a:pPr>
            <a:endParaRPr lang="es-AR" sz="2000" b="1">
              <a:cs typeface="Times New Roman" pitchFamily="18" charset="0"/>
            </a:endParaRPr>
          </a:p>
          <a:p>
            <a:pPr>
              <a:buFont typeface="Wingdings" pitchFamily="2" charset="2"/>
              <a:buNone/>
            </a:pPr>
            <a:endParaRPr lang="es-AR" sz="2000" b="1">
              <a:cs typeface="Times New Roman" pitchFamily="18" charset="0"/>
            </a:endParaRPr>
          </a:p>
          <a:p>
            <a:pPr>
              <a:buFont typeface="Wingdings" pitchFamily="2" charset="2"/>
              <a:buNone/>
            </a:pPr>
            <a:r>
              <a:rPr lang="es-AR" sz="1000" b="1">
                <a:cs typeface="Times New Roman" pitchFamily="18" charset="0"/>
              </a:rPr>
              <a:t>                                                                                          </a:t>
            </a:r>
            <a:r>
              <a:rPr lang="es-AR" sz="1400">
                <a:cs typeface="Times New Roman" pitchFamily="18" charset="0"/>
              </a:rPr>
              <a:t>http://my.opera.com/SittingFox/albums/showpic.dml?album=234601&amp;picture=3493963</a:t>
            </a:r>
          </a:p>
          <a:p>
            <a:pPr>
              <a:buFont typeface="Wingdings" pitchFamily="2" charset="2"/>
              <a:buNone/>
            </a:pPr>
            <a:endParaRPr lang="es-AR" sz="1400">
              <a:cs typeface="Times New Roman" pitchFamily="18" charset="0"/>
            </a:endParaRPr>
          </a:p>
          <a:p>
            <a:pPr>
              <a:buFont typeface="Wingdings" pitchFamily="2" charset="2"/>
              <a:buNone/>
            </a:pPr>
            <a:endParaRPr lang="es-AR" sz="2000" b="1">
              <a:cs typeface="Times New Roman" pitchFamily="18" charset="0"/>
            </a:endParaRPr>
          </a:p>
        </p:txBody>
      </p:sp>
      <p:pic>
        <p:nvPicPr>
          <p:cNvPr id="285700" name="Picture 4" descr="Scent%20marking[1]"/>
          <p:cNvPicPr>
            <a:picLocks noChangeAspect="1" noChangeArrowheads="1"/>
          </p:cNvPicPr>
          <p:nvPr/>
        </p:nvPicPr>
        <p:blipFill>
          <a:blip r:embed="rId3" cstate="email"/>
          <a:srcRect/>
          <a:stretch>
            <a:fillRect/>
          </a:stretch>
        </p:blipFill>
        <p:spPr bwMode="auto">
          <a:xfrm>
            <a:off x="3886200" y="3505200"/>
            <a:ext cx="3657600" cy="28194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rrowheads="1"/>
          </p:cNvSpPr>
          <p:nvPr>
            <p:ph type="title"/>
          </p:nvPr>
        </p:nvSpPr>
        <p:spPr>
          <a:xfrm>
            <a:off x="457200" y="0"/>
            <a:ext cx="8229600" cy="1066800"/>
          </a:xfrm>
        </p:spPr>
        <p:txBody>
          <a:bodyPr/>
          <a:lstStyle/>
          <a:p>
            <a:r>
              <a:rPr lang="en-US" sz="3200"/>
              <a:t>Aromas Naturales</a:t>
            </a:r>
          </a:p>
        </p:txBody>
      </p:sp>
      <p:sp>
        <p:nvSpPr>
          <p:cNvPr id="422915" name="Rectangle 3"/>
          <p:cNvSpPr>
            <a:spLocks noGrp="1" noChangeArrowheads="1"/>
          </p:cNvSpPr>
          <p:nvPr>
            <p:ph sz="half" idx="1"/>
          </p:nvPr>
        </p:nvSpPr>
        <p:spPr>
          <a:xfrm>
            <a:off x="457200" y="1143000"/>
            <a:ext cx="4038600" cy="5715000"/>
          </a:xfrm>
        </p:spPr>
        <p:txBody>
          <a:bodyPr/>
          <a:lstStyle/>
          <a:p>
            <a:pPr>
              <a:buFont typeface="Wingdings" pitchFamily="2" charset="2"/>
              <a:buNone/>
            </a:pPr>
            <a:r>
              <a:rPr lang="en-US" sz="2800"/>
              <a:t>Hierbas y especias</a:t>
            </a:r>
          </a:p>
          <a:p>
            <a:pPr>
              <a:buFont typeface="Wingdings" pitchFamily="2" charset="2"/>
              <a:buNone/>
            </a:pPr>
            <a:r>
              <a:rPr lang="en-US" sz="2800"/>
              <a:t>Extractos</a:t>
            </a:r>
          </a:p>
          <a:p>
            <a:pPr>
              <a:buFont typeface="Wingdings" pitchFamily="2" charset="2"/>
              <a:buNone/>
            </a:pPr>
            <a:r>
              <a:rPr lang="en-US" sz="2800"/>
              <a:t>Fecal</a:t>
            </a:r>
          </a:p>
          <a:p>
            <a:pPr>
              <a:buFont typeface="Wingdings" pitchFamily="2" charset="2"/>
              <a:buNone/>
            </a:pPr>
            <a:r>
              <a:rPr lang="en-US" sz="2800"/>
              <a:t>Orina</a:t>
            </a:r>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r>
              <a:rPr lang="en-US" sz="1400"/>
              <a:t>Javelina smells antelope urine at the Phoenix Zoo</a:t>
            </a:r>
          </a:p>
          <a:p>
            <a:pPr>
              <a:buFont typeface="Wingdings" pitchFamily="2" charset="2"/>
              <a:buNone/>
            </a:pPr>
            <a:r>
              <a:rPr lang="en-US" sz="1400"/>
              <a:t>Photo: Hilda Tresz</a:t>
            </a:r>
          </a:p>
        </p:txBody>
      </p:sp>
      <p:sp>
        <p:nvSpPr>
          <p:cNvPr id="422916" name="Rectangle 4"/>
          <p:cNvSpPr>
            <a:spLocks noGrp="1" noChangeArrowheads="1"/>
          </p:cNvSpPr>
          <p:nvPr>
            <p:ph type="body" sz="half" idx="2"/>
          </p:nvPr>
        </p:nvSpPr>
        <p:spPr/>
        <p:txBody>
          <a:bodyPr/>
          <a:lstStyle/>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r>
              <a:rPr lang="en-US" sz="1400"/>
              <a:t>Cougar smells rhino fecal at the Phoenix Zoo</a:t>
            </a:r>
          </a:p>
          <a:p>
            <a:pPr>
              <a:buFont typeface="Wingdings" pitchFamily="2" charset="2"/>
              <a:buNone/>
            </a:pPr>
            <a:r>
              <a:rPr lang="en-US" sz="1400"/>
              <a:t>Photo:Hilda Tresz</a:t>
            </a:r>
          </a:p>
        </p:txBody>
      </p:sp>
      <p:pic>
        <p:nvPicPr>
          <p:cNvPr id="422917" name="Picture 5" descr="Javelina smelling antilop scent-Hilda Tresz"/>
          <p:cNvPicPr>
            <a:picLocks noChangeAspect="1" noChangeArrowheads="1"/>
          </p:cNvPicPr>
          <p:nvPr/>
        </p:nvPicPr>
        <p:blipFill>
          <a:blip r:embed="rId3" cstate="email"/>
          <a:srcRect/>
          <a:stretch>
            <a:fillRect/>
          </a:stretch>
        </p:blipFill>
        <p:spPr bwMode="auto">
          <a:xfrm>
            <a:off x="228600" y="3505200"/>
            <a:ext cx="3581400" cy="2686050"/>
          </a:xfrm>
          <a:prstGeom prst="rect">
            <a:avLst/>
          </a:prstGeom>
          <a:noFill/>
        </p:spPr>
      </p:pic>
      <p:pic>
        <p:nvPicPr>
          <p:cNvPr id="422918" name="Picture 6" descr="Puma smells elephant fecal- Hilda Tresz"/>
          <p:cNvPicPr>
            <a:picLocks noChangeAspect="1" noChangeArrowheads="1"/>
          </p:cNvPicPr>
          <p:nvPr/>
        </p:nvPicPr>
        <p:blipFill>
          <a:blip r:embed="rId4" cstate="email"/>
          <a:srcRect/>
          <a:stretch>
            <a:fillRect/>
          </a:stretch>
        </p:blipFill>
        <p:spPr bwMode="auto">
          <a:xfrm>
            <a:off x="4343400" y="1524000"/>
            <a:ext cx="4572000" cy="3062288"/>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rrowheads="1"/>
          </p:cNvSpPr>
          <p:nvPr>
            <p:ph type="title"/>
          </p:nvPr>
        </p:nvSpPr>
        <p:spPr>
          <a:xfrm>
            <a:off x="457200" y="0"/>
            <a:ext cx="8229600" cy="1143000"/>
          </a:xfrm>
        </p:spPr>
        <p:txBody>
          <a:bodyPr/>
          <a:lstStyle/>
          <a:p>
            <a:r>
              <a:rPr lang="en-US" sz="3200"/>
              <a:t>Aromas Artificiales </a:t>
            </a:r>
          </a:p>
        </p:txBody>
      </p:sp>
      <p:sp>
        <p:nvSpPr>
          <p:cNvPr id="419843" name="Rectangle 3"/>
          <p:cNvSpPr>
            <a:spLocks noGrp="1" noChangeArrowheads="1"/>
          </p:cNvSpPr>
          <p:nvPr>
            <p:ph idx="1"/>
          </p:nvPr>
        </p:nvSpPr>
        <p:spPr>
          <a:xfrm>
            <a:off x="457200" y="1143000"/>
            <a:ext cx="8229600" cy="4983163"/>
          </a:xfrm>
        </p:spPr>
        <p:txBody>
          <a:bodyPr/>
          <a:lstStyle/>
          <a:p>
            <a:pPr>
              <a:buFont typeface="Wingdings" pitchFamily="2" charset="2"/>
              <a:buNone/>
            </a:pPr>
            <a:r>
              <a:rPr lang="es-AR" sz="2000">
                <a:cs typeface="Times New Roman" pitchFamily="18" charset="0"/>
              </a:rPr>
              <a:t>     Proveer aromas artificiales tales como</a:t>
            </a:r>
            <a:r>
              <a:rPr lang="es-AR" sz="2000" b="1">
                <a:solidFill>
                  <a:schemeClr val="hlink"/>
                </a:solidFill>
                <a:cs typeface="Times New Roman" pitchFamily="18" charset="0"/>
              </a:rPr>
              <a:t> perfumes</a:t>
            </a:r>
            <a:r>
              <a:rPr lang="es-AR" sz="2000">
                <a:cs typeface="Times New Roman" pitchFamily="18" charset="0"/>
              </a:rPr>
              <a:t> </a:t>
            </a:r>
            <a:r>
              <a:rPr lang="es-AR" sz="2000" b="1">
                <a:solidFill>
                  <a:schemeClr val="hlink"/>
                </a:solidFill>
                <a:cs typeface="Times New Roman" pitchFamily="18" charset="0"/>
              </a:rPr>
              <a:t>o colonias</a:t>
            </a:r>
            <a:r>
              <a:rPr lang="es-AR" sz="2000">
                <a:cs typeface="Times New Roman" pitchFamily="18" charset="0"/>
              </a:rPr>
              <a:t> son un enriquecimiento valioso.  </a:t>
            </a:r>
          </a:p>
          <a:p>
            <a:pPr>
              <a:buFont typeface="Wingdings" pitchFamily="2" charset="2"/>
              <a:buNone/>
            </a:pPr>
            <a:endParaRPr lang="es-AR" sz="2000">
              <a:cs typeface="Times New Roman" pitchFamily="18" charset="0"/>
            </a:endParaRPr>
          </a:p>
          <a:p>
            <a:pPr>
              <a:buFont typeface="Wingdings" pitchFamily="2" charset="2"/>
              <a:buNone/>
            </a:pPr>
            <a:endParaRPr lang="es-AR" sz="2000">
              <a:cs typeface="Times New Roman" pitchFamily="18" charset="0"/>
            </a:endParaRPr>
          </a:p>
          <a:p>
            <a:pPr>
              <a:buFont typeface="Wingdings" pitchFamily="2" charset="2"/>
              <a:buNone/>
            </a:pPr>
            <a:endParaRPr lang="es-AR" sz="2000">
              <a:cs typeface="Times New Roman" pitchFamily="18" charset="0"/>
            </a:endParaRPr>
          </a:p>
          <a:p>
            <a:pPr>
              <a:buFont typeface="Wingdings" pitchFamily="2" charset="2"/>
              <a:buNone/>
            </a:pPr>
            <a:endParaRPr lang="es-AR" sz="2000">
              <a:cs typeface="Times New Roman" pitchFamily="18" charset="0"/>
            </a:endParaRPr>
          </a:p>
          <a:p>
            <a:pPr>
              <a:buFont typeface="Wingdings" pitchFamily="2" charset="2"/>
              <a:buNone/>
            </a:pPr>
            <a:endParaRPr lang="es-AR" sz="2000">
              <a:cs typeface="Times New Roman" pitchFamily="18" charset="0"/>
            </a:endParaRPr>
          </a:p>
          <a:p>
            <a:pPr>
              <a:buFont typeface="Wingdings" pitchFamily="2" charset="2"/>
              <a:buNone/>
            </a:pPr>
            <a:r>
              <a:rPr lang="es-AR" sz="1400">
                <a:cs typeface="Times New Roman" pitchFamily="18" charset="0"/>
              </a:rPr>
              <a:t>Coati rubbing perfume</a:t>
            </a:r>
            <a:r>
              <a:rPr lang="es-AR" sz="1200">
                <a:cs typeface="Times New Roman" pitchFamily="18" charset="0"/>
              </a:rPr>
              <a:t> </a:t>
            </a:r>
          </a:p>
          <a:p>
            <a:pPr>
              <a:buFont typeface="Wingdings" pitchFamily="2" charset="2"/>
              <a:buNone/>
            </a:pPr>
            <a:r>
              <a:rPr lang="es-AR" sz="1200">
                <a:cs typeface="Times New Roman" pitchFamily="18" charset="0"/>
              </a:rPr>
              <a:t>Photo:Hilda Tresz</a:t>
            </a:r>
          </a:p>
          <a:p>
            <a:pPr>
              <a:buFont typeface="Wingdings" pitchFamily="2" charset="2"/>
              <a:buNone/>
            </a:pPr>
            <a:r>
              <a:rPr lang="es-AR" sz="2000">
                <a:cs typeface="Times New Roman" pitchFamily="18" charset="0"/>
              </a:rPr>
              <a:t>    </a:t>
            </a:r>
          </a:p>
          <a:p>
            <a:pPr>
              <a:buFont typeface="Wingdings" pitchFamily="2" charset="2"/>
              <a:buNone/>
            </a:pPr>
            <a:endParaRPr lang="es-AR" sz="2000">
              <a:cs typeface="Times New Roman" pitchFamily="18" charset="0"/>
            </a:endParaRPr>
          </a:p>
          <a:p>
            <a:pPr>
              <a:buFont typeface="Wingdings" pitchFamily="2" charset="2"/>
              <a:buNone/>
            </a:pPr>
            <a:endParaRPr lang="es-AR" sz="2000">
              <a:cs typeface="Times New Roman" pitchFamily="18" charset="0"/>
            </a:endParaRPr>
          </a:p>
          <a:p>
            <a:pPr>
              <a:buFont typeface="Wingdings" pitchFamily="2" charset="2"/>
              <a:buNone/>
            </a:pPr>
            <a:r>
              <a:rPr lang="es-AR" sz="2000">
                <a:cs typeface="Times New Roman" pitchFamily="18" charset="0"/>
              </a:rPr>
              <a:t> Sin embargo, sus </a:t>
            </a:r>
            <a:r>
              <a:rPr lang="es-AR" sz="2000">
                <a:solidFill>
                  <a:srgbClr val="FF3300"/>
                </a:solidFill>
                <a:cs typeface="Times New Roman" pitchFamily="18" charset="0"/>
              </a:rPr>
              <a:t>efectos negativos potenciales</a:t>
            </a:r>
            <a:r>
              <a:rPr lang="es-AR" sz="2000">
                <a:cs typeface="Times New Roman" pitchFamily="18" charset="0"/>
              </a:rPr>
              <a:t> deberían considerarse. Os cuidadores que usan perfumes y otras esencias podrían ser mordidos, acicalados fuertemente o recibir otros comportamientos inesperados de animales con los que tienen contacto directo.</a:t>
            </a:r>
          </a:p>
          <a:p>
            <a:pPr>
              <a:buFont typeface="Wingdings" pitchFamily="2" charset="2"/>
              <a:buNone/>
            </a:pPr>
            <a:endParaRPr lang="es-AR"/>
          </a:p>
        </p:txBody>
      </p:sp>
      <p:pic>
        <p:nvPicPr>
          <p:cNvPr id="419844" name="Picture 4" descr="C:\Documents and Settings\UHamblin\Local Settings\Temporary Internet Files\OLK6\DSCN9118.JPG"/>
          <p:cNvPicPr>
            <a:picLocks noChangeAspect="1" noChangeArrowheads="1"/>
          </p:cNvPicPr>
          <p:nvPr/>
        </p:nvPicPr>
        <p:blipFill>
          <a:blip r:embed="rId3" r:link="rId4" cstate="email"/>
          <a:srcRect/>
          <a:stretch>
            <a:fillRect/>
          </a:stretch>
        </p:blipFill>
        <p:spPr bwMode="auto">
          <a:xfrm>
            <a:off x="3429000" y="1752600"/>
            <a:ext cx="4572000" cy="3427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rrowheads="1"/>
          </p:cNvSpPr>
          <p:nvPr>
            <p:ph type="title"/>
          </p:nvPr>
        </p:nvSpPr>
        <p:spPr/>
        <p:txBody>
          <a:bodyPr/>
          <a:lstStyle/>
          <a:p>
            <a:r>
              <a:rPr lang="en-US" sz="2800"/>
              <a:t>6. Enriquecimiento gustatorio- </a:t>
            </a:r>
            <a:r>
              <a:rPr lang="en-US" sz="2800">
                <a:solidFill>
                  <a:srgbClr val="FF3300"/>
                </a:solidFill>
              </a:rPr>
              <a:t>Experimente la diferencia!</a:t>
            </a:r>
          </a:p>
        </p:txBody>
      </p:sp>
      <p:sp>
        <p:nvSpPr>
          <p:cNvPr id="286723" name="Rectangle 3"/>
          <p:cNvSpPr>
            <a:spLocks noGrp="1" noChangeArrowheads="1"/>
          </p:cNvSpPr>
          <p:nvPr>
            <p:ph idx="1"/>
          </p:nvPr>
        </p:nvSpPr>
        <p:spPr>
          <a:xfrm>
            <a:off x="457200" y="1219200"/>
            <a:ext cx="8229600" cy="5638800"/>
          </a:xfrm>
        </p:spPr>
        <p:txBody>
          <a:bodyPr/>
          <a:lstStyle/>
          <a:p>
            <a:pPr>
              <a:buFont typeface="Wingdings" pitchFamily="2" charset="2"/>
              <a:buNone/>
            </a:pPr>
            <a:r>
              <a:rPr lang="es-AR" sz="2400">
                <a:cs typeface="Times New Roman" pitchFamily="18" charset="0"/>
              </a:rPr>
              <a:t>La relativa falta de diversidad en la dieta de los animales en cautiverio restringe su experiencia a </a:t>
            </a:r>
            <a:r>
              <a:rPr lang="es-AR" sz="2400" b="1">
                <a:solidFill>
                  <a:schemeClr val="hlink"/>
                </a:solidFill>
                <a:cs typeface="Times New Roman" pitchFamily="18" charset="0"/>
              </a:rPr>
              <a:t>diferentes sabores, texturas, consistencias, tamaños y colores de los items de alimento</a:t>
            </a:r>
            <a:r>
              <a:rPr lang="es-AR" sz="2400">
                <a:cs typeface="Times New Roman" pitchFamily="18" charset="0"/>
              </a:rPr>
              <a:t>.</a:t>
            </a:r>
          </a:p>
        </p:txBody>
      </p:sp>
      <p:sp>
        <p:nvSpPr>
          <p:cNvPr id="286725" name="Rectangle 5"/>
          <p:cNvSpPr>
            <a:spLocks noChangeArrowheads="1"/>
          </p:cNvSpPr>
          <p:nvPr/>
        </p:nvSpPr>
        <p:spPr bwMode="auto">
          <a:xfrm>
            <a:off x="3257550" y="2514600"/>
            <a:ext cx="9144000" cy="0"/>
          </a:xfrm>
          <a:prstGeom prst="rect">
            <a:avLst/>
          </a:prstGeom>
          <a:noFill/>
          <a:ln w="9525">
            <a:noFill/>
            <a:miter lim="800000"/>
            <a:headEnd/>
            <a:tailEnd/>
          </a:ln>
          <a:effectLst/>
        </p:spPr>
        <p:txBody>
          <a:bodyPr>
            <a:spAutoFit/>
          </a:bodyPr>
          <a:lstStyle/>
          <a:p>
            <a:endParaRPr lang="en-US"/>
          </a:p>
        </p:txBody>
      </p:sp>
      <p:pic>
        <p:nvPicPr>
          <p:cNvPr id="286724" name="Picture 4" descr="E:\DCIM\100MSDCF\DSC00028.JPG"/>
          <p:cNvPicPr>
            <a:picLocks noChangeAspect="1" noChangeArrowheads="1"/>
          </p:cNvPicPr>
          <p:nvPr/>
        </p:nvPicPr>
        <p:blipFill>
          <a:blip r:embed="rId3" r:link="rId4" cstate="email"/>
          <a:srcRect/>
          <a:stretch>
            <a:fillRect/>
          </a:stretch>
        </p:blipFill>
        <p:spPr bwMode="auto">
          <a:xfrm>
            <a:off x="228600" y="2743200"/>
            <a:ext cx="3352800" cy="2332038"/>
          </a:xfrm>
          <a:prstGeom prst="rect">
            <a:avLst/>
          </a:prstGeom>
          <a:noFill/>
        </p:spPr>
      </p:pic>
      <p:sp>
        <p:nvSpPr>
          <p:cNvPr id="286727" name="Rectangle 7"/>
          <p:cNvSpPr>
            <a:spLocks noChangeArrowheads="1"/>
          </p:cNvSpPr>
          <p:nvPr/>
        </p:nvSpPr>
        <p:spPr bwMode="auto">
          <a:xfrm>
            <a:off x="2628900" y="1985963"/>
            <a:ext cx="9144000" cy="0"/>
          </a:xfrm>
          <a:prstGeom prst="rect">
            <a:avLst/>
          </a:prstGeom>
          <a:noFill/>
          <a:ln w="9525">
            <a:noFill/>
            <a:miter lim="800000"/>
            <a:headEnd/>
            <a:tailEnd/>
          </a:ln>
          <a:effectLst/>
        </p:spPr>
        <p:txBody>
          <a:bodyPr>
            <a:spAutoFit/>
          </a:bodyPr>
          <a:lstStyle/>
          <a:p>
            <a:endParaRPr lang="en-US"/>
          </a:p>
        </p:txBody>
      </p:sp>
      <p:pic>
        <p:nvPicPr>
          <p:cNvPr id="286726" name="Picture 6" descr="E:\DCIM\100MSDCF\DSC00029.JPG"/>
          <p:cNvPicPr>
            <a:picLocks noChangeAspect="1" noChangeArrowheads="1"/>
          </p:cNvPicPr>
          <p:nvPr/>
        </p:nvPicPr>
        <p:blipFill>
          <a:blip r:embed="rId5" r:link="rId6" cstate="email"/>
          <a:srcRect/>
          <a:stretch>
            <a:fillRect/>
          </a:stretch>
        </p:blipFill>
        <p:spPr bwMode="auto">
          <a:xfrm>
            <a:off x="4191000" y="3505200"/>
            <a:ext cx="4343400" cy="3225800"/>
          </a:xfrm>
          <a:prstGeom prst="rect">
            <a:avLst/>
          </a:prstGeom>
          <a:noFill/>
        </p:spPr>
      </p:pic>
      <p:sp>
        <p:nvSpPr>
          <p:cNvPr id="286728" name="Rectangle 8"/>
          <p:cNvSpPr>
            <a:spLocks noChangeArrowheads="1"/>
          </p:cNvSpPr>
          <p:nvPr/>
        </p:nvSpPr>
        <p:spPr bwMode="auto">
          <a:xfrm>
            <a:off x="0" y="6172200"/>
            <a:ext cx="3657600" cy="822325"/>
          </a:xfrm>
          <a:prstGeom prst="rect">
            <a:avLst/>
          </a:prstGeom>
          <a:noFill/>
          <a:ln w="9525">
            <a:noFill/>
            <a:miter lim="800000"/>
            <a:headEnd/>
            <a:tailEnd/>
          </a:ln>
          <a:effectLst/>
        </p:spPr>
        <p:txBody>
          <a:bodyPr>
            <a:spAutoFit/>
          </a:bodyPr>
          <a:lstStyle/>
          <a:p>
            <a:r>
              <a:rPr lang="en-US" sz="1400" b="0">
                <a:solidFill>
                  <a:schemeClr val="tx1"/>
                </a:solidFill>
                <a:effectLst/>
                <a:cs typeface="Times New Roman" pitchFamily="18" charset="0"/>
              </a:rPr>
              <a:t>Miniature horse with a small “Likit’ holder</a:t>
            </a:r>
          </a:p>
          <a:p>
            <a:r>
              <a:rPr lang="en-US" sz="1400" b="0">
                <a:solidFill>
                  <a:schemeClr val="tx1"/>
                </a:solidFill>
                <a:effectLst/>
                <a:cs typeface="Times New Roman" pitchFamily="18" charset="0"/>
              </a:rPr>
              <a:t>Photo:Hilda Tresz</a:t>
            </a:r>
          </a:p>
          <a:p>
            <a:pPr eaLnBrk="0" hangingPunct="0"/>
            <a:r>
              <a:rPr lang="en-US" sz="1000" b="0">
                <a:solidFill>
                  <a:schemeClr val="tx1"/>
                </a:solidFill>
                <a:effectLst/>
                <a:latin typeface="Arial" pitchFamily="34" charset="0"/>
                <a:cs typeface="Times New Roman" pitchFamily="18" charset="0"/>
              </a:rPr>
              <a:t> </a:t>
            </a:r>
          </a:p>
          <a:p>
            <a:pPr algn="l" eaLnBrk="0" hangingPunct="0"/>
            <a:endParaRPr lang="en-US" sz="1000" b="0">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2"/>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2"/>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4193</TotalTime>
  <Words>8622</Words>
  <Application>Microsoft Office PowerPoint</Application>
  <PresentationFormat>On-screen Show (4:3)</PresentationFormat>
  <Paragraphs>1151</Paragraphs>
  <Slides>132</Slides>
  <Notes>114</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132</vt:i4>
      </vt:variant>
    </vt:vector>
  </HeadingPairs>
  <TitlesOfParts>
    <vt:vector size="140" baseType="lpstr">
      <vt:lpstr>Arial</vt:lpstr>
      <vt:lpstr>Garamond</vt:lpstr>
      <vt:lpstr>Times New Roman</vt:lpstr>
      <vt:lpstr>Wingdings</vt:lpstr>
      <vt:lpstr>Verdana</vt:lpstr>
      <vt:lpstr>Palatino-Roman</vt:lpstr>
      <vt:lpstr>Stream</vt:lpstr>
      <vt:lpstr>Microsoft Photo Editor 3.0 Photo</vt:lpstr>
      <vt:lpstr> El Rol del  Enriquecimiento Comportamental</vt:lpstr>
      <vt:lpstr>DEFINICION DE ENRIQUECIMIENTO COMPORTAMENTAL</vt:lpstr>
      <vt:lpstr>COMPORTAMIENTOS ESPECIFICOS TIPICOS VS. APROPIADOS</vt:lpstr>
      <vt:lpstr>Comportamientos específicos apropiados</vt:lpstr>
      <vt:lpstr>  COMPORTAMIENTOS APROPIADOS DE LA ESPECIE, HACIENDO ELECCIONES      Y  CONTROL DEL AMBIENTE EN SILVESTRÍA Y EN CAUTIVERIO http://www.montereybayaquarium.org/efc/efc_wao/wao_cam.asp</vt:lpstr>
      <vt:lpstr>NATURALEZA</vt:lpstr>
      <vt:lpstr>Captividad</vt:lpstr>
      <vt:lpstr>RELACION ENTRE CAUTIVERIO Y COMPORTAMIENTOS ANORMALES</vt:lpstr>
      <vt:lpstr>COMPORTAMIENTOS ANORMALES INDUCIDOS EN CAUTIVERIO   EJEMPLOS:</vt:lpstr>
      <vt:lpstr>Pacing (cadencia, marcapaseo)</vt:lpstr>
      <vt:lpstr>Weaving (tejeduría)</vt:lpstr>
      <vt:lpstr>Auto-mutilación</vt:lpstr>
      <vt:lpstr>Agresividad anormal: </vt:lpstr>
      <vt:lpstr>Apatía: </vt:lpstr>
      <vt:lpstr>Mansedumbre: </vt:lpstr>
      <vt:lpstr>Sobre-alimentación:</vt:lpstr>
      <vt:lpstr>Desordenes alimentarios</vt:lpstr>
      <vt:lpstr>Excesivo higienizado</vt:lpstr>
      <vt:lpstr>Las  instituciones que mantienen animales en cautiverio trabajan duro para intentar disminuir estos problemas.          Desertusa.com  Exhibidor de coyote, Phoenix Zoo Photo:Hilda Tresz  Los nuevos exhibidores intentan parecerse a LA NATURALEZA para satisfacer tanto a animales como a humanos para dar la impresion que los animales que se mantienen en cautiverio tiene una “buena” vida y que viven similarmente “LIBRES” tal como en la naturaleza. </vt:lpstr>
      <vt:lpstr>RELATIONCIONES ENTRE HACER ELECCIONES Y LIBERTAD</vt:lpstr>
      <vt:lpstr>Wikipedia- Libertad es la condición en la cual un individuo tiene la abilidad de actuar de acuerdo con su propia voluntad (queriendo decir que puede tomar sus propias decisiones).</vt:lpstr>
      <vt:lpstr>Proveyendo opciones </vt:lpstr>
      <vt:lpstr>Hediger (1950) discutió el concepto erróneo que los animales salvajes son “libres” cuando en realidad están restringidos por muchas barreras comportamentales impuestas (acceso a compañeros para reproducción, disponibilidad de alimento y refugio, etc)               Photo:Thomas A. Hermann   En su opinión ni los animales silvestres ni los del zoo son totalmente libres. No obstante, uno podría argumentar que un animal con la mayoría de las elecciones y mayor control tiene la mayor “libertad”.  </vt:lpstr>
      <vt:lpstr>Al proveerles enriquecimiento los animales pueden elegir cuándo, cómo y dónde interactuar o elegir no interactuar para nada. </vt:lpstr>
      <vt:lpstr>ENRIQUECIMIENTO  ELECCION DE COMPORTAMIENTO-   CONSECUENCIAS DEL COMPORTAMIENTO =    CONTROL SOBRE EL AMBIENTE</vt:lpstr>
      <vt:lpstr>CONTRA FREELOADING</vt:lpstr>
      <vt:lpstr> “La mayor posibilidad de mejoramiento de nuestra provisión a los primates en cautividad yace en la invención e instalación de  elementos que puedan ser usados para jugar o trabajar.”  Robert Yerkes, 1925   Robert Yerkes se refería a contra freeloading.  http://psychclassics.yorku.ca/Yerkes/murchison.htm</vt:lpstr>
      <vt:lpstr>CONTRA FREELOADING </vt:lpstr>
      <vt:lpstr>METAS DEL ENRIQUECIMIENTO COMPORTAMENTAL:</vt:lpstr>
      <vt:lpstr>En los últimos años el enriquecimiento pasó de simplemente ponerle variantes a la vida cotidiana del animal a especializarse en educing y manejar COMPORTAMIENTOS  ESPECIFICOS APROPIADOS.   ¿Por qué? </vt:lpstr>
      <vt:lpstr>Si los animales no mantienen comportamientos (específicos apropiados) en cautiverio, entonces ….</vt:lpstr>
      <vt:lpstr>No Hay Exhibición adecuada</vt:lpstr>
      <vt:lpstr>No hay Educación Adecuada</vt:lpstr>
      <vt:lpstr>No hay Conservación </vt:lpstr>
      <vt:lpstr>Sin Investigación de Comportamiento</vt:lpstr>
      <vt:lpstr>El público no se involucra</vt:lpstr>
      <vt:lpstr>Todos estos componentes requieren el manejo del comportamiento animal a través de ENRIQUECIMIENTO AMBIENTAL</vt:lpstr>
      <vt:lpstr>CAMBIO DE LA FUNCION DE LOS ZOOLOGICOS </vt:lpstr>
      <vt:lpstr>    Mucho ha cambiado desde los tiempos en que los animales eran mantenidos en zoológicos como mascotas, curiosidades, entretenimiento y placer para la realeza.              Cf. Patrick Houlihan, The Animal World of the Pharaohs, Thames &amp; Hudson 1996, p.201    </vt:lpstr>
      <vt:lpstr>Los zoológicos tienen una obligación ética y legal de proveer las necesidades de los animales en sus colecciones.  ¿Por qué?   Los zoos han sido criticados y desafiados a reconocer si sus métodos de crianza y exhibición solo emplean mantenimiento de sus colecciones  La necesidad de programas de enriquecimiento efectivos ha sido establecida tanto en términos de incrementar el bienestar animal y  de mejorar el valor educativo de los exhibidores de zoológicos.  El enriquecimiento comenzó a ser crecientemente documentado En Febrero de 1991, el USDA/APHIS presentó una reglamentación que afirma que: “Las instalaciones de comercio, exhibición e investigación deben desarrollar, documentar y seguir un plan de enriquecimiento ambiental  adecuado para promover el bienestar psicológico de primates no-humanos. Estudios de zoológicos se condujeron y probaron que el enriquecimiento disminuye los comportamientos anormales</vt:lpstr>
      <vt:lpstr>De vaciar la Naturaleza a Cuidar la Naturaleza</vt:lpstr>
      <vt:lpstr>Slide 42</vt:lpstr>
      <vt:lpstr>Como pueden los Zoos  y Otras Instituciones  Asegurar el Manejo de Comportamiento? </vt:lpstr>
      <vt:lpstr>Los administradores deberían promover el Enriquecimiento Comportamental proveyendo un programa autosustentable exitoso, orientado por objetivos, que se integre al cuidado diario de los animales. </vt:lpstr>
      <vt:lpstr>Esto se logra mediante: </vt:lpstr>
      <vt:lpstr>Marco Sólido</vt:lpstr>
      <vt:lpstr>Cambio de Actitud</vt:lpstr>
      <vt:lpstr>Entrenamiento del personal</vt:lpstr>
      <vt:lpstr>Liderazgo</vt:lpstr>
      <vt:lpstr>TIPOS DE ENRIQUECIMIENTO, LAS 6 CATEGORIAS DEL USDA</vt:lpstr>
      <vt:lpstr> La Teoría del Almacén y de la Goma de Mascar</vt:lpstr>
      <vt:lpstr>La delicada línea entre enriquecimiento y mantenimiento</vt:lpstr>
      <vt:lpstr>1. ENRIQUECIMIENTO SOCIAL</vt:lpstr>
      <vt:lpstr>    Las regulaciones del USDA dicen, “El plan de mejoramiento ambiental debe incluir provisiones específicas para tratar las necsidades sociales de los primates no humanos de especies que se conoce que viven en grupos sociales en la naturaleza”    [U.S. Department of Agriculture, and Animal Plant Health Inspection Service 1998:9 CFR 3.81 (a)].            Play Fighting Chimpanzees u29132380 Lushpix Royalty Free Photograph    </vt:lpstr>
      <vt:lpstr>El enriquecimiento social es la forma más importante de las seis categorías de enriquecimiento   Si un animal es social no puede haber nada más importante que el alojamiento social correcto.  Los humanos son similares: Casas caras en un barrio exclusivo Aparatos sofisticados (TV, video, DVD, muebles lujosos, etc.)  Dinero para asegurar que los alrededores puedan cambiarse regularmente Incluso un perro!   Aún así, si debes ir a casa solo, nada de eso importa</vt:lpstr>
      <vt:lpstr> Las necesidades Sociales de Primates Infantes  </vt:lpstr>
      <vt:lpstr>2. ENRIQUECIMIENTO DE FORRAJEO Photo: Jim Hughes</vt:lpstr>
      <vt:lpstr>Forrajeo no es solo comer!</vt:lpstr>
      <vt:lpstr>                                     Los primates silvestres pueden pasar un 25% a 90 % de su tiempo forrajeando.  Ellos también tienen dietas diversas que pueden incluir hojas, semillas flores, goma, frutas, insectos y material animal.  La variedad de tipos de alimentos no es consistente mes a mes.             Fruit eaten by Chimpanzee rotting on the rainforest floor 72932118 National Geographic Royalty Free Photograph                        </vt:lpstr>
      <vt:lpstr>Para promover el bienestar psicológico no es suficiente simplemente proveer una dieta nutritivamente adecuada. </vt:lpstr>
      <vt:lpstr>IMPORTANTE!!!!</vt:lpstr>
      <vt:lpstr>Ubicación del forrajeo</vt:lpstr>
      <vt:lpstr>Ejemplos de localización de forrajeo</vt:lpstr>
      <vt:lpstr>Elementos para Forrajeo</vt:lpstr>
      <vt:lpstr>Presas vivas</vt:lpstr>
      <vt:lpstr>Goma Arabica</vt:lpstr>
      <vt:lpstr>Ramoneo y hierbas</vt:lpstr>
      <vt:lpstr>Adaptaciones Especializadas al Forrajeo de Diferentes Especies </vt:lpstr>
      <vt:lpstr>Habilidades Motoras</vt:lpstr>
      <vt:lpstr>Técnicas de aprendizaje en forrajeo</vt:lpstr>
      <vt:lpstr>Técnicas de uso de herramientas en forrajeo</vt:lpstr>
      <vt:lpstr>Técnicas de uso de herramientas en forrajeo</vt:lpstr>
      <vt:lpstr>Técnicas de construcción de herramientas para forrajeo !!!!!!!!</vt:lpstr>
      <vt:lpstr>Slide 74</vt:lpstr>
      <vt:lpstr>Qué es manipulanda?</vt:lpstr>
      <vt:lpstr>Objectos que estimulan la curiosidad y el juego</vt:lpstr>
      <vt:lpstr>Objetos que pueden inducir comportamientos específicos apropiados</vt:lpstr>
      <vt:lpstr>Uso de habilidades Cognitivas con manipulanda         Elefante asiático manipulando una ducha Photo: Jim Hughes</vt:lpstr>
      <vt:lpstr>           4. Estructura y Sustrato         Oso spectacled bear descansando en árbol artificial en el Phoenix Zoo Photo: Hilda Tresz    </vt:lpstr>
      <vt:lpstr>Espacio adecuado</vt:lpstr>
      <vt:lpstr>Comportamiento de reposo</vt:lpstr>
      <vt:lpstr>Materiales suaves para nidos nocturnos y diurnos </vt:lpstr>
      <vt:lpstr>Sustratos usados para cubrir el suelo del habitáculo puede ser material duro o blando. Estos  materiales pueden tener un efecto sobre la utilización del espacio (McKenzie et. al. 1986). Pueden ser ítems de confort, ser parte del forrajeo y constituir elementos manipulables. </vt:lpstr>
      <vt:lpstr>Posturas</vt:lpstr>
      <vt:lpstr>Locomoción</vt:lpstr>
      <vt:lpstr>Necesidades especiales de infantes y juveniles </vt:lpstr>
      <vt:lpstr>Diseñando arborismo</vt:lpstr>
      <vt:lpstr>Diseñando mobiliario</vt:lpstr>
      <vt:lpstr>Sanidad</vt:lpstr>
      <vt:lpstr>5. Estimulando los cinco sentidos </vt:lpstr>
      <vt:lpstr>Enriquecimiento Visual - Luces</vt:lpstr>
      <vt:lpstr>Enriquecimiento Visual – Movimientos y espejos </vt:lpstr>
      <vt:lpstr>Enriquecimiento Visual - Colores</vt:lpstr>
      <vt:lpstr>Enriquecimiento auditivo</vt:lpstr>
      <vt:lpstr>Enriquecimiento Táctil</vt:lpstr>
      <vt:lpstr>Enriquecimiento olfativo- marcado con olores</vt:lpstr>
      <vt:lpstr>Aromas Naturales</vt:lpstr>
      <vt:lpstr>Aromas Artificiales </vt:lpstr>
      <vt:lpstr>6. Enriquecimiento gustatorio- Experimente la diferencia!</vt:lpstr>
      <vt:lpstr>Enriquecimiento gustatorio- items novedosos o dietas regulares presentadas diferente</vt:lpstr>
      <vt:lpstr>Entrenamiento</vt:lpstr>
      <vt:lpstr> MARCO DE ENRIQUECIMEINTO AZA- ARAÑA   </vt:lpstr>
      <vt:lpstr>Slide 103</vt:lpstr>
      <vt:lpstr>Slide 104</vt:lpstr>
      <vt:lpstr>LOGISTICAS DE PROVEER ENRIQUECIMIENTO </vt:lpstr>
      <vt:lpstr>Solo deles un palito!</vt:lpstr>
      <vt:lpstr>Efectos de localización del enriquecimiento</vt:lpstr>
      <vt:lpstr>Efectos de localización del enriquecimiento</vt:lpstr>
      <vt:lpstr>Efectos de factores de temperatura</vt:lpstr>
      <vt:lpstr>Efectos de factores de edad</vt:lpstr>
      <vt:lpstr>Efectos del tiempo Ofrezca enriquecimiento durante el ciclo diario adecuado del animal</vt:lpstr>
      <vt:lpstr>No hay tiempo para enriquecimiento? y ahora qué? Necesidad de priorizar!</vt:lpstr>
      <vt:lpstr>No hay tiempo para enriquecimiento? y ahora qué?</vt:lpstr>
      <vt:lpstr>Seguridad</vt:lpstr>
      <vt:lpstr>Cuando construya enriquecimientos:</vt:lpstr>
      <vt:lpstr>Recursos de información sobre enriquecimiento</vt:lpstr>
      <vt:lpstr>Recursos de información sobre enriquecimiento</vt:lpstr>
      <vt:lpstr>Recursos de información sobre enriquecimiento</vt:lpstr>
      <vt:lpstr>Recursos de información sobre enriquecimiento</vt:lpstr>
      <vt:lpstr>Tabla de contenidos- asociaciones</vt:lpstr>
      <vt:lpstr>Tabla de contenidos - libros y artículos</vt:lpstr>
      <vt:lpstr>Tabla de contenidos - libros y artículos</vt:lpstr>
      <vt:lpstr>Tabla de contenidos - libros y artículos</vt:lpstr>
      <vt:lpstr>Tabla de contenidos - libros y artículos</vt:lpstr>
      <vt:lpstr>Tabla de contenidos - libros y artículos</vt:lpstr>
      <vt:lpstr>Tabla de contenidos - libros y artículos</vt:lpstr>
      <vt:lpstr>Tabla de contenidos - libros y artículos</vt:lpstr>
      <vt:lpstr>Table of contents-books and articles</vt:lpstr>
      <vt:lpstr>Tabla de contenidos - libros y artículos</vt:lpstr>
      <vt:lpstr>Tabla de contenidos - protocolos</vt:lpstr>
      <vt:lpstr>Tabla de contenidos – sitios web</vt:lpstr>
      <vt:lpstr>Tabla de contenidos – sitios web</vt:lpstr>
    </vt:vector>
  </TitlesOfParts>
  <Company>The Phoenix Zoo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Behavioral Enrichment</dc:title>
  <dc:creator>HTresz</dc:creator>
  <cp:lastModifiedBy>Eric</cp:lastModifiedBy>
  <cp:revision>101</cp:revision>
  <dcterms:created xsi:type="dcterms:W3CDTF">2007-08-30T19:08:43Z</dcterms:created>
  <dcterms:modified xsi:type="dcterms:W3CDTF">2013-11-03T20:30:46Z</dcterms:modified>
</cp:coreProperties>
</file>