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69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07" r:id="rId15"/>
    <p:sldId id="290" r:id="rId16"/>
    <p:sldId id="308" r:id="rId17"/>
    <p:sldId id="291" r:id="rId18"/>
    <p:sldId id="292" r:id="rId19"/>
    <p:sldId id="309" r:id="rId20"/>
    <p:sldId id="311" r:id="rId21"/>
    <p:sldId id="326" r:id="rId22"/>
    <p:sldId id="258" r:id="rId23"/>
    <p:sldId id="313" r:id="rId24"/>
    <p:sldId id="310" r:id="rId25"/>
    <p:sldId id="262" r:id="rId26"/>
    <p:sldId id="285" r:id="rId27"/>
    <p:sldId id="270" r:id="rId28"/>
    <p:sldId id="274" r:id="rId29"/>
    <p:sldId id="272" r:id="rId30"/>
    <p:sldId id="275" r:id="rId31"/>
    <p:sldId id="276" r:id="rId32"/>
    <p:sldId id="277" r:id="rId33"/>
    <p:sldId id="279" r:id="rId34"/>
    <p:sldId id="278" r:id="rId35"/>
    <p:sldId id="301" r:id="rId36"/>
    <p:sldId id="282" r:id="rId37"/>
    <p:sldId id="265" r:id="rId38"/>
    <p:sldId id="266" r:id="rId39"/>
    <p:sldId id="295" r:id="rId40"/>
    <p:sldId id="296" r:id="rId41"/>
    <p:sldId id="297" r:id="rId42"/>
    <p:sldId id="299" r:id="rId43"/>
    <p:sldId id="305" r:id="rId44"/>
    <p:sldId id="298" r:id="rId45"/>
    <p:sldId id="300" r:id="rId46"/>
    <p:sldId id="302" r:id="rId47"/>
    <p:sldId id="303" r:id="rId48"/>
    <p:sldId id="304" r:id="rId49"/>
    <p:sldId id="306" r:id="rId50"/>
    <p:sldId id="294" r:id="rId51"/>
    <p:sldId id="267" r:id="rId52"/>
    <p:sldId id="268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A4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4" d="100"/>
          <a:sy n="104" d="100"/>
        </p:scale>
        <p:origin x="-754" y="7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A89FABE-532B-44D6-AF1D-5B982DA5A436}" type="datetime1">
              <a:rPr lang="en-US"/>
              <a:pPr/>
              <a:t>4/13/2016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BD2CD58-63F2-4BFC-A5E3-B88C3371C07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charset="-128"/>
              </a:rPr>
              <a:t>Photo by: ……….. and Crystal Chaves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84DB4DA-56C4-43BD-8324-DD5FE4259EB9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charset="-128"/>
              </a:rPr>
              <a:t>Video by: Sarah Cooper, Hilda Tresz, A. E.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889CABA-87DB-47E3-98C4-D4585D00876B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>
              <a:ea typeface="ＭＳ Ｐゴシック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10E192D-FB7B-47DE-B184-1F00320053EF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charset="-128"/>
              </a:rPr>
              <a:t>Photo by Tara Sprankle</a:t>
            </a:r>
          </a:p>
          <a:p>
            <a:r>
              <a:rPr lang="en-US" smtClean="0">
                <a:ea typeface="ＭＳ Ｐゴシック" charset="-128"/>
              </a:rPr>
              <a:t> </a:t>
            </a:r>
          </a:p>
          <a:p>
            <a:endParaRPr lang="en-US" smtClean="0">
              <a:ea typeface="ＭＳ Ｐゴシック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C4CDAAE-F253-4E09-BE43-13BD3D48D61B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charset="-128"/>
            </a:endParaRPr>
          </a:p>
          <a:p>
            <a:endParaRPr lang="en-US" smtClean="0">
              <a:ea typeface="ＭＳ Ｐゴシック" charset="-128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336554A-FF35-4C1D-B804-43469B767572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>
              <a:ea typeface="ＭＳ Ｐゴシック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3D5C93-77F2-482A-B87F-5D017CA37F29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charset="-128"/>
              </a:rPr>
              <a:t>Photo by: Hilda Tresz, Paula Carranza, </a:t>
            </a:r>
            <a:r>
              <a:rPr lang="en-US" dirty="0" err="1" smtClean="0">
                <a:ea typeface="ＭＳ Ｐゴシック" charset="-128"/>
              </a:rPr>
              <a:t>Balazs</a:t>
            </a:r>
            <a:r>
              <a:rPr lang="en-US" dirty="0" smtClean="0">
                <a:ea typeface="ＭＳ Ｐゴシック" charset="-128"/>
              </a:rPr>
              <a:t> </a:t>
            </a:r>
            <a:r>
              <a:rPr lang="en-US" dirty="0" err="1" smtClean="0">
                <a:ea typeface="ＭＳ Ｐゴシック" charset="-128"/>
              </a:rPr>
              <a:t>Buzas</a:t>
            </a:r>
            <a:endParaRPr lang="en-US" dirty="0" smtClean="0">
              <a:ea typeface="ＭＳ Ｐゴシック" charset="-128"/>
            </a:endParaRPr>
          </a:p>
          <a:p>
            <a:r>
              <a:rPr lang="en-US" dirty="0" smtClean="0">
                <a:ea typeface="ＭＳ Ｐゴシック" charset="-128"/>
              </a:rPr>
              <a:t>Photo credit:http://www.google.com/imgres?imgurl=http://www.worldtourismplace.com/wp-content/uploads/2010/11/rare-animal-lion-in-giza-zoo.jpg&amp;imgrefurl=http://www.worldtourismplace.com/giza-zoo-home-for-rare-animal-species-in-egypt/&amp;usg=__pxkTFybTKx-xkDz7qkJhWrPGobE=&amp;h=412&amp;w=550&amp;sz=55&amp;hl=en&amp;start=41&amp;zoom=1&amp;itbs=1&amp;tbnid=voVlD_g75C_GnM:&amp;tbnh=100&amp;tbnw=133&amp;prev=/search%3Fq%3Dold%2BEgyptian%2Bzoo%2Bphotos%26start%3D40%26hl%3Den%26sa%3DN%26ndsp%3D20%26biw%3D1004%26bih%3D637%26tbm%3Disch%26prmd%3Divns&amp;ei=1DHVTd-yMo7egQfl6ImaDA</a:t>
            </a:r>
          </a:p>
          <a:p>
            <a:endParaRPr lang="en-US" dirty="0" smtClean="0">
              <a:ea typeface="ＭＳ Ｐゴシック" charset="-128"/>
            </a:endParaRPr>
          </a:p>
          <a:p>
            <a:r>
              <a:rPr lang="en-US" dirty="0" smtClean="0">
                <a:ea typeface="ＭＳ Ｐゴシック" charset="-128"/>
              </a:rPr>
              <a:t>https://www.google.com/search?q=laboratory+chimps&amp;bav=on.2,or.r_qf.&amp;bvm=bv.50165853,d.cGE,pv.xjs.s.en_US.seW1cfrvSKg.O&amp;biw=1280&amp;bih=929&amp;wrapid=tlif137547717424810&amp;um=1&amp;ie=UTF-8&amp;hl=en&amp;tbm=isch&amp;source=og&amp;sa=N&amp;tab=wi&amp;ei=ER78Ud7mLe6aigLchYHQAQ#facrc=_&amp;imgdii=_&amp;imgrc=GHiBpwbTdpfomM%3A%3BNkh6-R9j62m5uM%3Bhttp%253A%252F%252Fwww.peta2.com%252Fwp-content%252Fuploads%252F2013%252F04%252Fpcases_sema_1_chimps_023-522x370.jpg%3Bhttp%253A%252F%252Fwww.peta2.com%252Fblog%252Fvictory-harvard-primate-lab-closing%252F%3B522%3B370</a:t>
            </a:r>
          </a:p>
          <a:p>
            <a:endParaRPr lang="en-US" dirty="0" smtClean="0">
              <a:ea typeface="ＭＳ Ｐゴシック" charset="-128"/>
            </a:endParaRPr>
          </a:p>
          <a:p>
            <a:endParaRPr lang="en-US" dirty="0" smtClean="0">
              <a:ea typeface="ＭＳ Ｐゴシック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07F1FF-5145-428F-8B97-EAC1E5516E81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AutoNum type="arabicPeriod"/>
            </a:pPr>
            <a:r>
              <a:rPr lang="en-US" sz="1600" b="1" dirty="0" smtClean="0">
                <a:ea typeface="ＭＳ Ｐゴシック" charset="-128"/>
              </a:rPr>
              <a:t>Social enrichment </a:t>
            </a:r>
            <a:r>
              <a:rPr lang="en-US" sz="1600" dirty="0" smtClean="0">
                <a:ea typeface="ＭＳ Ｐゴシック" charset="-128"/>
              </a:rPr>
              <a:t>by </a:t>
            </a:r>
            <a:r>
              <a:rPr lang="en-US" sz="1600" dirty="0" err="1" smtClean="0">
                <a:ea typeface="ＭＳ Ｐゴシック" charset="-128"/>
              </a:rPr>
              <a:t>conspecifics</a:t>
            </a:r>
            <a:r>
              <a:rPr lang="en-US" sz="1600" dirty="0" smtClean="0">
                <a:ea typeface="ＭＳ Ｐゴシック" charset="-128"/>
              </a:rPr>
              <a:t> and none-­</a:t>
            </a:r>
            <a:r>
              <a:rPr lang="en-US" sz="1600" dirty="0" err="1" smtClean="0">
                <a:ea typeface="ＭＳ Ｐゴシック" charset="-128"/>
              </a:rPr>
              <a:t>conspecifics</a:t>
            </a:r>
            <a:r>
              <a:rPr lang="en-US" sz="1600" dirty="0" smtClean="0">
                <a:ea typeface="ＭＳ Ｐゴシック" charset="-128"/>
              </a:rPr>
              <a:t> </a:t>
            </a:r>
            <a:r>
              <a:rPr lang="en-US" i="1" dirty="0" smtClean="0">
                <a:ea typeface="ＭＳ Ｐゴシック" charset="-128"/>
              </a:rPr>
              <a:t>(physical contact such as grooming, petting, verbal communication, etc.) </a:t>
            </a:r>
          </a:p>
          <a:p>
            <a:pPr eaLnBrk="1" hangingPunct="1">
              <a:buFontTx/>
              <a:buAutoNum type="arabicPeriod"/>
            </a:pPr>
            <a:r>
              <a:rPr lang="en-US" sz="1600" b="1" dirty="0" smtClean="0">
                <a:ea typeface="ＭＳ Ｐゴシック" charset="-128"/>
              </a:rPr>
              <a:t>Structure/Substrate. </a:t>
            </a:r>
            <a:r>
              <a:rPr lang="en-US" sz="1600" dirty="0" smtClean="0">
                <a:solidFill>
                  <a:srgbClr val="C00000"/>
                </a:solidFill>
                <a:ea typeface="ＭＳ Ｐゴシック" charset="-128"/>
              </a:rPr>
              <a:t>The most basic component of the inanimate environment is the  structure (its size, shape, and design) and the substrate within it. </a:t>
            </a:r>
          </a:p>
          <a:p>
            <a:pPr eaLnBrk="1" hangingPunct="1">
              <a:buFont typeface="Wingdings" charset="2"/>
              <a:buChar char="v"/>
            </a:pPr>
            <a:r>
              <a:rPr lang="en-US" sz="1600" u="sng" dirty="0" smtClean="0">
                <a:ea typeface="ＭＳ Ｐゴシック" charset="-128"/>
              </a:rPr>
              <a:t>Structure</a:t>
            </a:r>
            <a:r>
              <a:rPr lang="en-US" sz="1600" dirty="0" smtClean="0">
                <a:ea typeface="ＭＳ Ｐゴシック" charset="-128"/>
              </a:rPr>
              <a:t> -temporary furnishings </a:t>
            </a:r>
            <a:r>
              <a:rPr lang="en-US" i="1" dirty="0" smtClean="0">
                <a:ea typeface="ＭＳ Ｐゴシック" charset="-128"/>
              </a:rPr>
              <a:t>(perches and shelves, swings, ropes, ledges, nest boxes, tunnels, waterfalls, branches and logs, hammocks ,etc.) </a:t>
            </a:r>
          </a:p>
          <a:p>
            <a:pPr eaLnBrk="1" hangingPunct="1">
              <a:buFont typeface="Wingdings" charset="2"/>
              <a:buChar char="v"/>
            </a:pPr>
            <a:r>
              <a:rPr lang="ja-JP" altLang="en-US" sz="1600" u="sng" smtClean="0">
                <a:ea typeface="ＭＳ Ｐゴシック" charset="-128"/>
              </a:rPr>
              <a:t>‘</a:t>
            </a:r>
            <a:r>
              <a:rPr lang="en-US" altLang="ja-JP" sz="1600" u="sng" dirty="0" smtClean="0">
                <a:ea typeface="ＭＳ Ｐゴシック" charset="-128"/>
              </a:rPr>
              <a:t>Substrate</a:t>
            </a:r>
            <a:r>
              <a:rPr lang="ja-JP" altLang="en-US" sz="1600" u="sng" smtClean="0">
                <a:ea typeface="ＭＳ Ｐゴシック" charset="-128"/>
              </a:rPr>
              <a:t>’</a:t>
            </a:r>
            <a:r>
              <a:rPr lang="en-US" altLang="ja-JP" sz="1600" dirty="0" smtClean="0">
                <a:ea typeface="ＭＳ Ｐゴシック" charset="-128"/>
              </a:rPr>
              <a:t> </a:t>
            </a:r>
            <a:r>
              <a:rPr lang="en-US" altLang="ja-JP" i="1" dirty="0" smtClean="0">
                <a:ea typeface="ＭＳ Ｐゴシック" charset="-128"/>
              </a:rPr>
              <a:t>–(flooring, artificial and natural turf, sand, gravel, mud, shredded paper, woodchip, leaves, hay, straw, etc.) </a:t>
            </a:r>
          </a:p>
          <a:p>
            <a:pPr eaLnBrk="1" hangingPunct="1"/>
            <a:r>
              <a:rPr lang="en-US" sz="1600" b="1" dirty="0" smtClean="0">
                <a:ea typeface="ＭＳ Ｐゴシック" charset="-128"/>
              </a:rPr>
              <a:t>3. Foraging enrichment. </a:t>
            </a:r>
            <a:r>
              <a:rPr lang="en-US" sz="1600" dirty="0" smtClean="0">
                <a:ea typeface="ＭＳ Ｐゴシック" charset="-128"/>
              </a:rPr>
              <a:t>Contra freeloading - </a:t>
            </a:r>
            <a:r>
              <a:rPr lang="ja-JP" altLang="en-US" i="1" smtClean="0">
                <a:ea typeface="ＭＳ Ｐゴシック" charset="-128"/>
              </a:rPr>
              <a:t>‘</a:t>
            </a:r>
            <a:r>
              <a:rPr lang="en-US" altLang="ja-JP" i="1" dirty="0" smtClean="0">
                <a:ea typeface="ＭＳ Ｐゴシック" charset="-128"/>
              </a:rPr>
              <a:t>working for food</a:t>
            </a:r>
            <a:r>
              <a:rPr lang="ja-JP" altLang="en-US" i="1" smtClean="0">
                <a:ea typeface="ＭＳ Ｐゴシック" charset="-128"/>
              </a:rPr>
              <a:t>’</a:t>
            </a:r>
            <a:r>
              <a:rPr lang="en-US" altLang="ja-JP" i="1" dirty="0" smtClean="0">
                <a:ea typeface="ＭＳ Ｐゴシック" charset="-128"/>
              </a:rPr>
              <a:t> </a:t>
            </a:r>
          </a:p>
          <a:p>
            <a:pPr eaLnBrk="1" hangingPunct="1"/>
            <a:r>
              <a:rPr lang="en-US" sz="1600" b="1" dirty="0" smtClean="0">
                <a:ea typeface="ＭＳ Ｐゴシック" charset="-128"/>
              </a:rPr>
              <a:t>4. </a:t>
            </a:r>
            <a:r>
              <a:rPr lang="en-US" sz="1600" b="1" dirty="0" err="1" smtClean="0">
                <a:ea typeface="ＭＳ Ｐゴシック" charset="-128"/>
              </a:rPr>
              <a:t>Manipulanda</a:t>
            </a:r>
            <a:r>
              <a:rPr lang="en-US" sz="1600" dirty="0" smtClean="0">
                <a:ea typeface="ＭＳ Ｐゴシック" charset="-128"/>
              </a:rPr>
              <a:t>. Objects that can be moved, used or altered, manipulated </a:t>
            </a:r>
            <a:r>
              <a:rPr lang="en-US" i="1" dirty="0" smtClean="0">
                <a:ea typeface="ＭＳ Ｐゴシック" charset="-128"/>
              </a:rPr>
              <a:t>(plastic and wooden toys , logs, tires, etc.) </a:t>
            </a:r>
          </a:p>
          <a:p>
            <a:pPr eaLnBrk="1" hangingPunct="1"/>
            <a:r>
              <a:rPr lang="en-US" sz="1600" b="1" dirty="0" smtClean="0">
                <a:ea typeface="ＭＳ Ｐゴシック" charset="-128"/>
              </a:rPr>
              <a:t>5. Sensory</a:t>
            </a:r>
            <a:r>
              <a:rPr lang="en-US" sz="1600" dirty="0" smtClean="0">
                <a:ea typeface="ＭＳ Ｐゴシック" charset="-128"/>
              </a:rPr>
              <a:t> - 5 senses -visual, tactile, auditory, gustatory and olfactory </a:t>
            </a:r>
            <a:r>
              <a:rPr lang="en-US" i="1" dirty="0" smtClean="0">
                <a:ea typeface="ＭＳ Ｐゴシック" charset="-128"/>
              </a:rPr>
              <a:t>(perfumes, spices, radio, TV, etc.) </a:t>
            </a:r>
          </a:p>
          <a:p>
            <a:pPr eaLnBrk="1" hangingPunct="1"/>
            <a:r>
              <a:rPr lang="en-US" sz="1600" b="1" dirty="0" smtClean="0">
                <a:ea typeface="ＭＳ Ｐゴシック" charset="-128"/>
              </a:rPr>
              <a:t>6. Training</a:t>
            </a:r>
            <a:r>
              <a:rPr lang="en-US" sz="1600" dirty="0" smtClean="0">
                <a:ea typeface="ＭＳ Ｐゴシック" charset="-128"/>
              </a:rPr>
              <a:t> -classical and operant conditioning </a:t>
            </a:r>
            <a:r>
              <a:rPr lang="en-US" i="1" dirty="0" smtClean="0">
                <a:ea typeface="ＭＳ Ｐゴシック" charset="-128"/>
              </a:rPr>
              <a:t>(gating, stepping on a scale, allowing blood draw, X-ray or ultrasound, entertaining visitors during shows, etc.) </a:t>
            </a:r>
          </a:p>
          <a:p>
            <a:endParaRPr lang="en-US" dirty="0" smtClean="0">
              <a:ea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1A368D0-F3F9-400C-8EE5-3B2DE041C7E7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charset="-128"/>
              </a:rPr>
              <a:t>NRC/ILAR (1998): </a:t>
            </a:r>
            <a:r>
              <a:rPr lang="en-US" i="1" smtClean="0">
                <a:ea typeface="ＭＳ Ｐゴシック" charset="-128"/>
              </a:rPr>
              <a:t>Nonhuman Primates: Standards and Guidelines for the Breeding, Care and Management of Laboratory Animals, a Report</a:t>
            </a:r>
            <a:r>
              <a:rPr lang="en-US" smtClean="0">
                <a:ea typeface="ＭＳ Ｐゴシック" charset="-128"/>
              </a:rPr>
              <a:t>. (National Research Council Institute for Laboratory Animal Research.) National Academy Press, Washington, D.C. </a:t>
            </a:r>
          </a:p>
          <a:p>
            <a:r>
              <a:rPr lang="en-US" smtClean="0">
                <a:ea typeface="ＭＳ Ｐゴシック" charset="-128"/>
              </a:rPr>
              <a:t>https://www.google.com/search?q=fish+in+empty+tank&amp;tbm=isch&amp;tbo=u&amp;source=univ&amp;sa=X&amp;ei=gon6UYHyOKaWigL-o4GIAw&amp;ved=0CC0QsAQ&amp;biw=1280&amp;bih=929#facrc=_&amp;imgdii=_&amp;imgrc=G_icy6t5jjmjcM%3A%3BNwEvDk52rcT6vM%3Bhttp%253A%252F%252Fi.imgur.com%252FPECJJj6.jpg%3Bhttp%253A%252F%252Fwww.irishfishkeepers.com%252Findex.php%252Fforum%252F1-coldwater-fish%252F130866-best-place-to-buy-fancy-goldfish-innear-dublin%3B2332%3B1749</a:t>
            </a:r>
          </a:p>
          <a:p>
            <a:endParaRPr lang="en-US" smtClean="0">
              <a:ea typeface="ＭＳ Ｐゴシック" charset="-128"/>
            </a:endParaRPr>
          </a:p>
          <a:p>
            <a:r>
              <a:rPr lang="en-US" smtClean="0">
                <a:ea typeface="ＭＳ Ｐゴシック" charset="-128"/>
              </a:rPr>
              <a:t>http://www.designarthouse.com/interior-and-designs/good-fish-tank-decoration-ideas/</a:t>
            </a:r>
          </a:p>
          <a:p>
            <a:endParaRPr lang="en-US" smtClean="0">
              <a:ea typeface="ＭＳ Ｐゴシック" charset="-128"/>
            </a:endParaRPr>
          </a:p>
          <a:p>
            <a:endParaRPr lang="en-US" smtClean="0">
              <a:ea typeface="ＭＳ Ｐゴシック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1051E2-6D9E-4EED-8CB4-3C0D99E9C8E4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charset="-128"/>
            </a:endParaRPr>
          </a:p>
          <a:p>
            <a:endParaRPr lang="en-US" smtClean="0">
              <a:ea typeface="ＭＳ Ｐゴシック" charset="-128"/>
            </a:endParaRPr>
          </a:p>
          <a:p>
            <a:endParaRPr lang="en-US" smtClean="0">
              <a:ea typeface="ＭＳ Ｐゴシック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DED9280-AF53-4F83-BD1E-4B4EE95AEE6C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charset="-128"/>
              </a:rPr>
              <a:t>https://www.google.com/search?q=fish+tank&amp;source=lnms&amp;tbm=isch&amp;sa=X&amp;ei=pJT6UZuEC8qpigKX0oHIBA&amp;ved=0CAcQ_AUoAQ&amp;biw=1280&amp;bih=929#tbm=isch&amp;sa=1&amp;q=hay+igloo&amp;oq=hay+igloo&amp;gs_l=img.12...2199.4699.5.7044.10.10.0.0.0.0.90.663.10.10.0....0...1c.1.23.img..9.1.71.JSyxsMw86tA&amp;bav=on.2,or.r_qf.&amp;bvm=bv.50165853,d.cGE&amp;fp=6e4bf708f1ad77e0&amp;biw=1280&amp;bih=929&amp;facrc=_&amp;</a:t>
            </a:r>
            <a:r>
              <a:rPr lang="en-US" dirty="0" err="1" smtClean="0">
                <a:ea typeface="ＭＳ Ｐゴシック" charset="-128"/>
              </a:rPr>
              <a:t>imgdii</a:t>
            </a:r>
            <a:r>
              <a:rPr lang="en-US" dirty="0" smtClean="0">
                <a:ea typeface="ＭＳ Ｐゴシック" charset="-128"/>
              </a:rPr>
              <a:t>=_&amp;</a:t>
            </a:r>
            <a:r>
              <a:rPr lang="en-US" dirty="0" err="1" smtClean="0">
                <a:ea typeface="ＭＳ Ｐゴシック" charset="-128"/>
              </a:rPr>
              <a:t>imgrc</a:t>
            </a:r>
            <a:r>
              <a:rPr lang="en-US" dirty="0" smtClean="0">
                <a:ea typeface="ＭＳ Ｐゴシック" charset="-128"/>
              </a:rPr>
              <a:t>=FJV6hRjo6SCe2M%3A%3BNn9HwgMWVkEl6M%3Bhttp%253A%252F%252Fwww.ccac.ca%252Fimages%252FETC%252Fmodule7%252Fmouse-igloo.jpg%3Bhttp%253A%252F%252Fwww.ccac.ca%252Fen_%252Feducation%252Fniaut%252Fvivaria%252Fenrichment%3B400%3B327</a:t>
            </a:r>
          </a:p>
          <a:p>
            <a:endParaRPr lang="en-US" dirty="0" smtClean="0">
              <a:ea typeface="ＭＳ Ｐゴシック" charset="-128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B86434D-B809-4B62-AF12-EB4BC690F0D6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charset="-128"/>
              </a:rPr>
              <a:t>Photo by: Hilda Tresz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3B7B2A2-15A8-4EEA-AA56-92912BB533D0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>
              <a:ea typeface="ＭＳ Ｐゴシック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2BC9BF5-15E1-4185-8344-00F97991C8BC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charset="-128"/>
              </a:rPr>
              <a:t>Photo by: Hilda Tresz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458AA2-89CE-4EA8-9F08-1E300B921760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02B44F-1DB2-464B-A820-797D8C5474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00F35B-447A-4221-B044-726AC16D27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4B3701-934D-41AF-B539-A121B8DC0D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E4D3F4-2D6F-4758-BDA0-7126AF9B98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4DFBE3-8A95-4221-B28B-DFB4BE6A28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220A88-220E-4BC0-878C-7B94E4C555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FD10AF-9F70-48E2-8145-2F8B1CCF97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AD9A1E-B288-4422-B9E1-16D3CBB23F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B55BD8-F533-48A4-9510-08DDE38365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5566D5-532D-4689-8645-40D9064A69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661584-D5A3-446B-950E-E559C2C858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E68A130-0BCD-4B9C-AC82-BB7AFFAA6B0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htresz\Desktop\Limited%20space%20pp\Video%20for%20pp\Komodo%20with%20boomer%20ball%20feeder,%20Sarah%20Simko.AVI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.jpe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htresz\Desktop\Limited%20space%20pp\Video%20for%20pp\Hedgehog%20with%20perfume.MOV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video" Target="file:///C:\Users\htresz\Desktop\Limited%20space%20pp\Video%20for%20pp\Excercise%20pan%20-armadillo.MOV" TargetMode="External"/><Relationship Id="rId7" Type="http://schemas.openxmlformats.org/officeDocument/2006/relationships/image" Target="../media/image48.png"/><Relationship Id="rId2" Type="http://schemas.openxmlformats.org/officeDocument/2006/relationships/video" Target="file:///C:\Users\htresz\Desktop\Limited%20space%20pp\Video%20for%20pp\Excercise%20wheel-Opossum.MOV" TargetMode="External"/><Relationship Id="rId1" Type="http://schemas.openxmlformats.org/officeDocument/2006/relationships/video" Target="file:///C:\Users\htresz\Desktop\Limited%20space%20pp\Video%20for%20pp\Excercise%20wheel%20-hedgehog.MOV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htresz\Desktop\Limited%20space%20pp\Video%20for%20pp\Multiple%20levels%20with%20ladders.MOV" TargetMode="Externa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htresz\Desktop\Limited%20space%20pp\05%20Carnival%20Of%20The%20Animals%20(Le%20Carnaval%20des%20Animaux),%20Finale.m4a" TargetMode="Externa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.wav"/><Relationship Id="rId5" Type="http://schemas.openxmlformats.org/officeDocument/2006/relationships/image" Target="../media/image51.pn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51.pn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5" Type="http://schemas.openxmlformats.org/officeDocument/2006/relationships/image" Target="../media/image51.pn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5" Type="http://schemas.openxmlformats.org/officeDocument/2006/relationships/image" Target="../media/image51.pn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Relationship Id="rId5" Type="http://schemas.openxmlformats.org/officeDocument/2006/relationships/image" Target="../media/image51.pn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5" Type="http://schemas.openxmlformats.org/officeDocument/2006/relationships/image" Target="../media/image51.pn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7.wav"/><Relationship Id="rId5" Type="http://schemas.openxmlformats.org/officeDocument/2006/relationships/image" Target="../media/image51.pn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8.wav"/><Relationship Id="rId6" Type="http://schemas.openxmlformats.org/officeDocument/2006/relationships/image" Target="../media/image51.png"/><Relationship Id="rId5" Type="http://schemas.openxmlformats.org/officeDocument/2006/relationships/image" Target="../media/image59.jpeg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9.wav"/><Relationship Id="rId5" Type="http://schemas.openxmlformats.org/officeDocument/2006/relationships/image" Target="../media/image51.pn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5" Type="http://schemas.openxmlformats.org/officeDocument/2006/relationships/image" Target="../media/image51.pn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1.wav"/><Relationship Id="rId5" Type="http://schemas.openxmlformats.org/officeDocument/2006/relationships/image" Target="../media/image51.pn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2.wav"/><Relationship Id="rId5" Type="http://schemas.openxmlformats.org/officeDocument/2006/relationships/image" Target="../media/image51.pn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3.wav"/><Relationship Id="rId5" Type="http://schemas.openxmlformats.org/officeDocument/2006/relationships/image" Target="../media/image51.pn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4.wav"/><Relationship Id="rId5" Type="http://schemas.openxmlformats.org/officeDocument/2006/relationships/image" Target="../media/image51.png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5.wav"/><Relationship Id="rId5" Type="http://schemas.openxmlformats.org/officeDocument/2006/relationships/image" Target="../media/image51.pn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6.wav"/><Relationship Id="rId5" Type="http://schemas.openxmlformats.org/officeDocument/2006/relationships/image" Target="../media/image51.pn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7.wav"/><Relationship Id="rId5" Type="http://schemas.openxmlformats.org/officeDocument/2006/relationships/image" Target="../media/image51.pn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8.wav"/><Relationship Id="rId5" Type="http://schemas.openxmlformats.org/officeDocument/2006/relationships/image" Target="../media/image51.png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9.wav"/><Relationship Id="rId5" Type="http://schemas.openxmlformats.org/officeDocument/2006/relationships/image" Target="../media/image51.png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0.wav"/><Relationship Id="rId5" Type="http://schemas.openxmlformats.org/officeDocument/2006/relationships/image" Target="../media/image51.png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1.wav"/><Relationship Id="rId5" Type="http://schemas.openxmlformats.org/officeDocument/2006/relationships/image" Target="../media/image51.pn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2.wav"/><Relationship Id="rId5" Type="http://schemas.openxmlformats.org/officeDocument/2006/relationships/image" Target="../media/image51.png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3.wav"/><Relationship Id="rId5" Type="http://schemas.openxmlformats.org/officeDocument/2006/relationships/image" Target="../media/image51.png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4.wav"/><Relationship Id="rId5" Type="http://schemas.openxmlformats.org/officeDocument/2006/relationships/image" Target="../media/image51.png"/><Relationship Id="rId4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5.wav"/><Relationship Id="rId5" Type="http://schemas.openxmlformats.org/officeDocument/2006/relationships/image" Target="../media/image51.png"/><Relationship Id="rId4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6.wav"/><Relationship Id="rId6" Type="http://schemas.openxmlformats.org/officeDocument/2006/relationships/image" Target="../media/image51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7.wav"/><Relationship Id="rId5" Type="http://schemas.openxmlformats.org/officeDocument/2006/relationships/image" Target="../media/image51.png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C:\Documents%20and%20Settings\UHamblin\Local%20Settings\Temporary%20Internet%20Files\OLK6\Norman%20and%20barrel.jp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4.jpe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8.wav"/><Relationship Id="rId5" Type="http://schemas.openxmlformats.org/officeDocument/2006/relationships/image" Target="../media/image51.png"/><Relationship Id="rId4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Relationship Id="rId5" Type="http://schemas.openxmlformats.org/officeDocument/2006/relationships/image" Target="../media/image51.png"/><Relationship Id="rId4" Type="http://schemas.openxmlformats.org/officeDocument/2006/relationships/hyperlink" Target="http://www.designarthouse.com/interior-and-designs/good-fish-tank-decoration-idea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hyperlink" Target="http://www.google.com/url?sa=i&amp;rct=j&amp;q=&amp;esrc=s&amp;frm=1&amp;source=images&amp;cd=&amp;cad=rja&amp;docid=NwEvDk52rcT6vM&amp;tbnid=G_icy6t5jjmjcM:&amp;ved=0CAUQjRw&amp;url=http://www.irishfishkeepers.com/index.php/forum/1-coldwater-fish/130866-best-place-to-buy-fancy-goldfish-innear-dublin&amp;ei=uYr6UenkIuGWiAKuv4CABQ&amp;bvm=bv.50165853,d.cGE&amp;psig=AFQjCNHpqedwEkkD9etPMjF6_J4CJQ9HDA&amp;ust=1375460279173595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hyperlink" Target="http://www.google.com/url?sa=i&amp;source=images&amp;cd=&amp;cad=rja&amp;docid=pcjzIAG3p1HxDM&amp;tbnid=34sAJjroiQ9tSM:&amp;ved=&amp;url=http://www.aquariumlife.net/articles/beginner/132.asp&amp;ei=u5T6UZGcF6mIiALepIHACw&amp;psig=AFQjCNE4Py5MT8dFWKOJMqCDc6zCIyP5KQ&amp;ust=1375462971417131" TargetMode="External"/><Relationship Id="rId4" Type="http://schemas.openxmlformats.org/officeDocument/2006/relationships/image" Target="file:///C:\Documents%20and%20Settings\UHamblin\Local%20Settings\Temporary%20Internet%20Files\OLK6\DSCN0336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hyperlink" Target="http://www.google.com/url?sa=i&amp;rct=j&amp;q=&amp;esrc=s&amp;frm=1&amp;source=images&amp;cd=&amp;cad=rja&amp;docid=ulloqu-j9TvJaM&amp;tbnid=XxsbbRGhiULdlM:&amp;ved=0CAUQjRw&amp;url=http://www.drsfostersmith.com/product/prod_display.cfm?pcatid=24177&amp;ei=-rX6UYTpCoXXiAK284HIAQ&amp;psig=AFQjCNF77fPKRE3XPNYQiVNSmU5p_S3_Rg&amp;ust=1375471313835978" TargetMode="Externa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4138"/>
            <a:ext cx="7772400" cy="2049462"/>
          </a:xfrm>
        </p:spPr>
        <p:txBody>
          <a:bodyPr/>
          <a:lstStyle/>
          <a:p>
            <a:pPr eaLnBrk="1" hangingPunct="1"/>
            <a:r>
              <a:rPr lang="en-US" sz="1600" b="1" smtClean="0">
                <a:solidFill>
                  <a:schemeClr val="tx1"/>
                </a:solidFill>
                <a:ea typeface="ＭＳ Ｐゴシック" charset="-128"/>
              </a:rPr>
              <a:t/>
            </a:r>
            <a:br>
              <a:rPr lang="en-US" sz="1600" b="1" smtClean="0">
                <a:solidFill>
                  <a:schemeClr val="tx1"/>
                </a:solidFill>
                <a:ea typeface="ＭＳ Ｐゴシック" charset="-128"/>
              </a:rPr>
            </a:br>
            <a:r>
              <a:rPr lang="en-US" sz="1600" smtClean="0">
                <a:solidFill>
                  <a:schemeClr val="tx1"/>
                </a:solidFill>
                <a:ea typeface="ＭＳ Ｐゴシック" charset="-128"/>
              </a:rPr>
              <a:t/>
            </a:r>
            <a:br>
              <a:rPr lang="en-US" sz="1600" smtClean="0">
                <a:solidFill>
                  <a:schemeClr val="tx1"/>
                </a:solidFill>
                <a:ea typeface="ＭＳ Ｐゴシック" charset="-128"/>
              </a:rPr>
            </a:br>
            <a:r>
              <a:rPr lang="en-US" b="1" smtClean="0">
                <a:solidFill>
                  <a:srgbClr val="C00000"/>
                </a:solidFill>
                <a:ea typeface="ＭＳ Ｐゴシック" charset="-128"/>
              </a:rPr>
              <a:t>NO SE TRATA DE CUANTO ESPACIO TIENES, SINO DE COMO LO </a:t>
            </a:r>
            <a:r>
              <a:rPr lang="es-ES_tradnl" b="1" smtClean="0">
                <a:solidFill>
                  <a:srgbClr val="C00000"/>
                </a:solidFill>
                <a:ea typeface="ＭＳ Ｐゴシック" charset="-128"/>
              </a:rPr>
              <a:t>USAS</a:t>
            </a:r>
            <a:r>
              <a:rPr lang="en-US" altLang="ja-JP" b="1" smtClean="0">
                <a:solidFill>
                  <a:srgbClr val="C00000"/>
                </a:solidFill>
                <a:ea typeface="ＭＳ Ｐゴシック" charset="-128"/>
              </a:rPr>
              <a:t>!</a:t>
            </a:r>
            <a:br>
              <a:rPr lang="en-US" altLang="ja-JP" b="1" smtClean="0">
                <a:solidFill>
                  <a:srgbClr val="C00000"/>
                </a:solidFill>
                <a:ea typeface="ＭＳ Ｐゴシック" charset="-128"/>
              </a:rPr>
            </a:br>
            <a:r>
              <a:rPr lang="en-US" altLang="ja-JP" sz="1600" smtClean="0">
                <a:solidFill>
                  <a:srgbClr val="C00000"/>
                </a:solidFill>
                <a:ea typeface="ＭＳ Ｐゴシック" charset="-128"/>
              </a:rPr>
              <a:t>MEJORANDO EL ESPACIO DISPONIBLE CON ENRIQUECIMIENTO EN EL ZOOLOGICO DE PHOENIX</a:t>
            </a:r>
            <a:endParaRPr lang="en-US" sz="1600" smtClean="0">
              <a:solidFill>
                <a:srgbClr val="C00000"/>
              </a:solidFill>
              <a:ea typeface="ＭＳ Ｐゴシック" charset="-128"/>
            </a:endParaRP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562600"/>
            <a:ext cx="6400800" cy="1143000"/>
          </a:xfrm>
        </p:spPr>
        <p:txBody>
          <a:bodyPr/>
          <a:lstStyle/>
          <a:p>
            <a:pPr eaLnBrk="1" hangingPunct="1"/>
            <a:r>
              <a:rPr lang="en-US" sz="1200" smtClean="0">
                <a:ea typeface="ＭＳ Ｐゴシック" charset="-128"/>
              </a:rPr>
              <a:t>Hilda Tresz</a:t>
            </a:r>
          </a:p>
          <a:p>
            <a:pPr eaLnBrk="1" hangingPunct="1"/>
            <a:r>
              <a:rPr lang="en-US" sz="1200" smtClean="0">
                <a:ea typeface="ＭＳ Ｐゴシック" charset="-128"/>
              </a:rPr>
              <a:t>Coordinadora del Enriquecimiento del Comportamiento &amp; del Bienestar Animal Internacional </a:t>
            </a:r>
          </a:p>
          <a:p>
            <a:pPr eaLnBrk="1" hangingPunct="1"/>
            <a:endParaRPr lang="en-US" sz="1200" smtClean="0">
              <a:ea typeface="ＭＳ Ｐゴシック" charset="-128"/>
            </a:endParaRPr>
          </a:p>
          <a:p>
            <a:pPr eaLnBrk="1" hangingPunct="1"/>
            <a:r>
              <a:rPr lang="en-US" sz="1200" smtClean="0">
                <a:ea typeface="ＭＳ Ｐゴシック" charset="-128"/>
              </a:rPr>
              <a:t>Adaptación del artículo original publicado…</a:t>
            </a:r>
          </a:p>
          <a:p>
            <a:pPr eaLnBrk="1" hangingPunct="1"/>
            <a:endParaRPr lang="en-US" smtClean="0">
              <a:ea typeface="ＭＳ Ｐゴシック" charset="-128"/>
            </a:endParaRPr>
          </a:p>
        </p:txBody>
      </p:sp>
      <p:pic>
        <p:nvPicPr>
          <p:cNvPr id="2053" name="Picture 4" descr="Q:\BE pictures\CORDATA\VERTEBRATA\Mammalia\Rodentia\Sciurognathi (gophers, mice, rats, squirrels, and relatives\Muridae (mice, rats, voles, and relatives\Rats\rat hanging s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2743200"/>
            <a:ext cx="3736975" cy="25908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</p:spPr>
      </p:pic>
      <p:pic>
        <p:nvPicPr>
          <p:cNvPr id="2054" name="Picture 5" descr="Q:\BE pictures\CORDATA\VERTEBRATA\Mammalia\Lagomorpha New\Leporidae (hares and rabbits)\Hay mat\Hay mat2, C.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2743200"/>
            <a:ext cx="3454400" cy="25908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8229600" cy="10668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C00000"/>
                </a:solidFill>
                <a:ea typeface="ＭＳ Ｐゴシック" charset="-128"/>
              </a:rPr>
              <a:t>Accesorios Masticables vs. Permanentes</a:t>
            </a:r>
          </a:p>
        </p:txBody>
      </p:sp>
      <p:pic>
        <p:nvPicPr>
          <p:cNvPr id="11268" name="Picture 5" descr="Q:\BE pictures\CORDATA\VERTEBRATA\Mammalia\Rodentia\Sciurognathi (gophers, mice, rats, squirrels, and relatives\Sciuridae (squirrels, prairie dogs,etc.)\Cynomys\Prairie dogs\Tunnel system,photo by H.T\DSC0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81000" y="1763002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9701" name="Rectangle 2"/>
          <p:cNvSpPr>
            <a:spLocks noChangeArrowheads="1"/>
          </p:cNvSpPr>
          <p:nvPr/>
        </p:nvSpPr>
        <p:spPr bwMode="auto">
          <a:xfrm>
            <a:off x="4800600" y="1219200"/>
            <a:ext cx="3429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Extiende el tiempo de manipulación </a:t>
            </a:r>
            <a:r>
              <a:rPr lang="en-US"/>
              <a:t>sin requerir más metros cuadrados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29702" name="TextBox 1"/>
          <p:cNvSpPr txBox="1">
            <a:spLocks noChangeArrowheads="1"/>
          </p:cNvSpPr>
          <p:nvPr/>
        </p:nvSpPr>
        <p:spPr bwMode="auto">
          <a:xfrm>
            <a:off x="1533525" y="4724400"/>
            <a:ext cx="11128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Permanente</a:t>
            </a:r>
          </a:p>
        </p:txBody>
      </p:sp>
      <p:sp>
        <p:nvSpPr>
          <p:cNvPr id="29703" name="TextBox 2"/>
          <p:cNvSpPr txBox="1">
            <a:spLocks noChangeArrowheads="1"/>
          </p:cNvSpPr>
          <p:nvPr/>
        </p:nvSpPr>
        <p:spPr bwMode="auto">
          <a:xfrm>
            <a:off x="6629400" y="6324600"/>
            <a:ext cx="7969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Masticable</a:t>
            </a:r>
          </a:p>
        </p:txBody>
      </p:sp>
      <p:pic>
        <p:nvPicPr>
          <p:cNvPr id="2" name="Picture 7" descr="Q:\Hilda website stuff\AR Pics for Hilda\DCIM\114___09\IMG_10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519984" y="2110581"/>
            <a:ext cx="4218831" cy="42188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scroll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8100"/>
            <a:ext cx="8077200" cy="17526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C00000"/>
                </a:solidFill>
                <a:ea typeface="ＭＳ Ｐゴシック" charset="-128"/>
              </a:rPr>
              <a:t/>
            </a:r>
            <a:br>
              <a:rPr lang="en-US" sz="3200" b="1" smtClean="0">
                <a:solidFill>
                  <a:srgbClr val="C00000"/>
                </a:solidFill>
                <a:ea typeface="ＭＳ Ｐゴシック" charset="-128"/>
              </a:rPr>
            </a:br>
            <a:r>
              <a:rPr lang="en-US" sz="3200" b="1" smtClean="0">
                <a:solidFill>
                  <a:srgbClr val="C00000"/>
                </a:solidFill>
                <a:ea typeface="ＭＳ Ｐゴシック" charset="-128"/>
              </a:rPr>
              <a:t/>
            </a:r>
            <a:br>
              <a:rPr lang="en-US" sz="3200" b="1" smtClean="0">
                <a:solidFill>
                  <a:srgbClr val="C00000"/>
                </a:solidFill>
                <a:ea typeface="ＭＳ Ｐゴシック" charset="-128"/>
              </a:rPr>
            </a:br>
            <a:r>
              <a:rPr lang="en-US" sz="3200" b="1" smtClean="0">
                <a:solidFill>
                  <a:srgbClr val="C00000"/>
                </a:solidFill>
                <a:ea typeface="ＭＳ Ｐゴシック" charset="-128"/>
              </a:rPr>
              <a:t>Espacio Vertical Aumentado </a:t>
            </a:r>
            <a:br>
              <a:rPr lang="en-US" sz="3200" b="1" smtClean="0">
                <a:solidFill>
                  <a:srgbClr val="C00000"/>
                </a:solidFill>
                <a:ea typeface="ＭＳ Ｐゴシック" charset="-128"/>
              </a:rPr>
            </a:br>
            <a:r>
              <a:rPr lang="en-US" sz="2400" b="1" smtClean="0">
                <a:ea typeface="ＭＳ Ｐゴシック" charset="-128"/>
              </a:rPr>
              <a:t>Estructura Rígida, Continua</a:t>
            </a:r>
            <a:r>
              <a:rPr lang="en-US" sz="3200" b="1" smtClean="0">
                <a:ea typeface="ＭＳ Ｐゴシック" charset="-128"/>
              </a:rPr>
              <a:t/>
            </a:r>
            <a:br>
              <a:rPr lang="en-US" sz="3200" b="1" smtClean="0">
                <a:ea typeface="ＭＳ Ｐゴシック" charset="-128"/>
              </a:rPr>
            </a:br>
            <a:r>
              <a:rPr lang="en-US" sz="3200" b="1" smtClean="0">
                <a:ea typeface="ＭＳ Ｐゴシック" charset="-128"/>
              </a:rPr>
              <a:t/>
            </a:r>
            <a:br>
              <a:rPr lang="en-US" sz="3200" b="1" smtClean="0">
                <a:ea typeface="ＭＳ Ｐゴシック" charset="-128"/>
              </a:rPr>
            </a:br>
            <a:endParaRPr lang="en-US" sz="3200" smtClean="0">
              <a:ea typeface="ＭＳ Ｐゴシック" charset="-128"/>
            </a:endParaRPr>
          </a:p>
        </p:txBody>
      </p:sp>
      <p:pic>
        <p:nvPicPr>
          <p:cNvPr id="12293" name="Picture 6" descr="Q:\BE pictures\CORDATA\VERTEBRATA\Mammalia\Rodentia\Sciurognathi (gophers, mice, rats, squirrels, and relatives\Sciuridae (squirrels, prairie dogs,etc.)\Mount Graham Red Squirrels\MGRS enclos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257800" y="1981200"/>
            <a:ext cx="3395663" cy="452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2294" name="Picture 6" descr="C:\Users\htresz\Desktop\Cage\IMG_16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15352" y="2133600"/>
            <a:ext cx="3256698" cy="4342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1750" name="TextBox 1"/>
          <p:cNvSpPr txBox="1">
            <a:spLocks noChangeArrowheads="1"/>
          </p:cNvSpPr>
          <p:nvPr/>
        </p:nvSpPr>
        <p:spPr bwMode="auto">
          <a:xfrm>
            <a:off x="228600" y="3200400"/>
            <a:ext cx="1752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/>
              <a:t>Elementos:</a:t>
            </a:r>
          </a:p>
          <a:p>
            <a:r>
              <a:rPr lang="en-US" sz="1000"/>
              <a:t>Ramas</a:t>
            </a:r>
          </a:p>
          <a:p>
            <a:r>
              <a:rPr lang="en-US" sz="1000"/>
              <a:t>Bancos</a:t>
            </a:r>
          </a:p>
          <a:p>
            <a:r>
              <a:rPr lang="en-US" sz="1000"/>
              <a:t>Estantes</a:t>
            </a:r>
          </a:p>
          <a:p>
            <a:r>
              <a:rPr lang="en-US" sz="1000"/>
              <a:t>Canastos metálicos </a:t>
            </a:r>
          </a:p>
          <a:p>
            <a:r>
              <a:rPr lang="en-US" sz="1000"/>
              <a:t>Etc.</a:t>
            </a:r>
          </a:p>
          <a:p>
            <a:endParaRPr lang="en-US" sz="1200"/>
          </a:p>
          <a:p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scroll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76200"/>
            <a:ext cx="8077200" cy="16002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C00000"/>
                </a:solidFill>
                <a:ea typeface="ＭＳ Ｐゴシック" charset="-128"/>
              </a:rPr>
              <a:t/>
            </a:r>
            <a:br>
              <a:rPr lang="en-US" sz="3200" b="1" smtClean="0">
                <a:solidFill>
                  <a:srgbClr val="C00000"/>
                </a:solidFill>
                <a:ea typeface="ＭＳ Ｐゴシック" charset="-128"/>
              </a:rPr>
            </a:br>
            <a:r>
              <a:rPr lang="en-US" sz="3200" b="1" smtClean="0">
                <a:solidFill>
                  <a:srgbClr val="C00000"/>
                </a:solidFill>
                <a:ea typeface="ＭＳ Ｐゴシック" charset="-128"/>
              </a:rPr>
              <a:t/>
            </a:r>
            <a:br>
              <a:rPr lang="en-US" sz="3200" b="1" smtClean="0">
                <a:solidFill>
                  <a:srgbClr val="C00000"/>
                </a:solidFill>
                <a:ea typeface="ＭＳ Ｐゴシック" charset="-128"/>
              </a:rPr>
            </a:br>
            <a:r>
              <a:rPr lang="en-US" sz="3200" b="1" smtClean="0">
                <a:solidFill>
                  <a:srgbClr val="C00000"/>
                </a:solidFill>
                <a:ea typeface="ＭＳ Ｐゴシック" charset="-128"/>
              </a:rPr>
              <a:t/>
            </a:r>
            <a:br>
              <a:rPr lang="en-US" sz="3200" b="1" smtClean="0">
                <a:solidFill>
                  <a:srgbClr val="C00000"/>
                </a:solidFill>
                <a:ea typeface="ＭＳ Ｐゴシック" charset="-128"/>
              </a:rPr>
            </a:br>
            <a:r>
              <a:rPr lang="en-US" sz="3200" b="1" smtClean="0">
                <a:solidFill>
                  <a:srgbClr val="C00000"/>
                </a:solidFill>
                <a:ea typeface="ＭＳ Ｐゴシック" charset="-128"/>
              </a:rPr>
              <a:t>Espacio Vertical Aumentado </a:t>
            </a:r>
            <a:r>
              <a:rPr lang="en-US" sz="3200" smtClean="0">
                <a:ea typeface="ＭＳ Ｐゴシック" charset="-128"/>
              </a:rPr>
              <a:t/>
            </a:r>
            <a:br>
              <a:rPr lang="en-US" sz="3200" smtClean="0">
                <a:ea typeface="ＭＳ Ｐゴシック" charset="-128"/>
              </a:rPr>
            </a:br>
            <a:r>
              <a:rPr lang="en-US" sz="2400" b="1" smtClean="0">
                <a:ea typeface="ＭＳ Ｐゴシック" charset="-128"/>
              </a:rPr>
              <a:t>Estructura Flexible, Interrumpida</a:t>
            </a:r>
            <a:r>
              <a:rPr lang="en-US" sz="3200" smtClean="0">
                <a:ea typeface="ＭＳ Ｐゴシック" charset="-128"/>
              </a:rPr>
              <a:t/>
            </a:r>
            <a:br>
              <a:rPr lang="en-US" sz="3200" smtClean="0">
                <a:ea typeface="ＭＳ Ｐゴシック" charset="-128"/>
              </a:rPr>
            </a:br>
            <a:r>
              <a:rPr lang="en-US" sz="3200" smtClean="0">
                <a:ea typeface="ＭＳ Ｐゴシック" charset="-128"/>
              </a:rPr>
              <a:t/>
            </a:r>
            <a:br>
              <a:rPr lang="en-US" sz="3200" smtClean="0">
                <a:ea typeface="ＭＳ Ｐゴシック" charset="-128"/>
              </a:rPr>
            </a:br>
            <a:r>
              <a:rPr lang="en-US" sz="1200" smtClean="0">
                <a:ea typeface="ＭＳ Ｐゴシック" charset="-128"/>
              </a:rPr>
              <a:t>Los animales que viven en recintos homogéneos con soportes grandes, rígidos y continuos presentan patrones de locomoción diferentes a aquellos que se encuentran en ambientes más complejos, parecidos a la naturaleza, con soportes más pequeños, flexibles e interrumpidos (USDA, 1999).</a:t>
            </a:r>
            <a:r>
              <a:rPr lang="en-US" sz="6600" smtClean="0">
                <a:ea typeface="ＭＳ Ｐゴシック" charset="-128"/>
              </a:rPr>
              <a:t/>
            </a:r>
            <a:br>
              <a:rPr lang="en-US" sz="6600" smtClean="0">
                <a:ea typeface="ＭＳ Ｐゴシック" charset="-128"/>
              </a:rPr>
            </a:br>
            <a:endParaRPr lang="en-US" sz="3200" smtClean="0">
              <a:ea typeface="ＭＳ Ｐゴシック" charset="-128"/>
            </a:endParaRPr>
          </a:p>
        </p:txBody>
      </p:sp>
      <p:pic>
        <p:nvPicPr>
          <p:cNvPr id="13316" name="Picture 4" descr="Q:\BE pictures\CORDATA\VERTEBRATA\Aves\Passeriformes (perching birds;wrens, crows, jays, finches, oropendolas, ravens)\Jays\Browse- R&amp;Y barbets, HT\DSC00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209800" y="2362200"/>
            <a:ext cx="5867400" cy="4400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32773" name="Rectangle 1"/>
          <p:cNvSpPr>
            <a:spLocks noChangeArrowheads="1"/>
          </p:cNvSpPr>
          <p:nvPr/>
        </p:nvSpPr>
        <p:spPr bwMode="auto">
          <a:xfrm>
            <a:off x="533400" y="2514600"/>
            <a:ext cx="13716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/>
              <a:t>Elementos:</a:t>
            </a:r>
          </a:p>
          <a:p>
            <a:r>
              <a:rPr lang="en-US" sz="1000"/>
              <a:t>Lugares donde posarse</a:t>
            </a:r>
          </a:p>
          <a:p>
            <a:r>
              <a:rPr lang="en-US" sz="1000"/>
              <a:t>Sogas</a:t>
            </a:r>
          </a:p>
          <a:p>
            <a:r>
              <a:rPr lang="en-US" sz="1000"/>
              <a:t>Cadenas</a:t>
            </a:r>
          </a:p>
          <a:p>
            <a:r>
              <a:rPr lang="en-US" sz="1000"/>
              <a:t>Hamacas</a:t>
            </a:r>
          </a:p>
          <a:p>
            <a:r>
              <a:rPr lang="en-US" sz="1000"/>
              <a:t>Escaleras</a:t>
            </a:r>
          </a:p>
          <a:p>
            <a:r>
              <a:rPr lang="en-US" sz="1000"/>
              <a:t>Elementos para colgarse</a:t>
            </a:r>
          </a:p>
          <a:p>
            <a:r>
              <a:rPr lang="en-US" sz="1000"/>
              <a:t>Plantas vivas</a:t>
            </a:r>
          </a:p>
          <a:p>
            <a:r>
              <a:rPr lang="en-US" sz="1000"/>
              <a:t>Etc.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8382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C00000"/>
                </a:solidFill>
                <a:ea typeface="ＭＳ Ｐゴシック" charset="-128"/>
              </a:rPr>
              <a:t>Aparatos permanentes para la Búsqueda de Alimento Dentro del Recinto</a:t>
            </a:r>
            <a:endParaRPr lang="en-US" sz="3200" smtClean="0">
              <a:solidFill>
                <a:srgbClr val="C00000"/>
              </a:solidFill>
              <a:ea typeface="ＭＳ Ｐゴシック" charset="-128"/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914400"/>
            <a:ext cx="8978900" cy="5715000"/>
          </a:xfrm>
        </p:spPr>
        <p:txBody>
          <a:bodyPr/>
          <a:lstStyle/>
          <a:p>
            <a:pPr eaLnBrk="1" hangingPunct="1"/>
            <a:endParaRPr lang="en-US" sz="1400" smtClean="0">
              <a:solidFill>
                <a:srgbClr val="FF0000"/>
              </a:solidFill>
              <a:ea typeface="ＭＳ Ｐゴシック" charset="-128"/>
            </a:endParaRPr>
          </a:p>
          <a:p>
            <a:pPr eaLnBrk="1" hangingPunct="1"/>
            <a:endParaRPr lang="en-US" sz="1000" smtClean="0">
              <a:ea typeface="ＭＳ Ｐゴシック" charset="-128"/>
            </a:endParaRPr>
          </a:p>
          <a:p>
            <a:pPr eaLnBrk="1" hangingPunct="1"/>
            <a:endParaRPr lang="en-US" sz="1000" smtClean="0">
              <a:ea typeface="ＭＳ Ｐゴシック" charset="-128"/>
            </a:endParaRPr>
          </a:p>
          <a:p>
            <a:pPr eaLnBrk="1" hangingPunct="1"/>
            <a:endParaRPr lang="en-US" sz="1000" smtClean="0">
              <a:ea typeface="ＭＳ Ｐゴシック" charset="-128"/>
            </a:endParaRPr>
          </a:p>
          <a:p>
            <a:pPr eaLnBrk="1" hangingPunct="1"/>
            <a:endParaRPr lang="en-US" sz="1000" smtClean="0">
              <a:ea typeface="ＭＳ Ｐゴシック" charset="-128"/>
            </a:endParaRPr>
          </a:p>
          <a:p>
            <a:pPr eaLnBrk="1" hangingPunct="1"/>
            <a:endParaRPr lang="en-US" sz="1000" smtClean="0">
              <a:ea typeface="ＭＳ Ｐゴシック" charset="-128"/>
            </a:endParaRPr>
          </a:p>
          <a:p>
            <a:pPr eaLnBrk="1" hangingPunct="1"/>
            <a:endParaRPr lang="en-US" sz="1000" smtClean="0">
              <a:ea typeface="ＭＳ Ｐゴシック" charset="-128"/>
            </a:endParaRPr>
          </a:p>
          <a:p>
            <a:pPr eaLnBrk="1" hangingPunct="1"/>
            <a:endParaRPr lang="en-US" sz="1000" smtClean="0">
              <a:ea typeface="ＭＳ Ｐゴシック" charset="-128"/>
            </a:endParaRPr>
          </a:p>
          <a:p>
            <a:pPr eaLnBrk="1" hangingPunct="1"/>
            <a:endParaRPr lang="en-US" sz="1000" smtClean="0">
              <a:ea typeface="ＭＳ Ｐゴシック" charset="-128"/>
            </a:endParaRPr>
          </a:p>
          <a:p>
            <a:pPr eaLnBrk="1" hangingPunct="1"/>
            <a:endParaRPr lang="en-US" sz="1000" smtClean="0">
              <a:ea typeface="ＭＳ Ｐゴシック" charset="-128"/>
            </a:endParaRPr>
          </a:p>
          <a:p>
            <a:pPr eaLnBrk="1" hangingPunct="1"/>
            <a:r>
              <a:rPr lang="en-US" sz="1000" smtClean="0">
                <a:ea typeface="ＭＳ Ｐゴシック" charset="-128"/>
              </a:rPr>
              <a:t> </a:t>
            </a:r>
            <a:endParaRPr lang="en-US" smtClean="0">
              <a:ea typeface="ＭＳ Ｐゴシック" charset="-128"/>
            </a:endParaRPr>
          </a:p>
        </p:txBody>
      </p:sp>
      <p:pic>
        <p:nvPicPr>
          <p:cNvPr id="14341" name="Picture 6" descr="Q:\BE pictures\CORDATA\VERTEBRATA\Amphibia\Anura (frogs and toads)\Frogs\Terrestrial frogs\Cricket feeders\Dart Frog Cricket Feeder, S.C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85800" y="1828800"/>
            <a:ext cx="3200400" cy="21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4342" name="Picture 2" descr="Q:\BE pictures\CORDATA\VERTEBRATA\Mammalia\Rodentia\Sciurognathi (gophers, mice, rats, squirrels, and relatives\Hystricomorpha (Guinea pigs,etc.)\Caviidae (Guinea pigs)\Hay feeder, J.H\DSC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00600" y="1828800"/>
            <a:ext cx="2819400" cy="2114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5" descr="Q:\BE pictures\CORDATA\VERTEBRATA\Aves\Passeriformes (perching birds;wrens, crows, jays, finches, oropendolas, ravens)\Jays\Stashing pipes\DSC000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143000" y="4068763"/>
            <a:ext cx="3079015" cy="2309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9" name="Picture 8" descr="G:\DCIM\115___10\IMG_1194.JPG"/>
          <p:cNvPicPr/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218430" y="4053522"/>
            <a:ext cx="3239770" cy="2271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304800"/>
            <a:ext cx="8153400" cy="8382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C00000"/>
                </a:solidFill>
                <a:ea typeface="ＭＳ Ｐゴシック" charset="-128"/>
              </a:rPr>
              <a:t>Aparatos Permanentes para la Búsqueda de Alimento Fuera del Recinto</a:t>
            </a:r>
            <a:endParaRPr lang="en-US" sz="3200" smtClean="0">
              <a:solidFill>
                <a:srgbClr val="C00000"/>
              </a:solidFill>
              <a:ea typeface="ＭＳ Ｐゴシック" charset="-128"/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371600"/>
            <a:ext cx="8915400" cy="4267200"/>
          </a:xfrm>
        </p:spPr>
        <p:txBody>
          <a:bodyPr/>
          <a:lstStyle/>
          <a:p>
            <a:pPr eaLnBrk="1" hangingPunct="1"/>
            <a:r>
              <a:rPr lang="en-US" sz="1400" b="1" i="1" u="sng" smtClean="0">
                <a:solidFill>
                  <a:schemeClr val="tx2"/>
                </a:solidFill>
                <a:ea typeface="ＭＳ Ｐゴシック" charset="-128"/>
              </a:rPr>
              <a:t>El espacio se incrementa aún más!</a:t>
            </a:r>
          </a:p>
          <a:p>
            <a:pPr eaLnBrk="1" hangingPunct="1"/>
            <a:endParaRPr lang="en-US" sz="1000" smtClean="0">
              <a:ea typeface="ＭＳ Ｐゴシック" charset="-128"/>
            </a:endParaRPr>
          </a:p>
          <a:p>
            <a:pPr eaLnBrk="1" hangingPunct="1"/>
            <a:endParaRPr lang="en-US" sz="1000" smtClean="0">
              <a:ea typeface="ＭＳ Ｐゴシック" charset="-128"/>
            </a:endParaRPr>
          </a:p>
          <a:p>
            <a:pPr eaLnBrk="1" hangingPunct="1"/>
            <a:endParaRPr lang="en-US" sz="1000" smtClean="0">
              <a:ea typeface="ＭＳ Ｐゴシック" charset="-128"/>
            </a:endParaRPr>
          </a:p>
          <a:p>
            <a:pPr eaLnBrk="1" hangingPunct="1"/>
            <a:endParaRPr lang="en-US" sz="1000" smtClean="0">
              <a:ea typeface="ＭＳ Ｐゴシック" charset="-128"/>
            </a:endParaRPr>
          </a:p>
          <a:p>
            <a:pPr eaLnBrk="1" hangingPunct="1"/>
            <a:endParaRPr lang="en-US" sz="1000" smtClean="0">
              <a:ea typeface="ＭＳ Ｐゴシック" charset="-128"/>
            </a:endParaRPr>
          </a:p>
          <a:p>
            <a:pPr eaLnBrk="1" hangingPunct="1"/>
            <a:endParaRPr lang="en-US" sz="1000" smtClean="0">
              <a:ea typeface="ＭＳ Ｐゴシック" charset="-128"/>
            </a:endParaRPr>
          </a:p>
          <a:p>
            <a:pPr eaLnBrk="1" hangingPunct="1"/>
            <a:endParaRPr lang="en-US" sz="1000" smtClean="0">
              <a:ea typeface="ＭＳ Ｐゴシック" charset="-128"/>
            </a:endParaRPr>
          </a:p>
          <a:p>
            <a:pPr eaLnBrk="1" hangingPunct="1"/>
            <a:endParaRPr lang="en-US" sz="1000" smtClean="0">
              <a:ea typeface="ＭＳ Ｐゴシック" charset="-128"/>
            </a:endParaRPr>
          </a:p>
          <a:p>
            <a:pPr eaLnBrk="1" hangingPunct="1"/>
            <a:endParaRPr lang="en-US" sz="1000" smtClean="0">
              <a:ea typeface="ＭＳ Ｐゴシック" charset="-128"/>
            </a:endParaRPr>
          </a:p>
          <a:p>
            <a:pPr eaLnBrk="1" hangingPunct="1"/>
            <a:r>
              <a:rPr lang="en-US" sz="1000" smtClean="0">
                <a:ea typeface="ＭＳ Ｐゴシック" charset="-128"/>
              </a:rPr>
              <a:t> </a:t>
            </a:r>
          </a:p>
          <a:p>
            <a:pPr algn="l" eaLnBrk="1" hangingPunct="1"/>
            <a:endParaRPr lang="en-US" smtClean="0">
              <a:ea typeface="ＭＳ Ｐゴシック" charset="-128"/>
            </a:endParaRPr>
          </a:p>
        </p:txBody>
      </p:sp>
      <p:pic>
        <p:nvPicPr>
          <p:cNvPr id="6" name="Picture 5" descr="C:\Users\htresz\Desktop\Consultations\Egypt\Second tour\Egypt 2 Meshmesh operation\DSC_0370.JPG"/>
          <p:cNvPicPr/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63246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46" name="TextBox 1"/>
          <p:cNvSpPr txBox="1">
            <a:spLocks noChangeArrowheads="1"/>
          </p:cNvSpPr>
          <p:nvPr/>
        </p:nvSpPr>
        <p:spPr bwMode="auto">
          <a:xfrm>
            <a:off x="1219200" y="6400800"/>
            <a:ext cx="1946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Zoológico de Giza, Egypt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scroll_pap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28600"/>
            <a:ext cx="8153400" cy="762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C00000"/>
                </a:solidFill>
                <a:ea typeface="ＭＳ Ｐゴシック" charset="-128"/>
              </a:rPr>
              <a:t>Aparatos para la Búsqueda de Alimento Estilo Libre</a:t>
            </a:r>
            <a:endParaRPr lang="en-US" sz="3200" smtClean="0">
              <a:solidFill>
                <a:srgbClr val="C00000"/>
              </a:solidFill>
              <a:ea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6477000"/>
            <a:ext cx="3562350" cy="304800"/>
          </a:xfrm>
        </p:spPr>
        <p:txBody>
          <a:bodyPr/>
          <a:lstStyle/>
          <a:p>
            <a:pPr algn="l" eaLnBrk="1" hangingPunct="1"/>
            <a:r>
              <a:rPr lang="en-US" sz="1200" smtClean="0">
                <a:solidFill>
                  <a:srgbClr val="FF0000"/>
                </a:solidFill>
                <a:ea typeface="ＭＳ Ｐゴシック" charset="-128"/>
              </a:rPr>
              <a:t>Video:</a:t>
            </a:r>
            <a:endParaRPr lang="en-US" sz="1200" smtClean="0">
              <a:ea typeface="ＭＳ Ｐゴシック" charset="-128"/>
            </a:endParaRPr>
          </a:p>
        </p:txBody>
      </p:sp>
      <p:pic>
        <p:nvPicPr>
          <p:cNvPr id="16390" name="Picture 5" descr="Q:\BE pictures\CORDATA\VERTEBRATA\Mammalia\Insectivora  New\Forage ball, L.D\Hedgehog with puzzle feeder, L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2133600" cy="16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6391" name="Picture 2" descr="Q:\BE pictures\CORDATA\VERTEBRATA\Mammalia\Carnivora New\Mustelidae\Mustelinae (martens, weasels, wolverines, and relatives)\Mustela (ermines, ferrets, minks, weasel\Ferret Feeders, S.E\Ferret with tube feeder   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66800" y="1182624"/>
            <a:ext cx="2287588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6392" name="Picture 2" descr="Q:\BE pictures\CORDATA\VERTEBRATA\Mammalia\Carnivora New\Mustelidae\Mustelinae (martens, weasels, wolverines, and relatives)\Mustela (ermines, ferrets, minks, weasel\Ferret Feeders, S.E\ferrets 6  S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324600" y="2743200"/>
            <a:ext cx="2489200" cy="1657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6393" name="Picture 6" descr="Q:\BE pictures\CORDATA\VERTEBRATA\Aves\Coraciformes (hornbills, kookaburras)\Bucerotidae(Hornbills)\Bucorvus\D.B. Paper bag with mealworms\Bag2, A.E.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867400" y="4478337"/>
            <a:ext cx="2868612" cy="2151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7897" name="Komodo with boomer ball feeder, Sarah Simko.AVI">
            <a:hlinkClick r:id="" action="ppaction://media"/>
          </p:cNvPr>
          <p:cNvPicPr>
            <a:picLocks noRot="1" noChangeAspect="1" noChangeArrowheads="1"/>
          </p:cNvPicPr>
          <p:nvPr>
            <a:quickTimeFile r:link="rId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9413" y="2743200"/>
            <a:ext cx="5106987" cy="383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99" fill="hold"/>
                                        <p:tgtEl>
                                          <p:spTgt spid="378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789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8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8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52400"/>
            <a:ext cx="8001000" cy="762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C00000"/>
                </a:solidFill>
                <a:ea typeface="ＭＳ Ｐゴシック" charset="-128"/>
              </a:rPr>
              <a:t>Sustrato Mágico!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6213" y="838200"/>
            <a:ext cx="8534400" cy="533400"/>
          </a:xfrm>
        </p:spPr>
        <p:txBody>
          <a:bodyPr/>
          <a:lstStyle/>
          <a:p>
            <a:pPr eaLnBrk="1" hangingPunct="1"/>
            <a:r>
              <a:rPr lang="en-US" sz="1800" smtClean="0">
                <a:ea typeface="ＭＳ Ｐゴシック" charset="-128"/>
              </a:rPr>
              <a:t>Agregar materiales como coberturas para los pisos puede cambiar el uso del espacio (McKenzie et al., 1986) a través de la </a:t>
            </a:r>
            <a:r>
              <a:rPr lang="en-US" sz="1800" u="sng" smtClean="0">
                <a:ea typeface="ＭＳ Ｐゴシック" charset="-128"/>
              </a:rPr>
              <a:t>adición de otras categorías de enriquecimiento</a:t>
            </a:r>
            <a:r>
              <a:rPr lang="en-US" sz="1800" smtClean="0">
                <a:ea typeface="ＭＳ Ｐゴシック" charset="-128"/>
              </a:rPr>
              <a:t> </a:t>
            </a:r>
            <a:r>
              <a:rPr lang="en-US" sz="1800" u="sng" smtClean="0">
                <a:ea typeface="ＭＳ Ｐゴシック" charset="-128"/>
              </a:rPr>
              <a:t>sin tomar espacio adicional</a:t>
            </a:r>
            <a:r>
              <a:rPr lang="en-US" sz="1800" smtClean="0">
                <a:ea typeface="ＭＳ Ｐゴシック" charset="-128"/>
              </a:rPr>
              <a:t>.</a:t>
            </a:r>
          </a:p>
          <a:p>
            <a:pPr eaLnBrk="1" hangingPunct="1"/>
            <a:endParaRPr lang="en-US" sz="1800" smtClean="0">
              <a:ea typeface="ＭＳ Ｐゴシック" charset="-128"/>
            </a:endParaRPr>
          </a:p>
        </p:txBody>
      </p:sp>
      <p:pic>
        <p:nvPicPr>
          <p:cNvPr id="17413" name="Picture 4" descr="Q:\BE pictures\CORDATA\VERTEBRATA\Reptilia\Squamata (lizards and snakes)\Varanidae\Shredded paper\Gaia shredded paper, Sarah Simko\Gaia paper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5448" y="3824764"/>
            <a:ext cx="342900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7415" name="Picture 6" descr="DSC092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08793" y="1752600"/>
            <a:ext cx="2563813" cy="1924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9943" name="TextBox 1"/>
          <p:cNvSpPr txBox="1">
            <a:spLocks noChangeArrowheads="1"/>
          </p:cNvSpPr>
          <p:nvPr/>
        </p:nvSpPr>
        <p:spPr bwMode="auto">
          <a:xfrm>
            <a:off x="6861175" y="2052638"/>
            <a:ext cx="203041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/>
              <a:t>Brinda:</a:t>
            </a:r>
          </a:p>
          <a:p>
            <a:r>
              <a:rPr lang="en-US" sz="1000"/>
              <a:t>Comportamiento de juegos</a:t>
            </a:r>
          </a:p>
          <a:p>
            <a:r>
              <a:rPr lang="en-US" sz="1000"/>
              <a:t>Construcción de nido</a:t>
            </a:r>
          </a:p>
          <a:p>
            <a:r>
              <a:rPr lang="en-US" sz="1000"/>
              <a:t>Esoacio para excavar</a:t>
            </a:r>
          </a:p>
          <a:p>
            <a:r>
              <a:rPr lang="en-US" sz="1000"/>
              <a:t>Escondites</a:t>
            </a:r>
          </a:p>
          <a:p>
            <a:r>
              <a:rPr lang="en-US" sz="1000"/>
              <a:t>Espacio para dar a luz </a:t>
            </a:r>
          </a:p>
          <a:p>
            <a:r>
              <a:rPr lang="en-US" sz="1000"/>
              <a:t>Mayor tiempo para búsqueda de </a:t>
            </a:r>
          </a:p>
          <a:p>
            <a:r>
              <a:rPr lang="en-US" sz="1000"/>
              <a:t>alimento</a:t>
            </a:r>
          </a:p>
          <a:p>
            <a:r>
              <a:rPr lang="en-US" sz="1000"/>
              <a:t>Etc.</a:t>
            </a:r>
          </a:p>
        </p:txBody>
      </p:sp>
      <p:pic>
        <p:nvPicPr>
          <p:cNvPr id="17417" name="Picture 9" descr="Q:\Hilda website stuff\AR Pics for Hilda\DCIM\114___09\IMG_10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419600" y="3939064"/>
            <a:ext cx="3505200" cy="2628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0" name="Picture 9" descr="G:\DCIM\115___10\IMG_1242.JPG"/>
          <p:cNvPicPr/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038600" y="1890236"/>
            <a:ext cx="2727826" cy="193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scroll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" y="381000"/>
            <a:ext cx="8305800" cy="9144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A40000"/>
                </a:solidFill>
                <a:ea typeface="ＭＳ Ｐゴシック" charset="-128"/>
              </a:rPr>
              <a:t>Elementos de Manipulación Destructibles</a:t>
            </a:r>
            <a:endParaRPr lang="en-US" sz="3200" smtClean="0">
              <a:ea typeface="ＭＳ Ｐゴシック" charset="-128"/>
            </a:endParaRP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2300" y="838200"/>
            <a:ext cx="8293100" cy="2819400"/>
          </a:xfrm>
        </p:spPr>
        <p:txBody>
          <a:bodyPr/>
          <a:lstStyle/>
          <a:p>
            <a:pPr algn="l" eaLnBrk="1" hangingPunct="1"/>
            <a:r>
              <a:rPr lang="en-US" sz="2000" smtClean="0">
                <a:ea typeface="ＭＳ Ｐゴシック" charset="-128"/>
              </a:rPr>
              <a:t> </a:t>
            </a:r>
          </a:p>
          <a:p>
            <a:pPr algn="l" eaLnBrk="1" hangingPunct="1"/>
            <a:r>
              <a:rPr lang="en-US" sz="2000" b="1" smtClean="0">
                <a:ea typeface="ＭＳ Ｐゴシック" charset="-128"/>
              </a:rPr>
              <a:t>Elementos comunes, reciclables del hogar y vegetación </a:t>
            </a:r>
          </a:p>
          <a:p>
            <a:pPr algn="l" eaLnBrk="1" hangingPunct="1"/>
            <a:r>
              <a:rPr lang="en-US" sz="1000" smtClean="0">
                <a:ea typeface="ＭＳ Ｐゴシック" charset="-128"/>
              </a:rPr>
              <a:t>Troncos y ramas</a:t>
            </a:r>
          </a:p>
          <a:p>
            <a:pPr algn="l" eaLnBrk="1" hangingPunct="1"/>
            <a:r>
              <a:rPr lang="en-US" sz="1000" smtClean="0">
                <a:ea typeface="ＭＳ Ｐゴシック" charset="-128"/>
              </a:rPr>
              <a:t>Guías telefónicas </a:t>
            </a:r>
          </a:p>
          <a:p>
            <a:pPr algn="l" eaLnBrk="1" hangingPunct="1"/>
            <a:r>
              <a:rPr lang="en-US" sz="1000" smtClean="0">
                <a:ea typeface="ＭＳ Ｐゴシック" charset="-128"/>
              </a:rPr>
              <a:t>Cajas</a:t>
            </a:r>
          </a:p>
          <a:p>
            <a:pPr algn="l" eaLnBrk="1" hangingPunct="1"/>
            <a:r>
              <a:rPr lang="en-US" sz="1000" smtClean="0">
                <a:ea typeface="ＭＳ Ｐゴシック" charset="-128"/>
              </a:rPr>
              <a:t>Bolsas</a:t>
            </a:r>
          </a:p>
          <a:p>
            <a:pPr algn="l" eaLnBrk="1" hangingPunct="1"/>
            <a:r>
              <a:rPr lang="en-US" sz="1000" smtClean="0">
                <a:ea typeface="ＭＳ Ｐゴシック" charset="-128"/>
              </a:rPr>
              <a:t>Tubos de cartón</a:t>
            </a:r>
          </a:p>
          <a:p>
            <a:pPr algn="l" eaLnBrk="1" hangingPunct="1"/>
            <a:r>
              <a:rPr lang="en-US" sz="1000" smtClean="0">
                <a:ea typeface="ＭＳ Ｐゴシック" charset="-128"/>
              </a:rPr>
              <a:t>Ropa</a:t>
            </a:r>
          </a:p>
          <a:p>
            <a:pPr algn="l" eaLnBrk="1" hangingPunct="1"/>
            <a:r>
              <a:rPr lang="en-US" sz="1000" smtClean="0">
                <a:ea typeface="ＭＳ Ｐゴシック" charset="-128"/>
              </a:rPr>
              <a:t>Etc.</a:t>
            </a:r>
          </a:p>
        </p:txBody>
      </p:sp>
      <p:pic>
        <p:nvPicPr>
          <p:cNvPr id="18437" name="Picture 5" descr="Q:\Hilda website stuff\AR Pics for Hilda\DCIM\114___09\IMG_1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981200" y="1981200"/>
            <a:ext cx="2133600" cy="21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6" name="Picture 5" descr="Q:\Hilda website stuff\AR Pics for Hilda\DCIM\114___09\IMG_1065.JPG"/>
          <p:cNvPicPr/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03504" y="4343400"/>
            <a:ext cx="3239770" cy="2200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G:\DCIM\115___10\IMG_1196.JPG"/>
          <p:cNvPicPr/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343400" y="2971800"/>
            <a:ext cx="45720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28600"/>
            <a:ext cx="8153400" cy="10668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A40000"/>
                </a:solidFill>
                <a:ea typeface="ＭＳ Ｐゴシック" charset="-128"/>
              </a:rPr>
              <a:t>Pequeños Elementos Manipulables </a:t>
            </a:r>
            <a:r>
              <a:rPr lang="en-US" sz="3200" smtClean="0">
                <a:ea typeface="ＭＳ Ｐゴシック" charset="-128"/>
              </a:rPr>
              <a:t/>
            </a:r>
            <a:br>
              <a:rPr lang="en-US" sz="3200" smtClean="0">
                <a:ea typeface="ＭＳ Ｐゴシック" charset="-128"/>
              </a:rPr>
            </a:br>
            <a:endParaRPr lang="en-US" sz="3200" smtClean="0">
              <a:ea typeface="ＭＳ Ｐゴシック" charset="-128"/>
            </a:endParaRP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990600"/>
            <a:ext cx="2895600" cy="4495800"/>
          </a:xfrm>
        </p:spPr>
        <p:txBody>
          <a:bodyPr/>
          <a:lstStyle/>
          <a:p>
            <a:pPr eaLnBrk="1" hangingPunct="1"/>
            <a:r>
              <a:rPr lang="en-US" sz="2000" b="1" i="1" u="sng" smtClean="0">
                <a:solidFill>
                  <a:schemeClr val="tx2"/>
                </a:solidFill>
                <a:ea typeface="ＭＳ Ｐゴシック" charset="-128"/>
              </a:rPr>
              <a:t>Una pelota de golf puede llegar muy lejos!</a:t>
            </a:r>
          </a:p>
          <a:p>
            <a:pPr eaLnBrk="1" hangingPunct="1"/>
            <a:endParaRPr lang="en-US" sz="1200" smtClean="0">
              <a:ea typeface="ＭＳ Ｐゴシック" charset="-128"/>
            </a:endParaRPr>
          </a:p>
          <a:p>
            <a:r>
              <a:rPr lang="en-US" sz="1800" smtClean="0">
                <a:ea typeface="ＭＳ Ｐゴシック" charset="-128"/>
              </a:rPr>
              <a:t>Hurón de patas negras mostrando comportamientos de juego, imitando hábitos de caza y acecho, atrapando, recuperando y persiguiendo hasta la madriguera a través de la pelota de golf.</a:t>
            </a:r>
          </a:p>
          <a:p>
            <a:r>
              <a:rPr lang="en-US" sz="1800" smtClean="0">
                <a:ea typeface="ＭＳ Ｐゴシック" charset="-128"/>
              </a:rPr>
              <a:t> </a:t>
            </a:r>
          </a:p>
          <a:p>
            <a:pPr eaLnBrk="1" hangingPunct="1"/>
            <a:endParaRPr lang="en-US" sz="1800" smtClean="0">
              <a:ea typeface="ＭＳ Ｐゴシック" charset="-128"/>
            </a:endParaRPr>
          </a:p>
        </p:txBody>
      </p:sp>
      <p:pic>
        <p:nvPicPr>
          <p:cNvPr id="19461" name="Picture 5" descr="C:\Users\htresz\Desktop\Consultations\Presentations and artciles\Article pictures\BFF\Fig. 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81363" y="2057400"/>
            <a:ext cx="5410200" cy="396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9462" name="Picture 6" descr="C:\Users\htresz\Desktop\Consultations\Presentations and artciles\Article pictures\BFF\Fig.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6250" y="4829175"/>
            <a:ext cx="2363788" cy="1571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scroll_pap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304800"/>
            <a:ext cx="80772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A40000"/>
                </a:solidFill>
                <a:ea typeface="ＭＳ Ｐゴシック" charset="-128"/>
              </a:rPr>
              <a:t>Enriquecimiento del Olfato y Oído</a:t>
            </a:r>
            <a:endParaRPr lang="en-US" sz="1800" smtClean="0">
              <a:ea typeface="ＭＳ Ｐゴシック" charset="-128"/>
            </a:endParaRPr>
          </a:p>
        </p:txBody>
      </p:sp>
      <p:sp>
        <p:nvSpPr>
          <p:cNvPr id="45060" name="Rectangle 1"/>
          <p:cNvSpPr>
            <a:spLocks noChangeArrowheads="1"/>
          </p:cNvSpPr>
          <p:nvPr/>
        </p:nvSpPr>
        <p:spPr bwMode="auto">
          <a:xfrm>
            <a:off x="304800" y="1143000"/>
            <a:ext cx="838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Se puede colocar esencias sólo en </a:t>
            </a:r>
            <a:r>
              <a:rPr lang="en-US" u="sng">
                <a:solidFill>
                  <a:schemeClr val="tx2"/>
                </a:solidFill>
              </a:rPr>
              <a:t>elementos que luego se removerán!</a:t>
            </a:r>
          </a:p>
          <a:p>
            <a:r>
              <a:rPr lang="en-US">
                <a:solidFill>
                  <a:schemeClr val="tx2"/>
                </a:solidFill>
              </a:rPr>
              <a:t>Los animales no tienen modo de salir de allí! </a:t>
            </a:r>
          </a:p>
        </p:txBody>
      </p:sp>
      <p:pic>
        <p:nvPicPr>
          <p:cNvPr id="45061" name="Hedgehog with perfume.MOV">
            <a:hlinkClick r:id="" action="ppaction://media"/>
          </p:cNvPr>
          <p:cNvPicPr>
            <a:picLocks noRot="1" noChangeAspect="1" noChangeArrowheads="1"/>
          </p:cNvPicPr>
          <p:nvPr>
            <a:quickTime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2133600"/>
            <a:ext cx="7742238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50" fill="hold"/>
                                        <p:tgtEl>
                                          <p:spTgt spid="450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506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50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52400"/>
            <a:ext cx="7010400" cy="762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C00000"/>
                </a:solidFill>
                <a:ea typeface="ＭＳ Ｐゴシック" charset="-128"/>
              </a:rPr>
              <a:t>Por qué hablar de este tema?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990600"/>
            <a:ext cx="8610600" cy="5780088"/>
          </a:xfrm>
        </p:spPr>
        <p:txBody>
          <a:bodyPr/>
          <a:lstStyle/>
          <a:p>
            <a:pPr eaLnBrk="1" hangingPunct="1"/>
            <a:r>
              <a:rPr lang="en-US" sz="1800" b="1" smtClean="0">
                <a:solidFill>
                  <a:srgbClr val="C00000"/>
                </a:solidFill>
                <a:ea typeface="ＭＳ Ｐゴシック" charset="-128"/>
              </a:rPr>
              <a:t>En el siglo XXI </a:t>
            </a:r>
            <a:r>
              <a:rPr lang="en-US" sz="1800" smtClean="0">
                <a:ea typeface="ＭＳ Ｐゴシック" charset="-128"/>
              </a:rPr>
              <a:t>– la gestión de los animales debería estar a un nivel más alto!</a:t>
            </a:r>
          </a:p>
          <a:p>
            <a:pPr algn="l" eaLnBrk="1" hangingPunct="1"/>
            <a:endParaRPr lang="en-US" sz="1200" smtClean="0">
              <a:ea typeface="ＭＳ Ｐゴシック" charset="-128"/>
            </a:endParaRPr>
          </a:p>
          <a:p>
            <a:pPr algn="l" eaLnBrk="1" hangingPunct="1"/>
            <a:r>
              <a:rPr lang="en-US" sz="1600" u="sng" smtClean="0">
                <a:ea typeface="ＭＳ Ｐゴシック" charset="-128"/>
              </a:rPr>
              <a:t>No</a:t>
            </a:r>
            <a:r>
              <a:rPr lang="en-US" sz="1600" smtClean="0">
                <a:ea typeface="ＭＳ Ｐゴシック" charset="-128"/>
              </a:rPr>
              <a:t> se usa información básica</a:t>
            </a:r>
          </a:p>
          <a:p>
            <a:pPr algn="l" eaLnBrk="1" hangingPunct="1"/>
            <a:r>
              <a:rPr lang="en-US" sz="1600" smtClean="0">
                <a:ea typeface="ＭＳ Ｐゴシック" charset="-128"/>
              </a:rPr>
              <a:t>Jaulas básicas, inanimadas, conformadas por pisos de concreto cerradas con mallas o barras metálicas, </a:t>
            </a:r>
            <a:r>
              <a:rPr lang="en-US" sz="1600" u="sng" smtClean="0">
                <a:ea typeface="ＭＳ Ｐゴシック" charset="-128"/>
              </a:rPr>
              <a:t>recipientes para comida y agua</a:t>
            </a:r>
            <a:r>
              <a:rPr lang="en-US" sz="1600" smtClean="0">
                <a:ea typeface="ＭＳ Ｐゴシック" charset="-128"/>
              </a:rPr>
              <a:t>, y </a:t>
            </a:r>
            <a:r>
              <a:rPr lang="en-US" sz="1600" u="sng" smtClean="0">
                <a:ea typeface="ＭＳ Ｐゴシック" charset="-128"/>
              </a:rPr>
              <a:t>algo de espacio en el piso </a:t>
            </a:r>
            <a:r>
              <a:rPr lang="en-US" sz="1600" smtClean="0">
                <a:ea typeface="ＭＳ Ｐゴシック" charset="-128"/>
              </a:rPr>
              <a:t>para que el animal pueda moverse. </a:t>
            </a:r>
          </a:p>
          <a:p>
            <a:pPr algn="l" eaLnBrk="1" hangingPunct="1"/>
            <a:r>
              <a:rPr lang="en-US" sz="1600" smtClean="0">
                <a:ea typeface="ＭＳ Ｐゴシック" charset="-128"/>
              </a:rPr>
              <a:t>Esta situación se agrava cuando hay </a:t>
            </a:r>
            <a:r>
              <a:rPr lang="en-US" sz="1600" b="1" smtClean="0">
                <a:ea typeface="ＭＳ Ｐゴシック" charset="-128"/>
              </a:rPr>
              <a:t>poco espacio disponible </a:t>
            </a:r>
            <a:r>
              <a:rPr lang="en-US" sz="1600" smtClean="0">
                <a:ea typeface="ＭＳ Ｐゴシック" charset="-128"/>
              </a:rPr>
              <a:t>(casos de venta de animales  al costado de rutas, </a:t>
            </a:r>
            <a:r>
              <a:rPr lang="en-US" altLang="ja-JP" sz="1600" smtClean="0">
                <a:ea typeface="ＭＳ Ｐゴシック" charset="-128"/>
              </a:rPr>
              <a:t>zoológicos antiguos, animales en áreas fuera de exposición, jaulas de hospital, etc.) </a:t>
            </a:r>
            <a:endParaRPr lang="en-US" sz="1600" smtClean="0">
              <a:ea typeface="ＭＳ Ｐゴシック" charset="-128"/>
            </a:endParaRPr>
          </a:p>
        </p:txBody>
      </p:sp>
      <p:pic>
        <p:nvPicPr>
          <p:cNvPr id="3077" name="Picture 5" descr="3403091050_159577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647701" y="3336509"/>
            <a:ext cx="2057400" cy="1493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078" name="Picture 6" descr="rare animal lion in giza zoo 500x374 Giza Zoo, Home For Rare Animal Species in Egy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048000" y="4833026"/>
            <a:ext cx="2454275" cy="1835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7" descr="C:\Users\htresz\Desktop\Consultations\Argentina\Lujan\zoo Luján\IMG_4461.JPG"/>
          <p:cNvPicPr/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09600" y="5039995"/>
            <a:ext cx="1977957" cy="151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C:\Users\htresz\Desktop\Consultations\Cote d'Ivoire\Pictures\2009 pictures\Balazs kepei\Abidjan Buzas Balazs (2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684024" y="4115753"/>
            <a:ext cx="3249930" cy="2437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10" name="Rectangle 9"/>
          <p:cNvSpPr/>
          <p:nvPr/>
        </p:nvSpPr>
        <p:spPr>
          <a:xfrm>
            <a:off x="3505200" y="6488668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Photo by: Hilda Tresz, Paula Carranza, </a:t>
            </a:r>
            <a:r>
              <a:rPr lang="en-US" dirty="0" err="1" smtClean="0"/>
              <a:t>Balazs</a:t>
            </a:r>
            <a:r>
              <a:rPr lang="en-US" dirty="0" smtClean="0"/>
              <a:t> </a:t>
            </a:r>
            <a:r>
              <a:rPr lang="en-US" dirty="0" err="1" smtClean="0"/>
              <a:t>Buzas</a:t>
            </a:r>
            <a:endParaRPr lang="en-US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scroll_pap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itle 1"/>
          <p:cNvSpPr>
            <a:spLocks noGrp="1"/>
          </p:cNvSpPr>
          <p:nvPr>
            <p:ph type="title"/>
          </p:nvPr>
        </p:nvSpPr>
        <p:spPr>
          <a:xfrm>
            <a:off x="381000" y="34925"/>
            <a:ext cx="8229600" cy="1143000"/>
          </a:xfrm>
        </p:spPr>
        <p:txBody>
          <a:bodyPr/>
          <a:lstStyle/>
          <a:p>
            <a:r>
              <a:rPr lang="en-US" sz="3200" b="1" smtClean="0">
                <a:solidFill>
                  <a:srgbClr val="A40000"/>
                </a:solidFill>
                <a:ea typeface="ＭＳ Ｐゴシック" charset="-128"/>
              </a:rPr>
              <a:t>Ejercitándose en lugares pequeños</a:t>
            </a:r>
          </a:p>
        </p:txBody>
      </p:sp>
      <p:sp>
        <p:nvSpPr>
          <p:cNvPr id="47108" name="TextBox 2"/>
          <p:cNvSpPr txBox="1">
            <a:spLocks noChangeArrowheads="1"/>
          </p:cNvSpPr>
          <p:nvPr/>
        </p:nvSpPr>
        <p:spPr bwMode="auto">
          <a:xfrm>
            <a:off x="838200" y="3562350"/>
            <a:ext cx="885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Videos</a:t>
            </a:r>
          </a:p>
          <a:p>
            <a:endParaRPr lang="en-US"/>
          </a:p>
        </p:txBody>
      </p:sp>
      <p:pic>
        <p:nvPicPr>
          <p:cNvPr id="47109" name="Excercise wheel -hedgehog.MOV">
            <a:hlinkClick r:id="" action="ppaction://media"/>
          </p:cNvPr>
          <p:cNvPicPr>
            <a:picLocks noRot="1" noChangeAspect="1" noChangeArrowheads="1"/>
          </p:cNvPicPr>
          <p:nvPr>
            <a:quickTime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675" y="1143000"/>
            <a:ext cx="39624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Excercise wheel-Opossum.MOV">
            <a:hlinkClick r:id="" action="ppaction://media"/>
          </p:cNvPr>
          <p:cNvPicPr>
            <a:picLocks noRot="1" noChangeAspect="1" noChangeArrowheads="1"/>
          </p:cNvPicPr>
          <p:nvPr>
            <a:quickTimeFile r:link="rId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0" y="2314575"/>
            <a:ext cx="4148138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Excercise pan -armadillo.MOV">
            <a:hlinkClick r:id="" action="ppaction://media"/>
          </p:cNvPr>
          <p:cNvPicPr>
            <a:picLocks noRot="1" noChangeAspect="1" noChangeArrowheads="1"/>
          </p:cNvPicPr>
          <p:nvPr>
            <a:quickTimeFile r:link="rId3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4038600"/>
            <a:ext cx="4267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" fill="hold"/>
                                        <p:tgtEl>
                                          <p:spTgt spid="47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7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34" fill="hold"/>
                                        <p:tgtEl>
                                          <p:spTgt spid="47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493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847" fill="hold"/>
                                        <p:tgtEl>
                                          <p:spTgt spid="47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710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7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7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0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7110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7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10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7111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7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Ejemplo Perfecto del Uso de 3 Dimensiones</a:t>
            </a:r>
          </a:p>
        </p:txBody>
      </p:sp>
      <p:pic>
        <p:nvPicPr>
          <p:cNvPr id="48132" name="Multiple levels with ladders.MOV">
            <a:hlinkClick r:id="" action="ppaction://media"/>
          </p:cNvPr>
          <p:cNvPicPr>
            <a:picLocks noRot="1" noChangeAspect="1" noChangeArrowheads="1"/>
          </p:cNvPicPr>
          <p:nvPr>
            <a:quickTime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863" y="1447800"/>
            <a:ext cx="880427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0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7" fill="hold"/>
                                        <p:tgtEl>
                                          <p:spTgt spid="48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81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8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3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55626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A40000"/>
                </a:solidFill>
                <a:ea typeface="ＭＳ Ｐゴシック" charset="-128"/>
              </a:rPr>
              <a:t>Las siguientes diapositivas muestran algunos de nuestros animales con elementos de enriquecimiento en espacios pequeños en el Zoológico de Phoenix</a:t>
            </a:r>
            <a:br>
              <a:rPr lang="en-US" b="1" smtClean="0">
                <a:solidFill>
                  <a:srgbClr val="A40000"/>
                </a:solidFill>
                <a:ea typeface="ＭＳ Ｐゴシック" charset="-128"/>
              </a:rPr>
            </a:br>
            <a:endParaRPr lang="en-US" smtClean="0">
              <a:solidFill>
                <a:srgbClr val="A40000"/>
              </a:solidFill>
              <a:ea typeface="ＭＳ Ｐゴシック" charset="-128"/>
            </a:endParaRPr>
          </a:p>
        </p:txBody>
      </p:sp>
      <p:pic>
        <p:nvPicPr>
          <p:cNvPr id="2" name="05 Carnival Of The Animals (Le Carnaval des Animaux), Finale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019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0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200" b="1" smtClean="0">
                <a:ea typeface="ＭＳ Ｐゴシック" charset="-128"/>
              </a:rPr>
              <a:t>Plantas Artificiales</a:t>
            </a:r>
          </a:p>
        </p:txBody>
      </p:sp>
      <p:pic>
        <p:nvPicPr>
          <p:cNvPr id="82946" name="Picture 2" descr="Q:\Hilda website stuff\AR Pics for Hilda\DCIM\114___09\IMG_10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396691" y="1143000"/>
            <a:ext cx="4114800" cy="548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4" name="E3782339.wav">
            <a:hlinkClick r:id="" action="ppaction://media"/>
          </p:cNvPr>
          <p:cNvPicPr>
            <a:picLocks noRot="1" noChangeAspect="1"/>
          </p:cNvPicPr>
          <p:nvPr>
            <a:wavAudioFile r:embed="rId1" name="E3789903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r>
              <a:rPr lang="en-US" sz="3200" b="1" smtClean="0">
                <a:ea typeface="ＭＳ Ｐゴシック" charset="-128"/>
              </a:rPr>
              <a:t>Cajas de Cartón</a:t>
            </a:r>
          </a:p>
        </p:txBody>
      </p:sp>
      <p:pic>
        <p:nvPicPr>
          <p:cNvPr id="21509" name="Picture 5" descr="C:\Users\htresz\Desktop\Paper bo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520988" cy="5640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5" name="954C2354.wav">
            <a:hlinkClick r:id="" action="ppaction://media"/>
          </p:cNvPr>
          <p:cNvPicPr>
            <a:picLocks noRot="1" noChangeAspect="1"/>
          </p:cNvPicPr>
          <p:nvPr>
            <a:wavAudioFile r:embed="rId1" name="954CC8B0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76200"/>
            <a:ext cx="7848600" cy="990600"/>
          </a:xfrm>
        </p:spPr>
        <p:txBody>
          <a:bodyPr/>
          <a:lstStyle/>
          <a:p>
            <a:pPr eaLnBrk="1" hangingPunct="1"/>
            <a:r>
              <a:rPr lang="en-US" sz="3600" b="1" smtClean="0">
                <a:ea typeface="ＭＳ Ｐゴシック" charset="-128"/>
              </a:rPr>
              <a:t>Bolsas de Alimentos                 </a:t>
            </a:r>
          </a:p>
        </p:txBody>
      </p:sp>
      <p:pic>
        <p:nvPicPr>
          <p:cNvPr id="25604" name="Picture 4" descr="Q:\BE pictures\CORDATA\VERTEBRATA\Mammalia\Rodentia\Sciurognathi (gophers, mice, rats, squirrels, and relatives\Sciuridae (squirrels, prairie dogs,etc.)\Cynomys\Prairie dogs\paper bag\DSC000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87400" y="990600"/>
            <a:ext cx="7569200" cy="5676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" name="95BD2354.wav">
            <a:hlinkClick r:id="" action="ppaction://media"/>
          </p:cNvPr>
          <p:cNvPicPr>
            <a:picLocks noRot="1" noChangeAspect="1"/>
          </p:cNvPicPr>
          <p:nvPr>
            <a:wavAudioFile r:embed="rId1" name="95BDE8A8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9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it-IT" smtClean="0">
              <a:ea typeface="ＭＳ Ｐゴシック" charset="-128"/>
            </a:endParaRPr>
          </a:p>
        </p:txBody>
      </p:sp>
      <p:pic>
        <p:nvPicPr>
          <p:cNvPr id="26629" name="Picture 2" descr="Q:\BE pictures\CORDATA\VERTEBRATA\Mammalia\Insectivora  New\Dry, leaves, J.H\Figure 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87400" y="990600"/>
            <a:ext cx="7543800" cy="565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3253" name="Rectangle 1"/>
          <p:cNvSpPr>
            <a:spLocks noChangeArrowheads="1"/>
          </p:cNvSpPr>
          <p:nvPr/>
        </p:nvSpPr>
        <p:spPr bwMode="auto">
          <a:xfrm>
            <a:off x="838200" y="228600"/>
            <a:ext cx="7239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/>
              <a:t>Hojas Secas</a:t>
            </a:r>
            <a:endParaRPr lang="en-US" b="1"/>
          </a:p>
        </p:txBody>
      </p:sp>
      <p:pic>
        <p:nvPicPr>
          <p:cNvPr id="5" name="2E202370.wav">
            <a:hlinkClick r:id="" action="ppaction://media"/>
          </p:cNvPr>
          <p:cNvPicPr>
            <a:picLocks noRot="1" noChangeAspect="1"/>
          </p:cNvPicPr>
          <p:nvPr>
            <a:wavAudioFile r:embed="rId1" name="2E205CD0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9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463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it-IT" smtClean="0">
              <a:ea typeface="ＭＳ Ｐゴシック" charset="-128"/>
            </a:endParaRPr>
          </a:p>
        </p:txBody>
      </p:sp>
      <p:pic>
        <p:nvPicPr>
          <p:cNvPr id="28676" name="Picture 2" descr="Q:\BE pictures\CORDATA\VERTEBRATA\Mammalia\Rodentia\Sciurognathi (gophers, mice, rats, squirrels, and relatives\Hystricomorpha (Guinea pigs,etc.)\Caviidae (Guinea pigs)\Ball feeder, J.H\Guinea pig ball feeder, H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3401" y="978920"/>
            <a:ext cx="7848600" cy="5886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4277" name="Rectangle 1"/>
          <p:cNvSpPr>
            <a:spLocks noChangeArrowheads="1"/>
          </p:cNvSpPr>
          <p:nvPr/>
        </p:nvSpPr>
        <p:spPr bwMode="auto">
          <a:xfrm>
            <a:off x="3973513" y="2362200"/>
            <a:ext cx="2841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A40000"/>
                </a:solidFill>
              </a:rPr>
              <a:t> </a:t>
            </a:r>
          </a:p>
        </p:txBody>
      </p:sp>
      <p:sp>
        <p:nvSpPr>
          <p:cNvPr id="54278" name="TextBox 2"/>
          <p:cNvSpPr txBox="1">
            <a:spLocks noChangeArrowheads="1"/>
          </p:cNvSpPr>
          <p:nvPr/>
        </p:nvSpPr>
        <p:spPr bwMode="auto">
          <a:xfrm>
            <a:off x="-76200" y="239713"/>
            <a:ext cx="90678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Comederos en Pelotas Plásticas</a:t>
            </a:r>
          </a:p>
        </p:txBody>
      </p:sp>
      <p:pic>
        <p:nvPicPr>
          <p:cNvPr id="4" name="A1142370.wav">
            <a:hlinkClick r:id="" action="ppaction://media"/>
          </p:cNvPr>
          <p:cNvPicPr>
            <a:picLocks noRot="1" noChangeAspect="1"/>
          </p:cNvPicPr>
          <p:nvPr>
            <a:wavAudioFile r:embed="rId1" name="A1146086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smtClean="0">
                <a:ea typeface="ＭＳ Ｐゴシック" charset="-128"/>
              </a:rPr>
              <a:t>Musgo</a:t>
            </a:r>
          </a:p>
        </p:txBody>
      </p:sp>
      <p:pic>
        <p:nvPicPr>
          <p:cNvPr id="31749" name="Picture 5" descr="Q:\Hilda website stuff\AR Pics for Hilda\DCIM\114___09\IMG_10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62000" y="1047750"/>
            <a:ext cx="7340600" cy="5505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4" name="66702386.wav">
            <a:hlinkClick r:id="" action="ppaction://media"/>
          </p:cNvPr>
          <p:cNvPicPr>
            <a:picLocks noRot="1" noChangeAspect="1"/>
          </p:cNvPicPr>
          <p:nvPr>
            <a:wavAudioFile r:embed="rId1" name="66708641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74700" y="228600"/>
            <a:ext cx="7696200" cy="609600"/>
          </a:xfrm>
        </p:spPr>
        <p:txBody>
          <a:bodyPr/>
          <a:lstStyle/>
          <a:p>
            <a:pPr eaLnBrk="1" hangingPunct="1"/>
            <a:r>
              <a:rPr lang="en-US" sz="3200" b="1" smtClean="0">
                <a:ea typeface="ＭＳ Ｐゴシック" charset="-128"/>
              </a:rPr>
              <a:t>Comederos en Rollos de Papel</a:t>
            </a:r>
            <a:endParaRPr lang="en-US" sz="1800" b="1" smtClean="0">
              <a:ea typeface="ＭＳ Ｐゴシック" charset="-128"/>
            </a:endParaRP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it-IT" smtClean="0">
              <a:ea typeface="ＭＳ Ｐゴシック" charset="-128"/>
            </a:endParaRPr>
          </a:p>
        </p:txBody>
      </p:sp>
      <p:pic>
        <p:nvPicPr>
          <p:cNvPr id="29701" name="Picture 2" descr="Q:\BE pictures\CORDATA\VERTEBRATA\Mammalia\Rodentia\Sciurognathi (gophers, mice, rats, squirrels, and relatives\Hystricomorpha (Guinea pigs,etc.)\Caviidae (Guinea pigs)\Tubes\Guinea p. paper tube feeder\Tubes, 3. C.C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90600" y="1123950"/>
            <a:ext cx="7264400" cy="5448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" name="C7FF2401.wav">
            <a:hlinkClick r:id="" action="ppaction://media"/>
          </p:cNvPr>
          <p:cNvPicPr>
            <a:picLocks noRot="1" noChangeAspect="1"/>
          </p:cNvPicPr>
          <p:nvPr>
            <a:wavAudioFile r:embed="rId1" name="C7FF3F8B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croll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304800" y="28575"/>
            <a:ext cx="8534400" cy="1066800"/>
          </a:xfrm>
        </p:spPr>
        <p:txBody>
          <a:bodyPr/>
          <a:lstStyle/>
          <a:p>
            <a:r>
              <a:rPr lang="en-US" sz="3200" b="1" smtClean="0">
                <a:solidFill>
                  <a:srgbClr val="C00000"/>
                </a:solidFill>
                <a:ea typeface="ＭＳ Ｐゴシック" charset="-128"/>
              </a:rPr>
              <a:t>El Enriquecimiento es Obligatorio cuando los Animales están en Cautiverio!</a:t>
            </a:r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000" smtClean="0">
                <a:ea typeface="ＭＳ Ｐゴシック" charset="-128"/>
              </a:rPr>
              <a:t>El enriquecimiento puede formentarse desde varios niveles:</a:t>
            </a:r>
          </a:p>
          <a:p>
            <a:pPr marL="0" indent="0">
              <a:buFontTx/>
              <a:buNone/>
            </a:pPr>
            <a:endParaRPr lang="en-US" sz="1100" smtClean="0">
              <a:ea typeface="ＭＳ Ｐゴシック" charset="-128"/>
            </a:endParaRPr>
          </a:p>
          <a:p>
            <a:pPr marL="0" indent="0"/>
            <a:r>
              <a:rPr lang="en-US" sz="2000" b="1" smtClean="0">
                <a:ea typeface="ＭＳ Ｐゴシック" charset="-128"/>
              </a:rPr>
              <a:t> Por ley (USDA, Dept.de Agricultura de EEUU). </a:t>
            </a:r>
            <a:r>
              <a:rPr lang="en-US" sz="1200" i="1" smtClean="0">
                <a:ea typeface="ＭＳ Ｐゴシック" charset="-128"/>
              </a:rPr>
              <a:t>1985 – Primera regulación federal en EEUU sobre Legislación para el Bienestar Animal  </a:t>
            </a:r>
            <a:r>
              <a:rPr lang="en-US" sz="1200" b="1" i="1" smtClean="0">
                <a:ea typeface="ＭＳ Ｐゴシック" charset="-128"/>
              </a:rPr>
              <a:t>requiere ‘ejercicio para los perros, y mejora del ambiente para promover el bienestar psicológico de primates no-humanos’</a:t>
            </a:r>
            <a:r>
              <a:rPr lang="en-US" altLang="ja-JP" sz="1200" i="1" smtClean="0">
                <a:ea typeface="ＭＳ Ｐゴシック" charset="-128"/>
              </a:rPr>
              <a:t>. Desde 1985, estos mandatos han terminado siendo asociados con el término ‘enriquecimiento del medio ambiente’ (Kulpa-Eddy et al., 2005). </a:t>
            </a:r>
          </a:p>
          <a:p>
            <a:pPr marL="0" indent="0"/>
            <a:endParaRPr lang="en-US" altLang="ja-JP" sz="1200" b="1" i="1" smtClean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</a:pPr>
            <a:r>
              <a:rPr lang="en-US" sz="2000" b="1" smtClean="0">
                <a:ea typeface="ＭＳ Ｐゴシック" charset="-128"/>
              </a:rPr>
              <a:t> Por regulaciones y guías (AZA, Asociación de Zoológicos y Acuarios, fundada en 1924). </a:t>
            </a:r>
            <a:r>
              <a:rPr lang="en-US" sz="1200" i="1" smtClean="0">
                <a:ea typeface="ＭＳ Ｐゴシック" charset="-128"/>
              </a:rPr>
              <a:t>Para recibir certificación de AZA se requiere actualmente que las instituciones tengan un </a:t>
            </a:r>
            <a:r>
              <a:rPr lang="en-US" sz="1200" b="1" i="1" smtClean="0">
                <a:ea typeface="ＭＳ Ｐゴシック" charset="-128"/>
              </a:rPr>
              <a:t>programa formal escrito de enriquecimiento</a:t>
            </a:r>
            <a:r>
              <a:rPr lang="en-US" sz="1200" i="1" smtClean="0">
                <a:ea typeface="ＭＳ Ｐゴシック" charset="-128"/>
              </a:rPr>
              <a:t> </a:t>
            </a:r>
            <a:r>
              <a:rPr lang="en-US" altLang="ja-JP" sz="1200" i="1" smtClean="0">
                <a:ea typeface="ＭＳ Ｐゴシック" charset="-128"/>
              </a:rPr>
              <a:t>que promocione ‘oportunidades de comportamiento apropiadas según la especie’ y tener </a:t>
            </a:r>
            <a:r>
              <a:rPr lang="en-US" altLang="ja-JP" sz="1200" b="1" i="1" smtClean="0">
                <a:ea typeface="ＭＳ Ｐゴシック" charset="-128"/>
              </a:rPr>
              <a:t>miembros del staff especializados o comités asignados a la supervisión de los programas de enriquecimiento</a:t>
            </a:r>
            <a:r>
              <a:rPr lang="en-US" altLang="ja-JP" sz="1200" i="1" smtClean="0">
                <a:ea typeface="ＭＳ Ｐゴシック" charset="-128"/>
              </a:rPr>
              <a:t>, implementación, entrenamiento, y coordinación interdepartamental de los esfuerzos de enriquecimiento</a:t>
            </a:r>
            <a:r>
              <a:rPr lang="ja-JP" altLang="en-US" sz="1200" i="1" smtClean="0">
                <a:ea typeface="ＭＳ Ｐゴシック" charset="-128"/>
              </a:rPr>
              <a:t>’</a:t>
            </a:r>
            <a:r>
              <a:rPr lang="en-US" altLang="ja-JP" sz="1200" i="1" smtClean="0">
                <a:ea typeface="ＭＳ Ｐゴシック" charset="-128"/>
              </a:rPr>
              <a:t> (AZA, 2010). </a:t>
            </a:r>
          </a:p>
          <a:p>
            <a:pPr marL="0" indent="0" eaLnBrk="1" hangingPunct="1">
              <a:lnSpc>
                <a:spcPct val="80000"/>
              </a:lnSpc>
            </a:pPr>
            <a:endParaRPr lang="en-US" altLang="ja-JP" sz="1200" i="1" smtClean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</a:pPr>
            <a:r>
              <a:rPr lang="en-US" sz="2000" b="1" smtClean="0">
                <a:ea typeface="ＭＳ Ｐゴシック" charset="-128"/>
              </a:rPr>
              <a:t> Por políticas institucionales (Zoológico de Phoenix). </a:t>
            </a:r>
            <a:r>
              <a:rPr lang="ja-JP" altLang="en-US" sz="1200" i="1" smtClean="0">
                <a:ea typeface="ＭＳ Ｐゴシック" charset="-128"/>
              </a:rPr>
              <a:t>“</a:t>
            </a:r>
            <a:r>
              <a:rPr lang="es-ES_tradnl" altLang="ja-JP" sz="1200" i="1" smtClean="0">
                <a:ea typeface="ＭＳ Ｐゴシック" charset="-128"/>
              </a:rPr>
              <a:t>El Zoológico de</a:t>
            </a:r>
            <a:r>
              <a:rPr lang="en-US" altLang="ja-JP" sz="1200" i="1" smtClean="0">
                <a:ea typeface="ＭＳ Ｐゴシック" charset="-128"/>
              </a:rPr>
              <a:t> Phoenix tiene como prioridad crear ambientes estimulantes y de calidad construidos teniendo en cuenta los comportamientos y necesidades biológicas de las especies bajo su cuidado</a:t>
            </a:r>
            <a:r>
              <a:rPr lang="ja-JP" altLang="en-US" sz="1200" i="1" smtClean="0">
                <a:ea typeface="ＭＳ Ｐゴシック" charset="-128"/>
              </a:rPr>
              <a:t>”</a:t>
            </a:r>
            <a:r>
              <a:rPr lang="en-US" altLang="ja-JP" sz="1200" i="1" smtClean="0">
                <a:ea typeface="ＭＳ Ｐゴシック" charset="-128"/>
              </a:rPr>
              <a:t> (Tresz, 2003). </a:t>
            </a:r>
          </a:p>
          <a:p>
            <a:pPr marL="0" indent="0">
              <a:buFontTx/>
              <a:buNone/>
            </a:pPr>
            <a:endParaRPr lang="en-US" sz="1100" i="1" smtClean="0">
              <a:ea typeface="ＭＳ Ｐゴシック" charset="-128"/>
            </a:endParaRPr>
          </a:p>
          <a:p>
            <a:pPr marL="0" indent="0" algn="ctr">
              <a:buFontTx/>
              <a:buNone/>
            </a:pPr>
            <a:r>
              <a:rPr lang="en-US" sz="2000" smtClean="0">
                <a:ea typeface="ＭＳ Ｐゴシック" charset="-128"/>
              </a:rPr>
              <a:t>Los programas de enriquecimiento de zoológicos no son una novedad. Al contrario, son una práctica </a:t>
            </a:r>
            <a:r>
              <a:rPr lang="en-US" sz="2000" b="1" smtClean="0">
                <a:ea typeface="ＭＳ Ｐゴシック" charset="-128"/>
              </a:rPr>
              <a:t>ya</a:t>
            </a:r>
            <a:r>
              <a:rPr lang="en-US" sz="2000" smtClean="0">
                <a:ea typeface="ＭＳ Ｐゴシック" charset="-128"/>
              </a:rPr>
              <a:t> </a:t>
            </a:r>
            <a:r>
              <a:rPr lang="en-US" sz="2000" b="1" smtClean="0">
                <a:ea typeface="ＭＳ Ｐゴシック" charset="-128"/>
              </a:rPr>
              <a:t>aceptada y que se hace cumplir</a:t>
            </a:r>
            <a:r>
              <a:rPr lang="en-US" sz="2000" smtClean="0">
                <a:ea typeface="ＭＳ Ｐゴシック" charset="-128"/>
              </a:rPr>
              <a:t>.</a:t>
            </a:r>
            <a:endParaRPr lang="en-US" sz="2000" b="1" smtClean="0">
              <a:ea typeface="ＭＳ Ｐゴシック" charset="-128"/>
            </a:endParaRPr>
          </a:p>
          <a:p>
            <a:pPr marL="0" indent="0" algn="ctr">
              <a:buFontTx/>
              <a:buNone/>
            </a:pPr>
            <a:r>
              <a:rPr lang="en-US" sz="2000" smtClean="0">
                <a:solidFill>
                  <a:srgbClr val="A40000"/>
                </a:solidFill>
                <a:ea typeface="ＭＳ Ｐゴシック" charset="-128"/>
              </a:rPr>
              <a:t>El personal del Zoológico de Phoenix tiene como prioridad proveer el más alto nivel de enriquecimiento posible.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scroll_pap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76200"/>
            <a:ext cx="78486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ea typeface="ＭＳ Ｐゴシック" charset="-128"/>
              </a:rPr>
              <a:t>Palos Masticables</a:t>
            </a:r>
            <a:endParaRPr lang="en-US" sz="1800" b="1" smtClean="0">
              <a:ea typeface="ＭＳ Ｐゴシック" charset="-128"/>
            </a:endParaRP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it-IT" smtClean="0">
              <a:ea typeface="ＭＳ Ｐゴシック" charset="-128"/>
            </a:endParaRPr>
          </a:p>
        </p:txBody>
      </p:sp>
      <p:pic>
        <p:nvPicPr>
          <p:cNvPr id="32773" name="Picture 5" descr="Q:\BE pictures\CORDATA\VERTEBRATA\Mammalia\Lagomorpha New\Leporidae (hares and rabbits)\Plastic balls\Ball3, C.C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39800" y="1160646"/>
            <a:ext cx="7264400" cy="5448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" name="961F2401.wav">
            <a:hlinkClick r:id="" action="ppaction://media"/>
          </p:cNvPr>
          <p:cNvPicPr>
            <a:picLocks noRot="1" noChangeAspect="1"/>
          </p:cNvPicPr>
          <p:nvPr>
            <a:wavAudioFile r:embed="rId1" name="961F81D8.wav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7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5" descr="C:\Users\htresz\Desktop\Consultations\Presentations and artciles\Article pictures\BFF\Fig.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54050" y="1066800"/>
            <a:ext cx="7429500" cy="5572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9396" name="Rectangle 1"/>
          <p:cNvSpPr>
            <a:spLocks noChangeArrowheads="1"/>
          </p:cNvSpPr>
          <p:nvPr/>
        </p:nvSpPr>
        <p:spPr bwMode="auto">
          <a:xfrm>
            <a:off x="762000" y="304800"/>
            <a:ext cx="6096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/>
              <a:t>Cajas de Cartón</a:t>
            </a:r>
            <a:endParaRPr lang="en-US" b="1"/>
          </a:p>
        </p:txBody>
      </p:sp>
      <p:pic>
        <p:nvPicPr>
          <p:cNvPr id="4" name="30912401.wav">
            <a:hlinkClick r:id="" action="ppaction://media"/>
          </p:cNvPr>
          <p:cNvPicPr>
            <a:picLocks noRot="1" noChangeAspect="1"/>
          </p:cNvPicPr>
          <p:nvPr>
            <a:wavAudioFile r:embed="rId1" name="3091F3A0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smtClean="0">
                <a:ea typeface="ＭＳ Ｐゴシック" charset="-128"/>
              </a:rPr>
              <a:t>Pelotas Plásticas</a:t>
            </a:r>
          </a:p>
        </p:txBody>
      </p:sp>
      <p:pic>
        <p:nvPicPr>
          <p:cNvPr id="34820" name="Picture 4" descr="Q:\Hilda website stuff\AR Pics for Hilda\DCIM\114___09\IMG_10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391400" cy="5543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4" name="C7242417.wav">
            <a:hlinkClick r:id="" action="ppaction://media"/>
          </p:cNvPr>
          <p:cNvPicPr>
            <a:picLocks noRot="1" noChangeAspect="1"/>
          </p:cNvPicPr>
          <p:nvPr>
            <a:wavAudioFile r:embed="rId1" name="C724F8EB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</a:rPr>
              <a:t>Paper bags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52400"/>
            <a:ext cx="8305800" cy="762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tx2"/>
                </a:solidFill>
                <a:ea typeface="ＭＳ Ｐゴシック" charset="-128"/>
              </a:rPr>
              <a:t>  Bolsas de Papel Madera</a:t>
            </a:r>
            <a:endParaRPr lang="en-US" sz="1800" b="1" smtClean="0">
              <a:solidFill>
                <a:schemeClr val="tx2"/>
              </a:solidFill>
              <a:ea typeface="ＭＳ Ｐゴシック" charset="-128"/>
            </a:endParaRPr>
          </a:p>
        </p:txBody>
      </p:sp>
      <p:pic>
        <p:nvPicPr>
          <p:cNvPr id="36869" name="Picture 5" descr="Q:\BE pictures\CORDATA\VERTEBRATA\Mammalia\Carnivora New\Mustelidae\Mustelinae (martens, weasels, wolverines, and relatives)\Mustela (ermines, ferrets, minks, weasel\Paper bag\DSCF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45695" y="885525"/>
            <a:ext cx="7647517" cy="5735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" name="63C62417.wav">
            <a:hlinkClick r:id="" action="ppaction://media"/>
          </p:cNvPr>
          <p:cNvPicPr>
            <a:picLocks noRot="1" noChangeAspect="1"/>
          </p:cNvPicPr>
          <p:nvPr>
            <a:wavAudioFile r:embed="rId1" name="63C69125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7700" y="152400"/>
            <a:ext cx="7848600" cy="838200"/>
          </a:xfrm>
        </p:spPr>
        <p:txBody>
          <a:bodyPr/>
          <a:lstStyle/>
          <a:p>
            <a:pPr eaLnBrk="1" hangingPunct="1"/>
            <a:r>
              <a:rPr lang="en-US" sz="3200" b="1" smtClean="0">
                <a:ea typeface="ＭＳ Ｐゴシック" charset="-128"/>
              </a:rPr>
              <a:t>Pelotas Plásticas</a:t>
            </a:r>
            <a:endParaRPr lang="en-US" sz="1800" b="1" smtClean="0">
              <a:ea typeface="ＭＳ Ｐゴシック" charset="-128"/>
            </a:endParaRPr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it-IT" smtClean="0">
              <a:ea typeface="ＭＳ Ｐゴシック" charset="-128"/>
            </a:endParaRPr>
          </a:p>
        </p:txBody>
      </p:sp>
      <p:pic>
        <p:nvPicPr>
          <p:cNvPr id="35845" name="Picture 5" descr="Q:\BE pictures\CORDATA\VERTEBRATA\Mammalia\Lagomorpha New\Leporidae (hares and rabbits)\Plastic balls\Ball, C.C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87400" y="990600"/>
            <a:ext cx="7569200" cy="5676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" name="5E452432.wav">
            <a:hlinkClick r:id="" action="ppaction://media"/>
          </p:cNvPr>
          <p:cNvPicPr>
            <a:picLocks noRot="1" noChangeAspect="1"/>
          </p:cNvPicPr>
          <p:nvPr>
            <a:wavAudioFile r:embed="rId1" name="5E459600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5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smtClean="0">
                <a:ea typeface="ＭＳ Ｐゴシック" charset="-128"/>
              </a:rPr>
              <a:t>Ramas</a:t>
            </a:r>
          </a:p>
        </p:txBody>
      </p:sp>
      <p:pic>
        <p:nvPicPr>
          <p:cNvPr id="47110" name="Picture 6" descr="Q:\Hilda website stuff\AR Pics for Hilda\DCIM\114___09\IMG_10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12800" y="990600"/>
            <a:ext cx="7416800" cy="556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4" name="1D272432.wav">
            <a:hlinkClick r:id="" action="ppaction://media"/>
          </p:cNvPr>
          <p:cNvPicPr>
            <a:picLocks noRot="1" noChangeAspect="1"/>
          </p:cNvPicPr>
          <p:nvPr>
            <a:wavAudioFile r:embed="rId1" name="1D271C83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9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8153400" cy="1219200"/>
          </a:xfrm>
        </p:spPr>
        <p:txBody>
          <a:bodyPr/>
          <a:lstStyle/>
          <a:p>
            <a:pPr eaLnBrk="1" hangingPunct="1"/>
            <a:r>
              <a:rPr lang="en-US" sz="3200" b="1" smtClean="0">
                <a:ea typeface="ＭＳ Ｐゴシック" charset="-128"/>
              </a:rPr>
              <a:t>Túneles Plásticos</a:t>
            </a:r>
            <a:endParaRPr lang="en-US" sz="1800" b="1" smtClean="0">
              <a:ea typeface="ＭＳ Ｐゴシック" charset="-128"/>
            </a:endParaRP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it-IT" smtClean="0">
              <a:ea typeface="ＭＳ Ｐゴシック" charset="-128"/>
            </a:endParaRPr>
          </a:p>
        </p:txBody>
      </p:sp>
      <p:pic>
        <p:nvPicPr>
          <p:cNvPr id="36869" name="Picture 5" descr="Q:\BE pictures\CORDATA\VERTEBRATA\Mammalia\Carnivora New\Mustelidae\Mustelinae (martens, weasels, wolverines, and relatives)\Mustela (ermines, ferrets, minks, weasel\Tubes\Tub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01700" y="1125354"/>
            <a:ext cx="7340600" cy="5505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" name="5B3D2448.wav">
            <a:hlinkClick r:id="" action="ppaction://media"/>
          </p:cNvPr>
          <p:cNvPicPr>
            <a:picLocks noRot="1" noChangeAspect="1"/>
          </p:cNvPicPr>
          <p:nvPr>
            <a:wavAudioFile r:embed="rId1" name="5B3D7C3D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9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27050"/>
            <a:ext cx="7848600" cy="457200"/>
          </a:xfrm>
        </p:spPr>
        <p:txBody>
          <a:bodyPr/>
          <a:lstStyle/>
          <a:p>
            <a:pPr eaLnBrk="1" hangingPunct="1"/>
            <a:r>
              <a:rPr lang="en-US" sz="3200" smtClean="0">
                <a:ea typeface="ＭＳ Ｐゴシック" charset="-128"/>
              </a:rPr>
              <a:t>      </a:t>
            </a:r>
            <a:r>
              <a:rPr lang="en-US" sz="3200" b="1" smtClean="0">
                <a:ea typeface="ＭＳ Ｐゴシック" charset="-128"/>
              </a:rPr>
              <a:t>Tubos de PVC</a:t>
            </a:r>
            <a:r>
              <a:rPr lang="en-US" smtClean="0">
                <a:ea typeface="ＭＳ Ｐゴシック" charset="-128"/>
              </a:rPr>
              <a:t/>
            </a:r>
            <a:br>
              <a:rPr lang="en-US" smtClean="0">
                <a:ea typeface="ＭＳ Ｐゴシック" charset="-128"/>
              </a:rPr>
            </a:br>
            <a:endParaRPr lang="en-US" smtClean="0">
              <a:ea typeface="ＭＳ Ｐゴシック" charset="-128"/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it-IT" smtClean="0">
              <a:ea typeface="ＭＳ Ｐゴシック" charset="-128"/>
            </a:endParaRPr>
          </a:p>
        </p:txBody>
      </p:sp>
      <p:pic>
        <p:nvPicPr>
          <p:cNvPr id="37893" name="Picture 5" descr="Q:\BE pictures\CORDATA\VERTEBRATA\Mammalia\Carnivora New\Mustelidae\Mustelinae (martens, weasels, wolverines, and relatives)\Mustela (ermines, ferrets, minks, weasel\Tubes\Ferret hiding tub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47800" y="990600"/>
            <a:ext cx="6462713" cy="5722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" name="32162448.wav">
            <a:hlinkClick r:id="" action="ppaction://media"/>
          </p:cNvPr>
          <p:cNvPicPr>
            <a:picLocks noRot="1" noChangeAspect="1"/>
          </p:cNvPicPr>
          <p:nvPr>
            <a:wavAudioFile r:embed="rId1" name="32162057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ea typeface="ＭＳ Ｐゴシック" charset="-128"/>
              </a:rPr>
              <a:t>Tubos Gigantes de PVC</a:t>
            </a:r>
          </a:p>
        </p:txBody>
      </p:sp>
      <p:pic>
        <p:nvPicPr>
          <p:cNvPr id="38918" name="Picture 6" descr="Q:\Hilda website stuff\AR Pics for Hilda\DCIM\114___09\IMG_1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337109" y="1143000"/>
            <a:ext cx="6469781" cy="5534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4" name="D8852464.wav">
            <a:hlinkClick r:id="" action="ppaction://media"/>
          </p:cNvPr>
          <p:cNvPicPr>
            <a:picLocks noRot="1" noChangeAspect="1"/>
          </p:cNvPicPr>
          <p:nvPr>
            <a:wavAudioFile r:embed="rId1" name="D8851475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1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0"/>
            <a:ext cx="8077200" cy="914400"/>
          </a:xfrm>
        </p:spPr>
        <p:txBody>
          <a:bodyPr/>
          <a:lstStyle/>
          <a:p>
            <a:pPr eaLnBrk="1" hangingPunct="1"/>
            <a:r>
              <a:rPr lang="en-US" sz="3200" b="1" smtClean="0">
                <a:ea typeface="ＭＳ Ｐゴシック" charset="-128"/>
              </a:rPr>
              <a:t>Cajas de Cartón</a:t>
            </a:r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it-IT" smtClean="0">
              <a:ea typeface="ＭＳ Ｐゴシック" charset="-128"/>
            </a:endParaRPr>
          </a:p>
        </p:txBody>
      </p:sp>
      <p:pic>
        <p:nvPicPr>
          <p:cNvPr id="5" name="Picture 4" descr="Q:\BE pictures\CORDATA\VERTEBRATA\Mammalia\Rodentia\Sciurognathi (gophers, mice, rats, squirrels, and relatives\Sciuridae (squirrels, prairie dogs,etc.)\Cynomys\Prairie dogs\Paper box\Box, J.H\DSC0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67615" y="1066800"/>
            <a:ext cx="7391400" cy="5543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" name="C6EF2464.wav">
            <a:hlinkClick r:id="" action="ppaction://media"/>
          </p:cNvPr>
          <p:cNvPicPr>
            <a:picLocks noRot="1" noChangeAspect="1"/>
          </p:cNvPicPr>
          <p:nvPr>
            <a:wavAudioFile r:embed="rId1" name="C6EFFCD7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7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scroll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114300" y="4763"/>
            <a:ext cx="8915400" cy="1173162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C00000"/>
                </a:solidFill>
                <a:ea typeface="ＭＳ Ｐゴシック" charset="-128"/>
              </a:rPr>
              <a:t>No es un Tarea Fácil!</a:t>
            </a:r>
          </a:p>
        </p:txBody>
      </p:sp>
      <p:sp>
        <p:nvSpPr>
          <p:cNvPr id="19460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2740025" cy="3810000"/>
          </a:xfrm>
        </p:spPr>
        <p:txBody>
          <a:bodyPr/>
          <a:lstStyle/>
          <a:p>
            <a:pPr eaLnBrk="1" hangingPunct="1"/>
            <a:r>
              <a:rPr lang="en-US" sz="1400" smtClean="0">
                <a:ea typeface="ＭＳ Ｐゴシック" charset="-128"/>
              </a:rPr>
              <a:t>Animales demasiado agresivos</a:t>
            </a:r>
          </a:p>
          <a:p>
            <a:pPr eaLnBrk="1" hangingPunct="1"/>
            <a:r>
              <a:rPr lang="en-US" sz="1400" smtClean="0">
                <a:ea typeface="ＭＳ Ｐゴシック" charset="-128"/>
              </a:rPr>
              <a:t>Animales enfermos </a:t>
            </a:r>
          </a:p>
          <a:p>
            <a:pPr eaLnBrk="1" hangingPunct="1"/>
            <a:r>
              <a:rPr lang="en-US" sz="1400" smtClean="0">
                <a:ea typeface="ＭＳ Ｐゴシック" charset="-128"/>
              </a:rPr>
              <a:t>Animales en exhibición</a:t>
            </a:r>
          </a:p>
          <a:p>
            <a:pPr eaLnBrk="1" hangingPunct="1"/>
            <a:r>
              <a:rPr lang="en-US" sz="1400" smtClean="0">
                <a:ea typeface="ＭＳ Ｐゴシック" charset="-128"/>
              </a:rPr>
              <a:t>Animales de programas de educativos</a:t>
            </a:r>
          </a:p>
          <a:p>
            <a:pPr eaLnBrk="1" hangingPunct="1"/>
            <a:r>
              <a:rPr lang="en-US" sz="1400" smtClean="0">
                <a:ea typeface="ＭＳ Ｐゴシック" charset="-128"/>
              </a:rPr>
              <a:t>Etc. </a:t>
            </a:r>
          </a:p>
          <a:p>
            <a:pPr eaLnBrk="1" hangingPunct="1">
              <a:buFontTx/>
              <a:buNone/>
            </a:pPr>
            <a:endParaRPr lang="en-US" sz="1400" smtClean="0">
              <a:ea typeface="ＭＳ Ｐゴシック" charset="-128"/>
            </a:endParaRPr>
          </a:p>
          <a:p>
            <a:pPr eaLnBrk="1" hangingPunct="1">
              <a:buFontTx/>
              <a:buNone/>
            </a:pPr>
            <a:endParaRPr lang="en-US" sz="1400" smtClean="0">
              <a:ea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US" sz="1400" smtClean="0">
                <a:ea typeface="ＭＳ Ｐゴシック" charset="-128"/>
              </a:rPr>
              <a:t>Animales que son mantenidos en solitario y/o en pequeños espacios. </a:t>
            </a:r>
          </a:p>
          <a:p>
            <a:pPr eaLnBrk="1" hangingPunct="1">
              <a:buFontTx/>
              <a:buNone/>
            </a:pPr>
            <a:endParaRPr lang="en-US" sz="1400" smtClean="0">
              <a:ea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US" sz="1400" b="1" smtClean="0">
                <a:solidFill>
                  <a:srgbClr val="C00000"/>
                </a:solidFill>
                <a:ea typeface="ＭＳ Ｐゴシック" charset="-128"/>
              </a:rPr>
              <a:t>Su necesidad de enriquecimiento es aún mayor!</a:t>
            </a:r>
          </a:p>
          <a:p>
            <a:pPr algn="ctr" eaLnBrk="1" hangingPunct="1">
              <a:buFontTx/>
              <a:buNone/>
            </a:pPr>
            <a:endParaRPr lang="en-US" sz="2000" smtClean="0">
              <a:ea typeface="ＭＳ Ｐゴシック" charset="-128"/>
            </a:endParaRPr>
          </a:p>
        </p:txBody>
      </p:sp>
      <p:pic>
        <p:nvPicPr>
          <p:cNvPr id="5127" name="Picture 7" descr="Q:\Hilda website stuff\AR Pics for Hilda\DCIM\114___09\IMG_10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124200" y="1905000"/>
            <a:ext cx="5689600" cy="4267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19462" name="Rectangle 1"/>
          <p:cNvSpPr>
            <a:spLocks noChangeArrowheads="1"/>
          </p:cNvSpPr>
          <p:nvPr/>
        </p:nvSpPr>
        <p:spPr bwMode="auto">
          <a:xfrm>
            <a:off x="304800" y="1066800"/>
            <a:ext cx="843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Animales mantenidos en espacios limitados debido a circunstancias especiales: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76200"/>
            <a:ext cx="8153400" cy="838200"/>
          </a:xfrm>
        </p:spPr>
        <p:txBody>
          <a:bodyPr/>
          <a:lstStyle/>
          <a:p>
            <a:pPr eaLnBrk="1" hangingPunct="1"/>
            <a:r>
              <a:rPr lang="en-US" sz="3200" b="1" smtClean="0">
                <a:ea typeface="ＭＳ Ｐゴシック" charset="-128"/>
              </a:rPr>
              <a:t>Cajas de Cartón</a:t>
            </a:r>
          </a:p>
        </p:txBody>
      </p:sp>
      <p:pic>
        <p:nvPicPr>
          <p:cNvPr id="4" name="Picture 5" descr="Q:\BE pictures\CORDATA\VERTEBRATA\Mammalia\Rodentia\Sciurognathi (gophers, mice, rats, squirrels, and relatives\Sciuridae (squirrels, prairie dogs,etc.)\Cynomys\Prairie dogs\Paper box\Cardboard box, C.C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05648" y="934753"/>
            <a:ext cx="7532704" cy="5649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5" name="76B92479.wav">
            <a:hlinkClick r:id="" action="ppaction://media"/>
          </p:cNvPr>
          <p:cNvPicPr>
            <a:picLocks noRot="1" noChangeAspect="1"/>
          </p:cNvPicPr>
          <p:nvPr>
            <a:wavAudioFile r:embed="rId1" name="76B938E8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36513"/>
            <a:ext cx="8153400" cy="1066800"/>
          </a:xfrm>
        </p:spPr>
        <p:txBody>
          <a:bodyPr/>
          <a:lstStyle/>
          <a:p>
            <a:pPr eaLnBrk="1" hangingPunct="1"/>
            <a:r>
              <a:rPr lang="en-US" sz="3200" b="1" smtClean="0">
                <a:ea typeface="ＭＳ Ｐゴシック" charset="-128"/>
              </a:rPr>
              <a:t>Comederos en Pelotas Plásticas</a:t>
            </a:r>
            <a:endParaRPr lang="en-US" sz="1800" b="1" smtClean="0">
              <a:ea typeface="ＭＳ Ｐゴシック" charset="-128"/>
            </a:endParaRP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it-IT" smtClean="0">
              <a:ea typeface="ＭＳ Ｐゴシック" charset="-128"/>
            </a:endParaRPr>
          </a:p>
        </p:txBody>
      </p:sp>
      <p:pic>
        <p:nvPicPr>
          <p:cNvPr id="43013" name="Picture 2" descr="Q:\BE pictures\CORDATA\VERTEBRATA\Mammalia\Carnivora New\Mustelidae\Mustelinae (martens, weasels, wolverines, and relatives)\Mustela (ermines, ferrets, minks, weasel\Ferret Feeders, S.E\Figure 5. ferrets 4  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57200" y="990600"/>
            <a:ext cx="8437900" cy="5619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" name="66D92479.wav">
            <a:hlinkClick r:id="" action="ppaction://media"/>
          </p:cNvPr>
          <p:cNvPicPr>
            <a:picLocks noRot="1" noChangeAspect="1"/>
          </p:cNvPicPr>
          <p:nvPr>
            <a:wavAudioFile r:embed="rId1" name="66D91371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8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0"/>
            <a:ext cx="8077200" cy="1066800"/>
          </a:xfrm>
        </p:spPr>
        <p:txBody>
          <a:bodyPr/>
          <a:lstStyle/>
          <a:p>
            <a:pPr eaLnBrk="1" hangingPunct="1"/>
            <a:r>
              <a:rPr lang="en-US" sz="3200" b="1" smtClean="0">
                <a:ea typeface="ＭＳ Ｐゴシック" charset="-128"/>
              </a:rPr>
              <a:t>Cajas de Cartón</a:t>
            </a:r>
            <a:endParaRPr lang="en-US" sz="1800" b="1" smtClean="0">
              <a:ea typeface="ＭＳ Ｐゴシック" charset="-128"/>
            </a:endParaRP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it-IT" smtClean="0">
              <a:ea typeface="ＭＳ Ｐゴシック" charset="-128"/>
            </a:endParaRPr>
          </a:p>
        </p:txBody>
      </p:sp>
      <p:pic>
        <p:nvPicPr>
          <p:cNvPr id="45061" name="Picture 2" descr="Q:\BE pictures\CORDATA\VERTEBRATA\Reptilia\Squamata (lizards and snakes)\Varanidae\Komodo BE Pics by Sarah Simko\Gaia box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66812" y="958917"/>
            <a:ext cx="7615187" cy="5711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" name="06202495.wav">
            <a:hlinkClick r:id="" action="ppaction://media"/>
          </p:cNvPr>
          <p:cNvPicPr>
            <a:picLocks noRot="1" noChangeAspect="1"/>
          </p:cNvPicPr>
          <p:nvPr>
            <a:wavAudioFile r:embed="rId1" name="0620A3E2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9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smtClean="0">
                <a:ea typeface="ＭＳ Ｐゴシック" charset="-128"/>
              </a:rPr>
              <a:t>Sogas</a:t>
            </a:r>
          </a:p>
        </p:txBody>
      </p:sp>
      <p:pic>
        <p:nvPicPr>
          <p:cNvPr id="51205" name="Picture 5" descr="Q:\Hilda website stuff\AR Pics for Hilda\Kira Goettsch\Norway Rat On a Rop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63600" y="994611"/>
            <a:ext cx="7416800" cy="556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4" name="168B2495.wav">
            <a:hlinkClick r:id="" action="ppaction://media"/>
          </p:cNvPr>
          <p:cNvPicPr>
            <a:picLocks noRot="1" noChangeAspect="1"/>
          </p:cNvPicPr>
          <p:nvPr>
            <a:wavAudioFile r:embed="rId1" name="168BAF24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0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0"/>
            <a:ext cx="7696200" cy="800100"/>
          </a:xfrm>
        </p:spPr>
        <p:txBody>
          <a:bodyPr/>
          <a:lstStyle/>
          <a:p>
            <a:pPr eaLnBrk="1" hangingPunct="1"/>
            <a:r>
              <a:rPr lang="en-US" sz="3200" b="1" smtClean="0">
                <a:ea typeface="ＭＳ Ｐゴシック" charset="-128"/>
              </a:rPr>
              <a:t>Cajas de Cartón</a:t>
            </a:r>
            <a:endParaRPr lang="en-US" sz="1800" b="1" smtClean="0">
              <a:ea typeface="ＭＳ Ｐゴシック" charset="-128"/>
            </a:endParaRPr>
          </a:p>
        </p:txBody>
      </p:sp>
      <p:sp>
        <p:nvSpPr>
          <p:cNvPr id="72708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it-IT" smtClean="0">
              <a:ea typeface="ＭＳ Ｐゴシック" charset="-128"/>
            </a:endParaRPr>
          </a:p>
        </p:txBody>
      </p:sp>
      <p:pic>
        <p:nvPicPr>
          <p:cNvPr id="44037" name="Picture 5" descr="Q:\BE pictures\CORDATA\VERTEBRATA\Reptilia\Squamata (lizards and snakes)\Serpentes (snakes)\Paper box, T.S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47700" y="914400"/>
            <a:ext cx="7848600" cy="5886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" name="4F122510.wav">
            <a:hlinkClick r:id="" action="ppaction://media"/>
          </p:cNvPr>
          <p:cNvPicPr>
            <a:picLocks noRot="1" noChangeAspect="1"/>
          </p:cNvPicPr>
          <p:nvPr>
            <a:wavAudioFile r:embed="rId1" name="4F120E26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9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152400"/>
            <a:ext cx="8001000" cy="838200"/>
          </a:xfrm>
        </p:spPr>
        <p:txBody>
          <a:bodyPr/>
          <a:lstStyle/>
          <a:p>
            <a:pPr eaLnBrk="1" hangingPunct="1"/>
            <a:r>
              <a:rPr lang="en-US" sz="3200" b="1" smtClean="0">
                <a:ea typeface="ＭＳ Ｐゴシック" charset="-128"/>
              </a:rPr>
              <a:t>Papel en Tiras</a:t>
            </a:r>
            <a:endParaRPr lang="en-US" sz="1800" b="1" smtClean="0">
              <a:ea typeface="ＭＳ Ｐゴシック" charset="-128"/>
            </a:endParaRPr>
          </a:p>
        </p:txBody>
      </p:sp>
      <p:sp>
        <p:nvSpPr>
          <p:cNvPr id="7373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it-IT" smtClean="0">
              <a:ea typeface="ＭＳ Ｐゴシック" charset="-128"/>
            </a:endParaRPr>
          </a:p>
        </p:txBody>
      </p:sp>
      <p:pic>
        <p:nvPicPr>
          <p:cNvPr id="46085" name="Picture 2" descr="Q:\BE pictures\CORDATA\VERTEBRATA\Reptilia\Squamata (lizards and snakes)\Varanidae\Komodo BE Pics by Sarah Simko\Gaia paper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62000" y="990600"/>
            <a:ext cx="7620000" cy="571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" name="60072510.wav">
            <a:hlinkClick r:id="" action="ppaction://media"/>
          </p:cNvPr>
          <p:cNvPicPr>
            <a:picLocks noRot="1" noChangeAspect="1"/>
          </p:cNvPicPr>
          <p:nvPr>
            <a:wavAudioFile r:embed="rId1" name="6007CE91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8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smtClean="0">
                <a:ea typeface="ＭＳ Ｐゴシック" charset="-128"/>
              </a:rPr>
              <a:t>Iglús Comestibles</a:t>
            </a:r>
          </a:p>
        </p:txBody>
      </p:sp>
      <p:pic>
        <p:nvPicPr>
          <p:cNvPr id="48133" name="Picture 5" descr="Q:\Hilda website stuff\AR Pics for Hilda\DCIM\114___09\IMG_10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62000" y="990600"/>
            <a:ext cx="7416800" cy="556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4" name="7DE72526.wav">
            <a:hlinkClick r:id="" action="ppaction://media"/>
          </p:cNvPr>
          <p:cNvPicPr>
            <a:picLocks noRot="1" noChangeAspect="1"/>
          </p:cNvPicPr>
          <p:nvPr>
            <a:wavAudioFile r:embed="rId1" name="7DE73303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6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sz="3200" b="1" smtClean="0">
                <a:ea typeface="ＭＳ Ｐゴシック" charset="-128"/>
              </a:rPr>
              <a:t>Troncos huecos</a:t>
            </a:r>
          </a:p>
        </p:txBody>
      </p:sp>
      <p:pic>
        <p:nvPicPr>
          <p:cNvPr id="49157" name="Picture 5" descr="Q:\Hilda website stuff\AR Pics for Hilda\DCIM\114___09\IMG_10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264400" cy="5448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4" name="AEF92526.wav">
            <a:hlinkClick r:id="" action="ppaction://media"/>
          </p:cNvPr>
          <p:cNvPicPr>
            <a:picLocks noRot="1" noChangeAspect="1"/>
          </p:cNvPicPr>
          <p:nvPr>
            <a:wavAudioFile r:embed="rId1" name="AEF9FC07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9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Title 1"/>
          <p:cNvSpPr>
            <a:spLocks noGrp="1"/>
          </p:cNvSpPr>
          <p:nvPr>
            <p:ph type="title"/>
          </p:nvPr>
        </p:nvSpPr>
        <p:spPr>
          <a:xfrm>
            <a:off x="457200" y="-17463"/>
            <a:ext cx="8229600" cy="1143001"/>
          </a:xfrm>
        </p:spPr>
        <p:txBody>
          <a:bodyPr/>
          <a:lstStyle/>
          <a:p>
            <a:r>
              <a:rPr lang="en-US" sz="3200" b="1" smtClean="0">
                <a:ea typeface="ＭＳ Ｐゴシック" charset="-128"/>
              </a:rPr>
              <a:t>Ramas</a:t>
            </a:r>
          </a:p>
        </p:txBody>
      </p:sp>
      <p:pic>
        <p:nvPicPr>
          <p:cNvPr id="50181" name="Picture 5" descr="Q:\Hilda website stuff\AR Pics for Hilda\Gwendolyn Walls\STO Climbing 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62000" y="1118135"/>
            <a:ext cx="4114800" cy="548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50182" name="Picture 6" descr="Q:\Hilda website stuff\AR Pics for Hilda\Gwendolyn Walls\STO Climbing 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181600" y="1524000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4" name="E93F2542.wav">
            <a:hlinkClick r:id="" action="ppaction://media"/>
          </p:cNvPr>
          <p:cNvPicPr>
            <a:picLocks noRot="1" noChangeAspect="1"/>
          </p:cNvPicPr>
          <p:nvPr>
            <a:wavAudioFile r:embed="rId1" name="E93F6263.wav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Title 1"/>
          <p:cNvSpPr>
            <a:spLocks noGrp="1"/>
          </p:cNvSpPr>
          <p:nvPr>
            <p:ph type="title"/>
          </p:nvPr>
        </p:nvSpPr>
        <p:spPr>
          <a:xfrm>
            <a:off x="457200" y="34925"/>
            <a:ext cx="8229600" cy="1143000"/>
          </a:xfrm>
        </p:spPr>
        <p:txBody>
          <a:bodyPr/>
          <a:lstStyle/>
          <a:p>
            <a:r>
              <a:rPr lang="en-US" sz="3200" b="1" smtClean="0">
                <a:ea typeface="ＭＳ Ｐゴシック" charset="-128"/>
              </a:rPr>
              <a:t>Papel de Diario</a:t>
            </a:r>
          </a:p>
        </p:txBody>
      </p:sp>
      <p:pic>
        <p:nvPicPr>
          <p:cNvPr id="52229" name="Picture 5" descr="Q:\Hilda website stuff\AR Pics for Hilda\Unknown\Norway Rat Newspap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213600" cy="541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4" name="262C2542.wav">
            <a:hlinkClick r:id="" action="ppaction://media"/>
          </p:cNvPr>
          <p:cNvPicPr>
            <a:picLocks noRot="1" noChangeAspect="1"/>
          </p:cNvPicPr>
          <p:nvPr>
            <a:wavAudioFile r:embed="rId1" name="262CF136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9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52400"/>
            <a:ext cx="9144000" cy="12954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rgbClr val="C00000"/>
                </a:solidFill>
                <a:ea typeface="ＭＳ Ｐゴシック" charset="-128"/>
              </a:rPr>
              <a:t>Los mismos principios – Desafíos diferentes</a:t>
            </a:r>
            <a:endParaRPr lang="en-US" smtClean="0">
              <a:ea typeface="ＭＳ Ｐゴシック" charset="-128"/>
            </a:endParaRP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9100" y="990600"/>
            <a:ext cx="8610600" cy="5638800"/>
          </a:xfrm>
        </p:spPr>
        <p:txBody>
          <a:bodyPr/>
          <a:lstStyle/>
          <a:p>
            <a:pPr eaLnBrk="1" hangingPunct="1"/>
            <a:r>
              <a:rPr lang="en-US" sz="1800" b="1" smtClean="0">
                <a:ea typeface="ＭＳ Ｐゴシック" charset="-128"/>
              </a:rPr>
              <a:t>Las mismas 6 categorías de enroquecimiento (Phoenix Zoo)</a:t>
            </a:r>
          </a:p>
          <a:p>
            <a:pPr eaLnBrk="1" hangingPunct="1"/>
            <a:r>
              <a:rPr lang="en-US" sz="1800" b="1" smtClean="0">
                <a:ea typeface="ＭＳ Ｐゴシック" charset="-128"/>
              </a:rPr>
              <a:t>bajo circunstancias diferentes</a:t>
            </a:r>
          </a:p>
          <a:p>
            <a:pPr eaLnBrk="1" hangingPunct="1"/>
            <a:endParaRPr lang="en-US" sz="1100" b="1" smtClean="0">
              <a:ea typeface="ＭＳ Ｐゴシック" charset="-128"/>
            </a:endParaRPr>
          </a:p>
          <a:p>
            <a:pPr algn="l" eaLnBrk="1" hangingPunct="1">
              <a:buFontTx/>
              <a:buAutoNum type="arabicPeriod"/>
            </a:pPr>
            <a:r>
              <a:rPr lang="en-US" sz="1200" b="1" smtClean="0">
                <a:ea typeface="ＭＳ Ｐゴシック" charset="-128"/>
              </a:rPr>
              <a:t> Social </a:t>
            </a:r>
          </a:p>
          <a:p>
            <a:pPr algn="l" eaLnBrk="1" hangingPunct="1">
              <a:buFontTx/>
              <a:buAutoNum type="arabicPeriod"/>
            </a:pPr>
            <a:r>
              <a:rPr lang="en-US" sz="1200" b="1" smtClean="0">
                <a:solidFill>
                  <a:srgbClr val="A40000"/>
                </a:solidFill>
                <a:ea typeface="ＭＳ Ｐゴシック" charset="-128"/>
              </a:rPr>
              <a:t> Estructura/Sustrato. El más útil en escenarios de espacio limitado.  </a:t>
            </a:r>
            <a:r>
              <a:rPr lang="en-US" sz="1200" smtClean="0">
                <a:ea typeface="ＭＳ Ｐゴシック" charset="-128"/>
              </a:rPr>
              <a:t>El componente básico de un ambiente inanimado es la estructura (tamaño, forma, y diseño) y el sustrato en él. </a:t>
            </a:r>
            <a:endParaRPr lang="en-US" sz="1200" b="1" smtClean="0">
              <a:ea typeface="ＭＳ Ｐゴシック" charset="-128"/>
            </a:endParaRPr>
          </a:p>
          <a:p>
            <a:pPr algn="l" eaLnBrk="1" hangingPunct="1"/>
            <a:r>
              <a:rPr lang="en-US" sz="1200" b="1" smtClean="0">
                <a:ea typeface="ＭＳ Ｐゴシック" charset="-128"/>
              </a:rPr>
              <a:t>3. Búsqueda de comida </a:t>
            </a:r>
          </a:p>
          <a:p>
            <a:pPr algn="l" eaLnBrk="1" hangingPunct="1"/>
            <a:r>
              <a:rPr lang="en-US" sz="1200" b="1" smtClean="0">
                <a:ea typeface="ＭＳ Ｐゴシック" charset="-128"/>
              </a:rPr>
              <a:t>4. Manipulación</a:t>
            </a:r>
            <a:endParaRPr lang="en-US" sz="1200" smtClean="0">
              <a:ea typeface="ＭＳ Ｐゴシック" charset="-128"/>
            </a:endParaRPr>
          </a:p>
          <a:p>
            <a:pPr algn="l" eaLnBrk="1" hangingPunct="1"/>
            <a:r>
              <a:rPr lang="en-US" sz="1200" b="1" smtClean="0">
                <a:ea typeface="ＭＳ Ｐゴシック" charset="-128"/>
              </a:rPr>
              <a:t>5. Sensorial</a:t>
            </a:r>
            <a:r>
              <a:rPr lang="en-US" sz="1200" smtClean="0">
                <a:ea typeface="ＭＳ Ｐゴシック" charset="-128"/>
              </a:rPr>
              <a:t> </a:t>
            </a:r>
          </a:p>
          <a:p>
            <a:pPr algn="l" eaLnBrk="1" hangingPunct="1"/>
            <a:r>
              <a:rPr lang="en-US" sz="1200" b="1" smtClean="0">
                <a:ea typeface="ＭＳ Ｐゴシック" charset="-128"/>
              </a:rPr>
              <a:t>6. Entrenamiento</a:t>
            </a:r>
            <a:endParaRPr lang="en-US" sz="1200" smtClean="0">
              <a:ea typeface="ＭＳ Ｐゴシック" charset="-128"/>
            </a:endParaRPr>
          </a:p>
        </p:txBody>
      </p:sp>
      <p:pic>
        <p:nvPicPr>
          <p:cNvPr id="5" name="Picture 4" descr="Q:\BE pictures\CORDATA\VERTEBRATA\Reptilia\Testudines (tortoises, turtles)\Testudinidae (tortoises)\Pumpkin\Pumpkin, T.S..JPG"/>
          <p:cNvPicPr/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083948" y="4952999"/>
            <a:ext cx="1909304" cy="1412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Q:\BE pictures\CORDATA\VERTEBRATA\Mammalia\Insectivora  New\Dry, leaves, J.H\DSC00006.JPG"/>
          <p:cNvPicPr/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886200" y="2667000"/>
            <a:ext cx="2743200" cy="2057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Q:\BE pictures\CORDATA\VERTEBRATA\Mammalia\Proboscidea\Elephantidae (elephants)\Elephas\Puzzle feeders\Carrot feeder\Elephant puzzle feeder.JPG"/>
          <p:cNvPicPr/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324600" y="4572000"/>
            <a:ext cx="25146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C:\Documents and Settings\UHamblin\Local Settings\Temporary Internet Files\OLK6\Norman and barrel.jpg"/>
          <p:cNvPicPr/>
          <p:nvPr/>
        </p:nvPicPr>
        <p:blipFill>
          <a:blip r:embed="rId7" r:link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807138" y="2209800"/>
            <a:ext cx="2260662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Q:\Farm and Equine BE videos\Brian DVD\Equine\equine social enrichment\Social play horse HT.png"/>
          <p:cNvPicPr/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646705" y="2683975"/>
            <a:ext cx="2133600" cy="149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Q:\Training pictures\Scale training\Turaco scale, HT\Turaco- scale, HT\Turaco scale, HT.JPG"/>
          <p:cNvPicPr/>
          <p:nvPr/>
        </p:nvPicPr>
        <p:blipFill>
          <a:blip r:embed="rId10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38200" y="4262748"/>
            <a:ext cx="1617010" cy="1982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8153400" cy="838200"/>
          </a:xfrm>
        </p:spPr>
        <p:txBody>
          <a:bodyPr/>
          <a:lstStyle/>
          <a:p>
            <a:pPr eaLnBrk="1" hangingPunct="1"/>
            <a:r>
              <a:rPr lang="en-US" sz="3200" b="1" smtClean="0">
                <a:ea typeface="ＭＳ Ｐゴシック" charset="-128"/>
              </a:rPr>
              <a:t>Bolitas de Embalaje</a:t>
            </a:r>
          </a:p>
        </p:txBody>
      </p:sp>
      <p:sp>
        <p:nvSpPr>
          <p:cNvPr id="7885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it-IT" smtClean="0">
              <a:ea typeface="ＭＳ Ｐゴシック" charset="-128"/>
            </a:endParaRPr>
          </a:p>
        </p:txBody>
      </p:sp>
      <p:pic>
        <p:nvPicPr>
          <p:cNvPr id="39941" name="Picture 2" descr="Q:\BE pictures\CORDATA\VERTEBRATA\Mammalia\Carnivora New\Mustelidae\Mustelinae (martens, weasels, wolverines, and relatives)\Mustela (ermines, ferrets, minks, weasel\Ferret box, H.T\DSC0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11200" y="917608"/>
            <a:ext cx="7721600" cy="579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" name="AAB72557.wav">
            <a:hlinkClick r:id="" action="ppaction://media"/>
          </p:cNvPr>
          <p:cNvPicPr>
            <a:picLocks noRot="1" noChangeAspect="1"/>
          </p:cNvPicPr>
          <p:nvPr>
            <a:wavAudioFile r:embed="rId1" name="AAB773E0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70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</a:rPr>
              <a:t>Agradecimientos</a:t>
            </a:r>
          </a:p>
        </p:txBody>
      </p:sp>
      <p:sp>
        <p:nvSpPr>
          <p:cNvPr id="7987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mtClean="0">
                <a:ea typeface="ＭＳ Ｐゴシック" charset="-128"/>
              </a:rPr>
              <a:t>Un agradecimiento especial a todo el personal del Zoológico de Phoenix, quienes prestan tanta atención al enriquecimiento de nuestros animales cada día. Es una tarea demandante!</a:t>
            </a:r>
          </a:p>
          <a:p>
            <a:pPr marL="0" indent="0">
              <a:buFontTx/>
              <a:buNone/>
            </a:pPr>
            <a:endParaRPr lang="en-US" smtClean="0">
              <a:ea typeface="ＭＳ Ｐゴシック" charset="-128"/>
            </a:endParaRPr>
          </a:p>
          <a:p>
            <a:pPr marL="0" indent="0">
              <a:buFontTx/>
              <a:buNone/>
            </a:pPr>
            <a:r>
              <a:rPr lang="en-US" sz="2800" b="1" smtClean="0">
                <a:ea typeface="ＭＳ Ｐゴシック" charset="-128"/>
              </a:rPr>
              <a:t>Música de Mitchel Browse</a:t>
            </a:r>
          </a:p>
          <a:p>
            <a:pPr marL="0" indent="0">
              <a:buFontTx/>
              <a:buNone/>
            </a:pPr>
            <a:r>
              <a:rPr lang="en-US" sz="2800" smtClean="0">
                <a:ea typeface="ＭＳ Ｐゴシック" charset="-128"/>
              </a:rPr>
              <a:t>Saint-Saëns </a:t>
            </a:r>
            <a:r>
              <a:rPr lang="en-US" sz="2800" i="1" smtClean="0">
                <a:ea typeface="ＭＳ Ｐゴシック" charset="-128"/>
              </a:rPr>
              <a:t>Carnaval de Animales</a:t>
            </a:r>
            <a:endParaRPr lang="en-US" sz="2800" smtClean="0">
              <a:ea typeface="ＭＳ Ｐゴシック" charset="-128"/>
            </a:endParaRPr>
          </a:p>
          <a:p>
            <a:pPr marL="0" indent="0">
              <a:buFontTx/>
              <a:buNone/>
            </a:pPr>
            <a:r>
              <a:rPr lang="en-US" sz="2000" smtClean="0">
                <a:ea typeface="ＭＳ Ｐゴシック" charset="-128"/>
              </a:rPr>
              <a:t>Todas las fotos pertenecen al Zoológico de Phoenix a menos que se indique lo contrario.</a:t>
            </a:r>
          </a:p>
        </p:txBody>
      </p:sp>
      <p:pic>
        <p:nvPicPr>
          <p:cNvPr id="6" name="24B12557.wav">
            <a:hlinkClick r:id="" action="ppaction://media"/>
          </p:cNvPr>
          <p:cNvPicPr>
            <a:picLocks noRot="1" noChangeAspect="1"/>
          </p:cNvPicPr>
          <p:nvPr>
            <a:wavAudioFile r:embed="rId1" name="24B1C51A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4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</a:rPr>
              <a:t>Referencias</a:t>
            </a:r>
          </a:p>
        </p:txBody>
      </p:sp>
      <p:sp>
        <p:nvSpPr>
          <p:cNvPr id="8090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200" smtClean="0">
              <a:ea typeface="ＭＳ Ｐゴシック" charset="-128"/>
            </a:endParaRPr>
          </a:p>
          <a:p>
            <a:pPr marL="0" indent="0"/>
            <a:r>
              <a:rPr lang="en-US" sz="1200" smtClean="0">
                <a:ea typeface="ＭＳ Ｐゴシック" charset="-128"/>
              </a:rPr>
              <a:t>Association of Zoos and Aquariums (2010): Accreditation Standards and Related Policies (2010 </a:t>
            </a:r>
          </a:p>
          <a:p>
            <a:pPr marL="0" indent="0"/>
            <a:r>
              <a:rPr lang="en-US" sz="1200" smtClean="0">
                <a:ea typeface="ＭＳ Ｐゴシック" charset="-128"/>
              </a:rPr>
              <a:t>edition), pp. 7–8. </a:t>
            </a:r>
          </a:p>
          <a:p>
            <a:pPr marL="0" indent="0"/>
            <a:r>
              <a:rPr lang="en-US" sz="1200" smtClean="0">
                <a:ea typeface="ＭＳ Ｐゴシック" charset="-128"/>
              </a:rPr>
              <a:t>Bennettt, C.L., and Davis, R.T. (1989): Long term animal studies. In </a:t>
            </a:r>
            <a:r>
              <a:rPr lang="en-US" sz="1200" i="1" smtClean="0">
                <a:ea typeface="ＭＳ Ｐゴシック" charset="-128"/>
              </a:rPr>
              <a:t>Housing, Care and Psychological Well-being of Captive and Laboratory Primates </a:t>
            </a:r>
            <a:r>
              <a:rPr lang="en-US" sz="1200" smtClean="0">
                <a:ea typeface="ＭＳ Ｐゴシック" charset="-128"/>
              </a:rPr>
              <a:t>(ed. E.F. Segal), pp. 213–234. Noyes Publications, Park Ridge, New Jersey. </a:t>
            </a:r>
          </a:p>
          <a:p>
            <a:pPr marL="0" indent="0"/>
            <a:r>
              <a:rPr lang="en-US" sz="1200" smtClean="0">
                <a:ea typeface="ＭＳ Ｐゴシック" charset="-128"/>
              </a:rPr>
              <a:t>Dunbar, D. (1989): Locomotor behavior of rhesus macaques on Cayo Santiago. Puerto Rican Health Science Journal 8 (1): 79–85. </a:t>
            </a:r>
          </a:p>
          <a:p>
            <a:pPr marL="0" indent="0"/>
            <a:r>
              <a:rPr lang="en-US" sz="1200" smtClean="0">
                <a:ea typeface="ＭＳ Ｐゴシック" charset="-128"/>
              </a:rPr>
              <a:t>Good-fish-tank-decoration-ideas- </a:t>
            </a:r>
            <a:r>
              <a:rPr lang="en-US" sz="1200" smtClean="0">
                <a:ea typeface="ＭＳ Ｐゴシック" charset="-128"/>
                <a:hlinkClick r:id="rId4"/>
              </a:rPr>
              <a:t>http://www.designarthouse.com/interior-and-designs/good-fish-tank-decoration-ideas</a:t>
            </a:r>
            <a:endParaRPr lang="en-US" sz="1200" smtClean="0">
              <a:ea typeface="ＭＳ Ｐゴシック" charset="-128"/>
            </a:endParaRPr>
          </a:p>
          <a:p>
            <a:pPr marL="0" indent="0"/>
            <a:r>
              <a:rPr lang="en-US" sz="1200" smtClean="0">
                <a:ea typeface="ＭＳ Ｐゴシック" charset="-128"/>
              </a:rPr>
              <a:t>Kreger, M.D. (1999): </a:t>
            </a:r>
            <a:r>
              <a:rPr lang="en-US" sz="1200" i="1" smtClean="0">
                <a:ea typeface="ＭＳ Ｐゴシック" charset="-128"/>
              </a:rPr>
              <a:t>Environmental Enrichment for Nonhuman Primates Resource Guide</a:t>
            </a:r>
            <a:r>
              <a:rPr lang="en-US" sz="1200" smtClean="0">
                <a:ea typeface="ＭＳ Ｐゴシック" charset="-128"/>
              </a:rPr>
              <a:t>. Animal Welfare Information Center, Beltsville, Maryland. </a:t>
            </a:r>
          </a:p>
          <a:p>
            <a:pPr marL="0" indent="0"/>
            <a:r>
              <a:rPr lang="en-US" sz="1200" smtClean="0">
                <a:ea typeface="ＭＳ Ｐゴシック" charset="-128"/>
              </a:rPr>
              <a:t>Kulpa-Eddy, J.A., Taylor, S., and Adams, K.M. (2005): USDA perspective on environmental enrichment for animals. ILAR Journal (Institute for Laboratory Animal Research) 46 (2), 83–94. </a:t>
            </a:r>
          </a:p>
          <a:p>
            <a:pPr marL="0" indent="0"/>
            <a:r>
              <a:rPr lang="en-US" sz="1200" smtClean="0">
                <a:ea typeface="ＭＳ Ｐゴシック" charset="-128"/>
              </a:rPr>
              <a:t>McKenzie, S.M., Chamove, A.S., and Feistner, A.T.C. (1986): Floor-coverings and hanging screens alter arboreal monkey behavior. Zoo Biology 5 (4): 339–348. </a:t>
            </a:r>
          </a:p>
          <a:p>
            <a:pPr marL="0" indent="0"/>
            <a:r>
              <a:rPr lang="en-US" sz="1200" smtClean="0">
                <a:ea typeface="ＭＳ Ｐゴシック" charset="-128"/>
              </a:rPr>
              <a:t>NRC/ILAR (1998): </a:t>
            </a:r>
            <a:r>
              <a:rPr lang="en-US" sz="1200" i="1" smtClean="0">
                <a:ea typeface="ＭＳ Ｐゴシック" charset="-128"/>
              </a:rPr>
              <a:t>Nonhuman Primates: Standards and Guidelines for the Breeding, Care and Management of Laboratory Animals, a Report</a:t>
            </a:r>
            <a:r>
              <a:rPr lang="en-US" sz="1200" smtClean="0">
                <a:ea typeface="ＭＳ Ｐゴシック" charset="-128"/>
              </a:rPr>
              <a:t>. (National Research Council Institute for Laboratory Animal Research.) National Academy Press, Washington, D.C. </a:t>
            </a:r>
          </a:p>
          <a:p>
            <a:pPr marL="0" indent="0"/>
            <a:r>
              <a:rPr lang="en-US" sz="1200" smtClean="0">
                <a:ea typeface="ＭＳ Ｐゴシック" charset="-128"/>
              </a:rPr>
              <a:t>USDA (1999): </a:t>
            </a:r>
            <a:r>
              <a:rPr lang="en-US" sz="1200" i="1" smtClean="0">
                <a:ea typeface="ＭＳ Ｐゴシック" charset="-128"/>
              </a:rPr>
              <a:t>Final Report on Environmental Enhancement to Promote the Psychological Well­being of Nonhuman Primates. U.S. Department of Agriculture, Animal and Plant Health Inspection Service, Riverdale, Maryland. </a:t>
            </a:r>
          </a:p>
          <a:p>
            <a:pPr marL="0" indent="0">
              <a:buFontTx/>
              <a:buNone/>
            </a:pPr>
            <a:endParaRPr lang="en-US" sz="1200" smtClean="0">
              <a:ea typeface="ＭＳ Ｐゴシック" charset="-128"/>
            </a:endParaRPr>
          </a:p>
        </p:txBody>
      </p:sp>
      <p:pic>
        <p:nvPicPr>
          <p:cNvPr id="3" name="79402573.wav">
            <a:hlinkClick r:id="" action="ppaction://media"/>
          </p:cNvPr>
          <p:cNvPicPr>
            <a:picLocks noRot="1" noChangeAspect="1"/>
          </p:cNvPicPr>
          <p:nvPr>
            <a:wavAudioFile r:embed="rId1" name="7940EECD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28600"/>
            <a:ext cx="8305800" cy="9144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A40000"/>
                </a:solidFill>
                <a:ea typeface="ＭＳ Ｐゴシック" charset="-128"/>
              </a:rPr>
              <a:t>Tamaño de jaula según norma ≠ Espacio adecuado</a:t>
            </a:r>
            <a:endParaRPr lang="en-US" sz="3200" smtClean="0">
              <a:solidFill>
                <a:srgbClr val="A40000"/>
              </a:solidFill>
              <a:ea typeface="ＭＳ Ｐゴシック" charset="-128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219200"/>
            <a:ext cx="8839200" cy="5486400"/>
          </a:xfrm>
        </p:spPr>
        <p:txBody>
          <a:bodyPr/>
          <a:lstStyle/>
          <a:p>
            <a:pPr algn="l" eaLnBrk="1" hangingPunct="1"/>
            <a:r>
              <a:rPr lang="ja-JP" altLang="en-US" sz="1600" i="1" smtClean="0">
                <a:ea typeface="ＭＳ Ｐゴシック" charset="-128"/>
              </a:rPr>
              <a:t>‘</a:t>
            </a:r>
            <a:r>
              <a:rPr lang="es-ES_tradnl" altLang="ja-JP" sz="1600" i="1" smtClean="0">
                <a:ea typeface="ＭＳ Ｐゴシック" charset="-128"/>
              </a:rPr>
              <a:t>Para dar lugar a los comportamientos apropiados de cada especie,</a:t>
            </a:r>
            <a:r>
              <a:rPr lang="en-US" altLang="ja-JP" sz="1600" i="1" smtClean="0">
                <a:ea typeface="ＭＳ Ｐゴシック" charset="-128"/>
              </a:rPr>
              <a:t> el recinto debe tener un espacio adecuado. El tamaño de jaula requerido por norma no siempre respeta los requerimientos comportamentales del animal</a:t>
            </a:r>
            <a:r>
              <a:rPr lang="ja-JP" altLang="en-US" sz="1600" i="1" smtClean="0">
                <a:ea typeface="ＭＳ Ｐゴシック" charset="-128"/>
              </a:rPr>
              <a:t>’</a:t>
            </a:r>
            <a:r>
              <a:rPr lang="en-US" altLang="ja-JP" sz="1600" i="1" smtClean="0">
                <a:ea typeface="ＭＳ Ｐゴシック" charset="-128"/>
              </a:rPr>
              <a:t>(Consejo Nacional de Investigación, Instituto para la Investigación de Animales de Laboratorios, 1998). </a:t>
            </a:r>
          </a:p>
          <a:p>
            <a:pPr algn="l" eaLnBrk="1" hangingPunct="1"/>
            <a:endParaRPr lang="en-US" sz="1200" i="1" smtClean="0">
              <a:ea typeface="ＭＳ Ｐゴシック" charset="-128"/>
            </a:endParaRPr>
          </a:p>
          <a:p>
            <a:pPr algn="l" eaLnBrk="1" hangingPunct="1"/>
            <a:r>
              <a:rPr lang="en-US" sz="2000" smtClean="0">
                <a:ea typeface="ＭＳ Ｐゴシック" charset="-128"/>
              </a:rPr>
              <a:t>Definir el espacio adecuado no es sólo una cuestión de dimensiones numéricas o volumen total, sino también de forma y diseño. </a:t>
            </a:r>
          </a:p>
          <a:p>
            <a:pPr algn="l" eaLnBrk="1" hangingPunct="1"/>
            <a:endParaRPr lang="en-US" sz="2000" smtClean="0">
              <a:ea typeface="ＭＳ Ｐゴシック" charset="-128"/>
            </a:endParaRPr>
          </a:p>
          <a:p>
            <a:pPr algn="l" eaLnBrk="1" hangingPunct="1"/>
            <a:endParaRPr lang="en-US" sz="2000" smtClean="0">
              <a:ea typeface="ＭＳ Ｐゴシック" charset="-128"/>
            </a:endParaRPr>
          </a:p>
          <a:p>
            <a:pPr algn="l" eaLnBrk="1" hangingPunct="1"/>
            <a:endParaRPr lang="en-US" sz="2000" smtClean="0">
              <a:ea typeface="ＭＳ Ｐゴシック" charset="-128"/>
            </a:endParaRPr>
          </a:p>
          <a:p>
            <a:pPr algn="l" eaLnBrk="1" hangingPunct="1"/>
            <a:endParaRPr lang="en-US" sz="2000" smtClean="0">
              <a:ea typeface="ＭＳ Ｐゴシック" charset="-128"/>
            </a:endParaRPr>
          </a:p>
          <a:p>
            <a:pPr algn="l" eaLnBrk="1" hangingPunct="1"/>
            <a:endParaRPr lang="en-US" sz="2000" smtClean="0">
              <a:ea typeface="ＭＳ Ｐゴシック" charset="-128"/>
            </a:endParaRPr>
          </a:p>
          <a:p>
            <a:pPr algn="l" eaLnBrk="1" hangingPunct="1"/>
            <a:endParaRPr lang="en-US" sz="2000" smtClean="0">
              <a:ea typeface="ＭＳ Ｐゴシック" charset="-128"/>
            </a:endParaRPr>
          </a:p>
          <a:p>
            <a:pPr algn="l" eaLnBrk="1" hangingPunct="1"/>
            <a:r>
              <a:rPr lang="en-US" sz="1400" smtClean="0">
                <a:ea typeface="ＭＳ Ｐゴシック" charset="-128"/>
              </a:rPr>
              <a:t>Espacio estructurado significa:</a:t>
            </a:r>
          </a:p>
          <a:p>
            <a:pPr algn="l" eaLnBrk="1" hangingPunct="1">
              <a:buFontTx/>
              <a:buChar char="•"/>
            </a:pPr>
            <a:r>
              <a:rPr lang="en-US" sz="1400" smtClean="0">
                <a:ea typeface="ＭＳ Ｐゴシック" charset="-128"/>
              </a:rPr>
              <a:t> Utilizable             </a:t>
            </a:r>
          </a:p>
          <a:p>
            <a:pPr algn="l" eaLnBrk="1" hangingPunct="1">
              <a:buFontTx/>
              <a:buChar char="•"/>
            </a:pPr>
            <a:r>
              <a:rPr lang="en-US" sz="1400" smtClean="0">
                <a:ea typeface="ＭＳ Ｐゴシック" charset="-128"/>
              </a:rPr>
              <a:t> Apropiado según la especie </a:t>
            </a:r>
          </a:p>
          <a:p>
            <a:pPr algn="l" eaLnBrk="1" hangingPunct="1">
              <a:buFontTx/>
              <a:buChar char="•"/>
            </a:pPr>
            <a:r>
              <a:rPr lang="en-US" sz="1400" smtClean="0">
                <a:ea typeface="ＭＳ Ｐゴシック" charset="-128"/>
              </a:rPr>
              <a:t> Mayor superficie de piso </a:t>
            </a:r>
          </a:p>
          <a:p>
            <a:pPr algn="l" eaLnBrk="1" hangingPunct="1">
              <a:buFontTx/>
              <a:buChar char="•"/>
            </a:pPr>
            <a:r>
              <a:rPr lang="en-US" sz="1400" smtClean="0">
                <a:ea typeface="ＭＳ Ｐゴシック" charset="-128"/>
              </a:rPr>
              <a:t> Mayor espacio vertical</a:t>
            </a:r>
          </a:p>
          <a:p>
            <a:pPr algn="l" eaLnBrk="1" hangingPunct="1"/>
            <a:endParaRPr lang="en-US" sz="2400" smtClean="0">
              <a:ea typeface="ＭＳ Ｐゴシック" charset="-128"/>
            </a:endParaRPr>
          </a:p>
          <a:p>
            <a:pPr algn="l" eaLnBrk="1" hangingPunct="1"/>
            <a:endParaRPr lang="en-US" sz="2400" smtClean="0">
              <a:ea typeface="ＭＳ Ｐゴシック" charset="-128"/>
            </a:endParaRPr>
          </a:p>
          <a:p>
            <a:pPr algn="l" eaLnBrk="1" hangingPunct="1"/>
            <a:endParaRPr lang="en-US" sz="2400" smtClean="0">
              <a:ea typeface="ＭＳ Ｐゴシック" charset="-128"/>
            </a:endParaRPr>
          </a:p>
        </p:txBody>
      </p:sp>
      <p:pic>
        <p:nvPicPr>
          <p:cNvPr id="5" name="irc_mi" descr="http://i.imgur.com/PECJJj6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3400" y="3276600"/>
            <a:ext cx="2236378" cy="167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" name="Picture 6" descr="cool fish tank decoration ide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00400" y="3124200"/>
            <a:ext cx="5820548" cy="335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8001000" cy="2133600"/>
          </a:xfrm>
        </p:spPr>
        <p:txBody>
          <a:bodyPr/>
          <a:lstStyle/>
          <a:p>
            <a:pPr marL="514350" indent="-514350" eaLnBrk="1" hangingPunct="1"/>
            <a:r>
              <a:rPr lang="en-US" sz="3200" smtClean="0">
                <a:ea typeface="ＭＳ Ｐゴシック" charset="-128"/>
              </a:rPr>
              <a:t/>
            </a:r>
            <a:br>
              <a:rPr lang="en-US" sz="3200" smtClean="0">
                <a:ea typeface="ＭＳ Ｐゴシック" charset="-128"/>
              </a:rPr>
            </a:br>
            <a:r>
              <a:rPr lang="en-US" sz="3200" smtClean="0">
                <a:ea typeface="ＭＳ Ｐゴシック" charset="-128"/>
              </a:rPr>
              <a:t/>
            </a:r>
            <a:br>
              <a:rPr lang="en-US" sz="3200" smtClean="0">
                <a:ea typeface="ＭＳ Ｐゴシック" charset="-128"/>
              </a:rPr>
            </a:br>
            <a:r>
              <a:rPr lang="en-US" sz="3200" smtClean="0">
                <a:ea typeface="ＭＳ Ｐゴシック" charset="-128"/>
              </a:rPr>
              <a:t/>
            </a:r>
            <a:br>
              <a:rPr lang="en-US" sz="3200" smtClean="0">
                <a:ea typeface="ＭＳ Ｐゴシック" charset="-128"/>
              </a:rPr>
            </a:br>
            <a:r>
              <a:rPr lang="en-US" sz="3200" smtClean="0">
                <a:ea typeface="ＭＳ Ｐゴシック" charset="-128"/>
              </a:rPr>
              <a:t/>
            </a:r>
            <a:br>
              <a:rPr lang="en-US" sz="3200" smtClean="0">
                <a:ea typeface="ＭＳ Ｐゴシック" charset="-128"/>
              </a:rPr>
            </a:br>
            <a:r>
              <a:rPr lang="en-US" sz="3200" smtClean="0">
                <a:ea typeface="ＭＳ Ｐゴシック" charset="-128"/>
              </a:rPr>
              <a:t/>
            </a:r>
            <a:br>
              <a:rPr lang="en-US" sz="3200" smtClean="0">
                <a:ea typeface="ＭＳ Ｐゴシック" charset="-128"/>
              </a:rPr>
            </a:br>
            <a:r>
              <a:rPr lang="en-US" sz="6600" smtClean="0">
                <a:solidFill>
                  <a:srgbClr val="A40000"/>
                </a:solidFill>
                <a:ea typeface="ＭＳ Ｐゴシック" charset="-128"/>
              </a:rPr>
              <a:t>Cómo aumentar el espacio?</a:t>
            </a:r>
            <a:br>
              <a:rPr lang="en-US" sz="6600" smtClean="0">
                <a:solidFill>
                  <a:srgbClr val="A40000"/>
                </a:solidFill>
                <a:ea typeface="ＭＳ Ｐゴシック" charset="-128"/>
              </a:rPr>
            </a:br>
            <a:r>
              <a:rPr lang="en-US" sz="6600" smtClean="0">
                <a:solidFill>
                  <a:srgbClr val="A40000"/>
                </a:solidFill>
                <a:ea typeface="ＭＳ Ｐゴシック" charset="-128"/>
              </a:rPr>
              <a:t/>
            </a:r>
            <a:br>
              <a:rPr lang="en-US" sz="6600" smtClean="0">
                <a:solidFill>
                  <a:srgbClr val="A40000"/>
                </a:solidFill>
                <a:ea typeface="ＭＳ Ｐゴシック" charset="-128"/>
              </a:rPr>
            </a:br>
            <a:r>
              <a:rPr lang="en-US" sz="3200" smtClean="0">
                <a:ea typeface="ＭＳ Ｐゴシック" charset="-128"/>
              </a:rPr>
              <a:t/>
            </a:r>
            <a:br>
              <a:rPr lang="en-US" sz="3200" smtClean="0">
                <a:ea typeface="ＭＳ Ｐゴシック" charset="-128"/>
              </a:rPr>
            </a:br>
            <a:r>
              <a:rPr lang="en-US" sz="3200" smtClean="0">
                <a:ea typeface="ＭＳ Ｐゴシック" charset="-128"/>
              </a:rPr>
              <a:t/>
            </a:r>
            <a:br>
              <a:rPr lang="en-US" sz="3200" smtClean="0">
                <a:ea typeface="ＭＳ Ｐゴシック" charset="-128"/>
              </a:rPr>
            </a:br>
            <a:endParaRPr lang="en-US" sz="3200" smtClean="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scroll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6050" y="-76200"/>
            <a:ext cx="8850313" cy="192405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sz="3200" b="1" smtClean="0">
                <a:solidFill>
                  <a:srgbClr val="A40000"/>
                </a:solidFill>
                <a:ea typeface="ＭＳ Ｐゴシック" charset="-128"/>
              </a:rPr>
              <a:t>Superficie de Piso Aumentada</a:t>
            </a:r>
            <a:br>
              <a:rPr lang="en-US" sz="3200" b="1" smtClean="0">
                <a:solidFill>
                  <a:srgbClr val="A40000"/>
                </a:solidFill>
                <a:ea typeface="ＭＳ Ｐゴシック" charset="-128"/>
              </a:rPr>
            </a:br>
            <a:r>
              <a:rPr lang="en-US" sz="1800" smtClean="0">
                <a:solidFill>
                  <a:schemeClr val="tx1"/>
                </a:solidFill>
                <a:ea typeface="ＭＳ Ｐゴシック" charset="-128"/>
              </a:rPr>
              <a:t>Muy simple! </a:t>
            </a:r>
            <a:br>
              <a:rPr lang="en-US" sz="1800" smtClean="0">
                <a:solidFill>
                  <a:schemeClr val="tx1"/>
                </a:solidFill>
                <a:ea typeface="ＭＳ Ｐゴシック" charset="-128"/>
              </a:rPr>
            </a:br>
            <a:r>
              <a:rPr lang="en-US" sz="1800" smtClean="0">
                <a:solidFill>
                  <a:schemeClr val="tx1"/>
                </a:solidFill>
                <a:ea typeface="ＭＳ Ｐゴシック" charset="-128"/>
              </a:rPr>
              <a:t>       Cualquier cosa, que tenga agujeros y un sustrato profundo </a:t>
            </a:r>
            <a:r>
              <a:rPr lang="en-US" sz="1200" smtClean="0">
                <a:ea typeface="ＭＳ Ｐゴシック" charset="-128"/>
              </a:rPr>
              <a:t/>
            </a:r>
            <a:br>
              <a:rPr lang="en-US" sz="1200" smtClean="0">
                <a:ea typeface="ＭＳ Ｐゴシック" charset="-128"/>
              </a:rPr>
            </a:br>
            <a:endParaRPr lang="en-US" sz="1200" smtClean="0">
              <a:solidFill>
                <a:srgbClr val="FF0000"/>
              </a:solidFill>
              <a:ea typeface="ＭＳ Ｐゴシック" charset="-128"/>
            </a:endParaRPr>
          </a:p>
        </p:txBody>
      </p:sp>
      <p:pic>
        <p:nvPicPr>
          <p:cNvPr id="9220" name="Picture 4" descr="C:\Documents and Settings\UHamblin\Local Settings\Temporary Internet Files\OLK6\DSCN0336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667000" y="1848001"/>
            <a:ext cx="6183313" cy="4648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9221" name="Picture 7" descr="http://www.aquariumlife.net/images/empty-fish-tank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43038" y="1638300"/>
            <a:ext cx="2286000" cy="1562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6630" name="Rectangle 1"/>
          <p:cNvSpPr>
            <a:spLocks noChangeArrowheads="1"/>
          </p:cNvSpPr>
          <p:nvPr/>
        </p:nvSpPr>
        <p:spPr bwMode="auto">
          <a:xfrm>
            <a:off x="533400" y="3195638"/>
            <a:ext cx="2071688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/>
              <a:t>Elementos:</a:t>
            </a:r>
          </a:p>
          <a:p>
            <a:r>
              <a:rPr lang="en-US" sz="1000"/>
              <a:t>Cajas</a:t>
            </a:r>
          </a:p>
          <a:p>
            <a:r>
              <a:rPr lang="en-US" sz="1000"/>
              <a:t>Ramas</a:t>
            </a:r>
          </a:p>
          <a:p>
            <a:r>
              <a:rPr lang="en-US" sz="1000"/>
              <a:t>Tubos PVC</a:t>
            </a:r>
          </a:p>
          <a:p>
            <a:r>
              <a:rPr lang="en-US" sz="1000"/>
              <a:t>Tubos de cartón</a:t>
            </a:r>
          </a:p>
          <a:p>
            <a:r>
              <a:rPr lang="en-US" sz="1000"/>
              <a:t>Pelotas</a:t>
            </a:r>
          </a:p>
          <a:p>
            <a:r>
              <a:rPr lang="en-US" sz="1000"/>
              <a:t>Baldes</a:t>
            </a:r>
          </a:p>
          <a:p>
            <a:r>
              <a:rPr lang="en-US" sz="1000"/>
              <a:t>Iglús</a:t>
            </a:r>
          </a:p>
          <a:p>
            <a:r>
              <a:rPr lang="en-US" sz="1000"/>
              <a:t>Etc.</a:t>
            </a:r>
          </a:p>
          <a:p>
            <a:endParaRPr lang="en-US" sz="1000"/>
          </a:p>
          <a:p>
            <a:r>
              <a:rPr lang="en-US" sz="1000" b="1"/>
              <a:t>Brindan:</a:t>
            </a:r>
          </a:p>
          <a:p>
            <a:r>
              <a:rPr lang="en-US" sz="1000"/>
              <a:t>Lugares para esconderse</a:t>
            </a:r>
          </a:p>
          <a:p>
            <a:r>
              <a:rPr lang="en-US" sz="1000"/>
              <a:t>Barreras visuales </a:t>
            </a:r>
          </a:p>
          <a:p>
            <a:r>
              <a:rPr lang="en-US" sz="1000"/>
              <a:t>Rutas de escape</a:t>
            </a:r>
          </a:p>
          <a:p>
            <a:r>
              <a:rPr lang="en-US" sz="1000"/>
              <a:t>Espacio para excavar </a:t>
            </a:r>
          </a:p>
          <a:p>
            <a:r>
              <a:rPr lang="en-US" sz="1000"/>
              <a:t>Espacios de juegp </a:t>
            </a:r>
          </a:p>
          <a:p>
            <a:r>
              <a:rPr lang="en-US" sz="1000"/>
              <a:t>Materiales para masticar</a:t>
            </a:r>
          </a:p>
          <a:p>
            <a:r>
              <a:rPr lang="en-US" sz="1000"/>
              <a:t>Mayor tiempo para búsqueda de comida</a:t>
            </a:r>
          </a:p>
          <a:p>
            <a:r>
              <a:rPr lang="en-US" sz="1000"/>
              <a:t>Estructuras para hacer túneles/escalar</a:t>
            </a:r>
          </a:p>
          <a:p>
            <a:r>
              <a:rPr lang="en-US" sz="1000"/>
              <a:t>Etc.</a:t>
            </a:r>
          </a:p>
          <a:p>
            <a:endParaRPr lang="en-US" sz="120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scroll_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C00000"/>
                </a:solidFill>
                <a:latin typeface="+mn-lt"/>
                <a:ea typeface="+mj-ea"/>
              </a:rPr>
              <a:t>Accesorios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  <a:ea typeface="+mj-ea"/>
              </a:rPr>
              <a:t> Comestibles versus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  <a:ea typeface="+mj-ea"/>
              </a:rPr>
              <a:t>Permanentes</a:t>
            </a:r>
            <a:endParaRPr lang="en-US" sz="3200" b="1" dirty="0" smtClean="0">
              <a:solidFill>
                <a:srgbClr val="C00000"/>
              </a:solidFill>
              <a:latin typeface="+mn-lt"/>
              <a:ea typeface="+mj-ea"/>
            </a:endParaRPr>
          </a:p>
        </p:txBody>
      </p:sp>
      <p:sp>
        <p:nvSpPr>
          <p:cNvPr id="27652" name="Content Placeholder 1"/>
          <p:cNvSpPr>
            <a:spLocks noGrp="1"/>
          </p:cNvSpPr>
          <p:nvPr>
            <p:ph sz="half" idx="2"/>
          </p:nvPr>
        </p:nvSpPr>
        <p:spPr>
          <a:xfrm>
            <a:off x="4114800" y="1219200"/>
            <a:ext cx="4876800" cy="2667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000" b="1" i="1" u="sng" smtClean="0">
                <a:solidFill>
                  <a:schemeClr val="tx2"/>
                </a:solidFill>
                <a:ea typeface="ＭＳ Ｐゴシック" charset="-128"/>
              </a:rPr>
              <a:t>Uno de los enriquecimientos más brillantes!</a:t>
            </a:r>
          </a:p>
          <a:p>
            <a:pPr marL="0" indent="0" eaLnBrk="1" hangingPunct="1"/>
            <a:r>
              <a:rPr lang="en-US" sz="2000" b="1" smtClean="0">
                <a:solidFill>
                  <a:schemeClr val="tx2"/>
                </a:solidFill>
                <a:ea typeface="ＭＳ Ｐゴシック" charset="-128"/>
              </a:rPr>
              <a:t> No ocupan espacio. </a:t>
            </a:r>
            <a:r>
              <a:rPr lang="en-US" sz="2000" smtClean="0">
                <a:solidFill>
                  <a:schemeClr val="tx2"/>
                </a:solidFill>
                <a:ea typeface="ＭＳ Ｐゴシック" charset="-128"/>
              </a:rPr>
              <a:t>Alfombras de heno planas e iglús de heno</a:t>
            </a:r>
            <a:r>
              <a:rPr lang="en-US" sz="2000" b="1" smtClean="0">
                <a:solidFill>
                  <a:schemeClr val="tx2"/>
                </a:solidFill>
                <a:ea typeface="ＭＳ Ｐゴシック" charset="-128"/>
              </a:rPr>
              <a:t> </a:t>
            </a:r>
            <a:r>
              <a:rPr lang="en-US" sz="2000" smtClean="0">
                <a:solidFill>
                  <a:schemeClr val="tx2"/>
                </a:solidFill>
                <a:ea typeface="ＭＳ Ｐゴシック" charset="-128"/>
              </a:rPr>
              <a:t>huecos </a:t>
            </a:r>
          </a:p>
          <a:p>
            <a:pPr marL="0" indent="0" eaLnBrk="1" hangingPunct="1"/>
            <a:r>
              <a:rPr lang="en-US" sz="2000" b="1" smtClean="0">
                <a:solidFill>
                  <a:schemeClr val="tx2"/>
                </a:solidFill>
                <a:ea typeface="ＭＳ Ｐゴシック" charset="-128"/>
              </a:rPr>
              <a:t> Mayor tiempo para la búsqueda de comida </a:t>
            </a:r>
            <a:r>
              <a:rPr lang="en-US" sz="2000" smtClean="0">
                <a:solidFill>
                  <a:schemeClr val="tx2"/>
                </a:solidFill>
                <a:ea typeface="ＭＳ Ｐゴシック" charset="-128"/>
              </a:rPr>
              <a:t>sin requerir más metros cuadrados</a:t>
            </a:r>
            <a:endParaRPr lang="en-US" sz="2000" smtClean="0">
              <a:ea typeface="ＭＳ Ｐゴシック" charset="-128"/>
            </a:endParaRPr>
          </a:p>
          <a:p>
            <a:pPr marL="0" indent="0" eaLnBrk="1" hangingPunct="1">
              <a:buFontTx/>
              <a:buNone/>
            </a:pPr>
            <a:endParaRPr lang="en-US" smtClean="0">
              <a:ea typeface="ＭＳ Ｐゴシック" charset="-128"/>
            </a:endParaRPr>
          </a:p>
          <a:p>
            <a:pPr marL="0" indent="0">
              <a:buFontTx/>
              <a:buNone/>
            </a:pPr>
            <a:endParaRPr lang="en-US" smtClean="0">
              <a:ea typeface="ＭＳ Ｐゴシック" charset="-128"/>
            </a:endParaRPr>
          </a:p>
        </p:txBody>
      </p:sp>
      <p:pic>
        <p:nvPicPr>
          <p:cNvPr id="10246" name="Picture 4" descr="Q:\BE pictures\CORDATA\VERTEBRATA\Mammalia\Lagomorpha New\Leporidae (hares and rabbits)\Hay mat\Figure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09600" y="3788655"/>
            <a:ext cx="3038129" cy="2514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248" name="Picture 8" descr="http://www.drsfostersmith.com/images/Categoryimages/normal/p-83004-67737R_0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343400" y="3657600"/>
            <a:ext cx="4114800" cy="2428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7655" name="TextBox 2"/>
          <p:cNvSpPr txBox="1">
            <a:spLocks noChangeArrowheads="1"/>
          </p:cNvSpPr>
          <p:nvPr/>
        </p:nvSpPr>
        <p:spPr bwMode="auto">
          <a:xfrm>
            <a:off x="5943600" y="6169025"/>
            <a:ext cx="8255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Comestible</a:t>
            </a:r>
          </a:p>
        </p:txBody>
      </p:sp>
      <p:sp>
        <p:nvSpPr>
          <p:cNvPr id="27656" name="Rectangle 4"/>
          <p:cNvSpPr>
            <a:spLocks noChangeArrowheads="1"/>
          </p:cNvSpPr>
          <p:nvPr/>
        </p:nvSpPr>
        <p:spPr bwMode="auto">
          <a:xfrm>
            <a:off x="1981200" y="6302375"/>
            <a:ext cx="8255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Comestible</a:t>
            </a:r>
          </a:p>
        </p:txBody>
      </p:sp>
      <p:pic>
        <p:nvPicPr>
          <p:cNvPr id="10249" name="Picture 9" descr="Q:\Hilda website stuff\AR Pics for Hilda\DCIM\114___09\IMG_105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89938" y="1425103"/>
            <a:ext cx="2743200" cy="205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27658" name="TextBox 5"/>
          <p:cNvSpPr txBox="1">
            <a:spLocks noChangeArrowheads="1"/>
          </p:cNvSpPr>
          <p:nvPr/>
        </p:nvSpPr>
        <p:spPr bwMode="auto">
          <a:xfrm>
            <a:off x="1695450" y="3429000"/>
            <a:ext cx="8826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Permanente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3491</TotalTime>
  <Words>1757</Words>
  <Application>Microsoft Office PowerPoint</Application>
  <PresentationFormat>On-screen Show (4:3)</PresentationFormat>
  <Paragraphs>257</Paragraphs>
  <Slides>52</Slides>
  <Notes>14</Notes>
  <HiddenSlides>0</HiddenSlides>
  <MMClips>37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Default Design</vt:lpstr>
      <vt:lpstr>  NO SE TRATA DE CUANTO ESPACIO TIENES, SINO DE COMO LO USAS! MEJORANDO EL ESPACIO DISPONIBLE CON ENRIQUECIMIENTO EN EL ZOOLOGICO DE PHOENIX</vt:lpstr>
      <vt:lpstr>Por qué hablar de este tema?</vt:lpstr>
      <vt:lpstr>El Enriquecimiento es Obligatorio cuando los Animales están en Cautiverio!</vt:lpstr>
      <vt:lpstr>No es un Tarea Fácil!</vt:lpstr>
      <vt:lpstr>Los mismos principios – Desafíos diferentes</vt:lpstr>
      <vt:lpstr>Tamaño de jaula según norma ≠ Espacio adecuado</vt:lpstr>
      <vt:lpstr>     Cómo aumentar el espacio?    </vt:lpstr>
      <vt:lpstr>Superficie de Piso Aumentada Muy simple!         Cualquier cosa, que tenga agujeros y un sustrato profundo  </vt:lpstr>
      <vt:lpstr>Accesorios Comestibles versus Permanentes</vt:lpstr>
      <vt:lpstr>Accesorios Masticables vs. Permanentes</vt:lpstr>
      <vt:lpstr>  Espacio Vertical Aumentado  Estructura Rígida, Continua  </vt:lpstr>
      <vt:lpstr>   Espacio Vertical Aumentado  Estructura Flexible, Interrumpida  Los animales que viven en recintos homogéneos con soportes grandes, rígidos y continuos presentan patrones de locomoción diferentes a aquellos que se encuentran en ambientes más complejos, parecidos a la naturaleza, con soportes más pequeños, flexibles e interrumpidos (USDA, 1999). </vt:lpstr>
      <vt:lpstr>Aparatos permanentes para la Búsqueda de Alimento Dentro del Recinto</vt:lpstr>
      <vt:lpstr>Aparatos Permanentes para la Búsqueda de Alimento Fuera del Recinto</vt:lpstr>
      <vt:lpstr>Aparatos para la Búsqueda de Alimento Estilo Libre</vt:lpstr>
      <vt:lpstr>Sustrato Mágico!</vt:lpstr>
      <vt:lpstr>Elementos de Manipulación Destructibles</vt:lpstr>
      <vt:lpstr>Pequeños Elementos Manipulables  </vt:lpstr>
      <vt:lpstr>Enriquecimiento del Olfato y Oído</vt:lpstr>
      <vt:lpstr>Ejercitándose en lugares pequeños</vt:lpstr>
      <vt:lpstr>Ejemplo Perfecto del Uso de 3 Dimensiones</vt:lpstr>
      <vt:lpstr>Las siguientes diapositivas muestran algunos de nuestros animales con elementos de enriquecimiento en espacios pequeños en el Zoológico de Phoenix </vt:lpstr>
      <vt:lpstr>Plantas Artificiales</vt:lpstr>
      <vt:lpstr>Cajas de Cartón</vt:lpstr>
      <vt:lpstr>Bolsas de Alimentos                 </vt:lpstr>
      <vt:lpstr>Slide 26</vt:lpstr>
      <vt:lpstr>Slide 27</vt:lpstr>
      <vt:lpstr>Musgo</vt:lpstr>
      <vt:lpstr>Comederos en Rollos de Papel</vt:lpstr>
      <vt:lpstr>Palos Masticables</vt:lpstr>
      <vt:lpstr>Slide 31</vt:lpstr>
      <vt:lpstr>Pelotas Plásticas</vt:lpstr>
      <vt:lpstr>Paper bags</vt:lpstr>
      <vt:lpstr>Pelotas Plásticas</vt:lpstr>
      <vt:lpstr>Ramas</vt:lpstr>
      <vt:lpstr>Túneles Plásticos</vt:lpstr>
      <vt:lpstr>      Tubos de PVC </vt:lpstr>
      <vt:lpstr>Tubos Gigantes de PVC</vt:lpstr>
      <vt:lpstr>Cajas de Cartón</vt:lpstr>
      <vt:lpstr>Cajas de Cartón</vt:lpstr>
      <vt:lpstr>Comederos en Pelotas Plásticas</vt:lpstr>
      <vt:lpstr>Cajas de Cartón</vt:lpstr>
      <vt:lpstr>Sogas</vt:lpstr>
      <vt:lpstr>Cajas de Cartón</vt:lpstr>
      <vt:lpstr>Papel en Tiras</vt:lpstr>
      <vt:lpstr>Iglús Comestibles</vt:lpstr>
      <vt:lpstr>Troncos huecos</vt:lpstr>
      <vt:lpstr>Ramas</vt:lpstr>
      <vt:lpstr>Papel de Diario</vt:lpstr>
      <vt:lpstr>Bolitas de Embalaje</vt:lpstr>
      <vt:lpstr>Agradecimientos</vt:lpstr>
      <vt:lpstr>Referencias</vt:lpstr>
    </vt:vector>
  </TitlesOfParts>
  <Company>The PHX Zoo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htresz</dc:creator>
  <cp:lastModifiedBy>Eric</cp:lastModifiedBy>
  <cp:revision>149</cp:revision>
  <dcterms:created xsi:type="dcterms:W3CDTF">2014-02-20T22:37:10Z</dcterms:created>
  <dcterms:modified xsi:type="dcterms:W3CDTF">2016-04-13T18:16:35Z</dcterms:modified>
</cp:coreProperties>
</file>