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comments/comment1.xml" ContentType="application/vnd.openxmlformats-officedocument.presentationml.comments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2.xml" ContentType="application/vnd.openxmlformats-officedocument.presentationml.comments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106"/>
  </p:notesMasterIdLst>
  <p:sldIdLst>
    <p:sldId id="256" r:id="rId2"/>
    <p:sldId id="257" r:id="rId3"/>
    <p:sldId id="306" r:id="rId4"/>
    <p:sldId id="258" r:id="rId5"/>
    <p:sldId id="419" r:id="rId6"/>
    <p:sldId id="266" r:id="rId7"/>
    <p:sldId id="298" r:id="rId8"/>
    <p:sldId id="283" r:id="rId9"/>
    <p:sldId id="282" r:id="rId10"/>
    <p:sldId id="288" r:id="rId11"/>
    <p:sldId id="411" r:id="rId12"/>
    <p:sldId id="287" r:id="rId13"/>
    <p:sldId id="286" r:id="rId14"/>
    <p:sldId id="290" r:id="rId15"/>
    <p:sldId id="412" r:id="rId16"/>
    <p:sldId id="418" r:id="rId17"/>
    <p:sldId id="304" r:id="rId18"/>
    <p:sldId id="410" r:id="rId19"/>
    <p:sldId id="398" r:id="rId20"/>
    <p:sldId id="285" r:id="rId21"/>
    <p:sldId id="268" r:id="rId22"/>
    <p:sldId id="302" r:id="rId23"/>
    <p:sldId id="328" r:id="rId24"/>
    <p:sldId id="368" r:id="rId25"/>
    <p:sldId id="423" r:id="rId26"/>
    <p:sldId id="300" r:id="rId27"/>
    <p:sldId id="422" r:id="rId28"/>
    <p:sldId id="353" r:id="rId29"/>
    <p:sldId id="367" r:id="rId30"/>
    <p:sldId id="421" r:id="rId31"/>
    <p:sldId id="355" r:id="rId32"/>
    <p:sldId id="346" r:id="rId33"/>
    <p:sldId id="276" r:id="rId34"/>
    <p:sldId id="369" r:id="rId35"/>
    <p:sldId id="371" r:id="rId36"/>
    <p:sldId id="366" r:id="rId37"/>
    <p:sldId id="316" r:id="rId38"/>
    <p:sldId id="376" r:id="rId39"/>
    <p:sldId id="365" r:id="rId40"/>
    <p:sldId id="356" r:id="rId41"/>
    <p:sldId id="354" r:id="rId42"/>
    <p:sldId id="362" r:id="rId43"/>
    <p:sldId id="373" r:id="rId44"/>
    <p:sldId id="374" r:id="rId45"/>
    <p:sldId id="375" r:id="rId46"/>
    <p:sldId id="383" r:id="rId47"/>
    <p:sldId id="372" r:id="rId48"/>
    <p:sldId id="401" r:id="rId49"/>
    <p:sldId id="404" r:id="rId50"/>
    <p:sldId id="312" r:id="rId51"/>
    <p:sldId id="269" r:id="rId52"/>
    <p:sldId id="363" r:id="rId53"/>
    <p:sldId id="364" r:id="rId54"/>
    <p:sldId id="272" r:id="rId55"/>
    <p:sldId id="270" r:id="rId56"/>
    <p:sldId id="313" r:id="rId57"/>
    <p:sldId id="409" r:id="rId58"/>
    <p:sldId id="390" r:id="rId59"/>
    <p:sldId id="391" r:id="rId60"/>
    <p:sldId id="341" r:id="rId61"/>
    <p:sldId id="384" r:id="rId62"/>
    <p:sldId id="402" r:id="rId63"/>
    <p:sldId id="352" r:id="rId64"/>
    <p:sldId id="370" r:id="rId65"/>
    <p:sldId id="342" r:id="rId66"/>
    <p:sldId id="397" r:id="rId67"/>
    <p:sldId id="430" r:id="rId68"/>
    <p:sldId id="379" r:id="rId69"/>
    <p:sldId id="343" r:id="rId70"/>
    <p:sldId id="407" r:id="rId71"/>
    <p:sldId id="344" r:id="rId72"/>
    <p:sldId id="385" r:id="rId73"/>
    <p:sldId id="386" r:id="rId74"/>
    <p:sldId id="431" r:id="rId75"/>
    <p:sldId id="432" r:id="rId76"/>
    <p:sldId id="387" r:id="rId77"/>
    <p:sldId id="317" r:id="rId78"/>
    <p:sldId id="331" r:id="rId79"/>
    <p:sldId id="319" r:id="rId80"/>
    <p:sldId id="274" r:id="rId81"/>
    <p:sldId id="394" r:id="rId82"/>
    <p:sldId id="348" r:id="rId83"/>
    <p:sldId id="393" r:id="rId84"/>
    <p:sldId id="339" r:id="rId85"/>
    <p:sldId id="334" r:id="rId86"/>
    <p:sldId id="349" r:id="rId87"/>
    <p:sldId id="335" r:id="rId88"/>
    <p:sldId id="275" r:id="rId89"/>
    <p:sldId id="347" r:id="rId90"/>
    <p:sldId id="350" r:id="rId91"/>
    <p:sldId id="320" r:id="rId92"/>
    <p:sldId id="305" r:id="rId93"/>
    <p:sldId id="326" r:id="rId94"/>
    <p:sldId id="280" r:id="rId95"/>
    <p:sldId id="325" r:id="rId96"/>
    <p:sldId id="330" r:id="rId97"/>
    <p:sldId id="318" r:id="rId98"/>
    <p:sldId id="332" r:id="rId99"/>
    <p:sldId id="321" r:id="rId100"/>
    <p:sldId id="322" r:id="rId101"/>
    <p:sldId id="323" r:id="rId102"/>
    <p:sldId id="324" r:id="rId103"/>
    <p:sldId id="433" r:id="rId104"/>
    <p:sldId id="382" r:id="rId10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na Caram" initials="MC" lastIdx="1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2E04"/>
    <a:srgbClr val="00FFFF"/>
    <a:srgbClr val="82FB57"/>
    <a:srgbClr val="FFFF66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0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188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commentAuthors" Target="commentAuthor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2-15T13:03:19.194" idx="13">
    <p:pos x="1088" y="121"/>
    <p:text>Dirt meaning mud, or meaning animals waste?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2-15T13:06:08.536" idx="15">
    <p:pos x="1581" y="28"/>
    <p:text>Mulch-abono?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fld id="{2828E9FE-E84A-43E2-BD63-47E2F600D0C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BACD53-8F84-4027-93CA-F8CB119BD93A}" type="slidenum">
              <a:rPr lang="en-US"/>
              <a:pPr/>
              <a:t>2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http://www.google.com/imgres?imgurl=http://www.payvand.com/news/10/mar/Tehran-Zoo2.jpg&amp;imgrefurl=http://www.payvand.com/news/10/mar/1240.html&amp;usg=__v0HTHvvZus4eLdqIlqgjKQNz8sc=&amp;h=387&amp;w=595&amp;sz=76&amp;hl=en&amp;start=42&amp;zoom=1&amp;um=1&amp;itbs=1&amp;tbnid=vVdg6aILkszseM:&amp;tbnh=88&amp;tbnw=135&amp;prev=/images%3Fq%3Dold%2Bzoo%2Bphotos%26start%3D40%26um%3D1%26hl%3Den%26sa%3DN%26ndsp%3D20%26tbm%3Disch&amp;ei=ghGiTeWZHobUgAeWkvDaBQ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296CAB-5082-4588-B92F-546749CCC8B8}" type="slidenum">
              <a:rPr lang="en-US"/>
              <a:pPr/>
              <a:t>12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6ABE2C-526E-42F5-9BA3-80DDB51275AF}" type="slidenum">
              <a:rPr lang="en-US"/>
              <a:pPr/>
              <a:t>13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smtClean="0">
                <a:ea typeface="ＭＳ Ｐゴシック" pitchFamily="34" charset="-128"/>
              </a:rPr>
              <a:t>Sakol, 1993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EB7F3-E7C9-4026-A2B4-F6675F700EF4}" type="slidenum">
              <a:rPr lang="en-US"/>
              <a:pPr/>
              <a:t>14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http://www.fotosearch.com/NGF003/72252258/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799E81-698D-4E53-838C-F1D996AEE576}" type="slidenum">
              <a:rPr lang="en-US"/>
              <a:pPr/>
              <a:t>15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200" smtClean="0">
                <a:ea typeface="ＭＳ Ｐゴシック" pitchFamily="34" charset="-128"/>
              </a:rPr>
              <a:t>http://www.guzooforever.com/theanimals.html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B20BA-BC25-4564-8586-4DD0AA76DF23}" type="slidenum">
              <a:rPr lang="en-US"/>
              <a:pPr/>
              <a:t>16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http://pluckandfeather.com/wp-content/uploads/2010/09/overheat.jpg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www.google.com/imgres?imgurl=http://www.missionfarrierschool.com/images/july/school_264.jpg&amp;imgrefurl=http://www.missionfarrierschool.com/Beau.htm&amp;h=300&amp;w=400&amp;sz=59&amp;tbnid=N2iW8To9sMMqZM:&amp;tbnh=93&amp;tbnw=124&amp;prev=/search%3Fq%3Dlaminitis%2Bin%2Bhorses%26tbm%3Disch%26tbo%3Du&amp;zoom=1&amp;q=laminitis+in+horses&amp;hl=en&amp;usg=__LljAFn4x_iCrzqMf7oGCU4pXrV4=&amp;sa=X&amp;ei=guX4TdCuBuWw0AGptfHXDQ&amp;ved=0CDQQ9QEwAw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F5DB60-481E-42F3-8F54-E250D2F6FDA7}" type="slidenum">
              <a:rPr lang="en-US"/>
              <a:pPr/>
              <a:t>17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Photo by Volker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Gatz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http://www.google.com/imgres?imgurl=http://www.missionfarrierschool.com/images/july/school_264.jpg&amp;imgrefurl=http://www.missionfarrierschool.com/Beau.htm&amp;h=300&amp;w=400&amp;sz=59&amp;tbnid=N2iW8To9sMMqZM:&amp;tbnh=93&amp;tbnw=124&amp;prev=/search%3Fq%3Dlaminitis%2Bin%2Bhorses%26tbm%3Disch%26tbo%3Du&amp;zoom=1&amp;q=laminitis+in+horses&amp;hl=en&amp;usg=__LljAFn4x_iCrzqMf7oGCU4pXrV4=&amp;sa=X&amp;ei=guX4TdCuBuWw0AGptfHXDQ&amp;ved=0CDQQ9QEwAw</a:t>
            </a:r>
          </a:p>
          <a:p>
            <a:pPr>
              <a:spcBef>
                <a:spcPct val="0"/>
              </a:spcBef>
            </a:pP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4CFF91-771F-4EF4-ADA9-BD53B8AB45EA}" type="slidenum">
              <a:rPr lang="en-US"/>
              <a:pPr/>
              <a:t>18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Courtesy of Alan Roocroft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111213-FF2B-4C25-9B95-02EFC2D1D61F}" type="slidenum">
              <a:rPr lang="en-US"/>
              <a:pPr/>
              <a:t>19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Courtesy of Alan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Roocroft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2F70C-A197-41C4-9DC0-5A0F53CEFC24}" type="slidenum">
              <a:rPr lang="en-US"/>
              <a:pPr/>
              <a:t>21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500" dirty="0" smtClean="0">
                <a:ea typeface="ＭＳ Ｐゴシック" pitchFamily="34" charset="-128"/>
              </a:rPr>
              <a:t>Enclosure without and with  substrate at the Buenos Aires Zoo</a:t>
            </a:r>
            <a:br>
              <a:rPr lang="en-US" sz="500" dirty="0" smtClean="0">
                <a:ea typeface="ＭＳ Ｐゴシック" pitchFamily="34" charset="-128"/>
              </a:rPr>
            </a:br>
            <a:r>
              <a:rPr lang="en-US" sz="500" dirty="0" smtClean="0">
                <a:ea typeface="ＭＳ Ｐゴシック" pitchFamily="34" charset="-128"/>
              </a:rPr>
              <a:t>Photo by Santiago Ricci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403CE3-7214-4745-A10A-32BC2A41156A}" type="slidenum">
              <a:rPr lang="en-US"/>
              <a:pPr/>
              <a:t>22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Phoenix Zoo, Photo by Hilda Tresz</a:t>
            </a: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B7DB6C-1881-4887-8745-917A3D839FF4}" type="slidenum">
              <a:rPr lang="en-US"/>
              <a:pPr/>
              <a:t>3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http://www.zslprints.com/historic_photography/photo/3425.html?pn=1&amp;so=1&amp;sci=1305752214&amp;gid=3425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3561AC-57A5-49A2-9989-A9B84497CA66}" type="slidenum">
              <a:rPr lang="en-US"/>
              <a:pPr/>
              <a:t>23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Hay, courtesy of Smithsonian’s National Zoo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5ADFFB-6043-4070-8B9C-A10B8B078A2F}" type="slidenum">
              <a:rPr lang="en-US"/>
              <a:pPr/>
              <a:t>24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Phoenix Zoo, Photo by Hilda Tresz</a:t>
            </a: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5B9BC5-EECD-4AA0-9302-FC29D7E38D8B}" type="slidenum">
              <a:rPr lang="en-US"/>
              <a:pPr/>
              <a:t>25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 smtClean="0">
                <a:ea typeface="ＭＳ Ｐゴシック" pitchFamily="34" charset="-128"/>
              </a:rPr>
              <a:t>Allwetterzoo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Münster</a:t>
            </a:r>
            <a:r>
              <a:rPr lang="en-US" dirty="0" smtClean="0">
                <a:ea typeface="ＭＳ Ｐゴシック" pitchFamily="34" charset="-128"/>
              </a:rPr>
              <a:t> , photo by Martin </a:t>
            </a:r>
            <a:r>
              <a:rPr lang="en-US" dirty="0" err="1" smtClean="0">
                <a:ea typeface="ＭＳ Ｐゴシック" pitchFamily="34" charset="-128"/>
              </a:rPr>
              <a:t>Schuchert</a:t>
            </a: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1st study of 43 groups of gorillas and 68 groups of orangutans in 42 European zoos Wilson [1982].</a:t>
            </a:r>
          </a:p>
          <a:p>
            <a:pPr eaLnBrk="1" hangingPunct="1"/>
            <a:endParaRPr lang="en-US" u="sng" dirty="0" smtClean="0">
              <a:ea typeface="ＭＳ Ｐゴシック" pitchFamily="34" charset="-128"/>
            </a:endParaRP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D858C8-609F-41D9-95C0-92815FF8D47D}" type="slidenum">
              <a:rPr lang="en-US"/>
              <a:pPr/>
              <a:t>26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 smtClean="0">
                <a:ea typeface="ＭＳ Ｐゴシック" pitchFamily="34" charset="-128"/>
              </a:rPr>
              <a:t>Nürnberg</a:t>
            </a:r>
            <a:r>
              <a:rPr lang="en-US" dirty="0" smtClean="0">
                <a:ea typeface="ＭＳ Ｐゴシック" pitchFamily="34" charset="-128"/>
              </a:rPr>
              <a:t> Zoo, photo by Martin </a:t>
            </a:r>
            <a:r>
              <a:rPr lang="en-US" dirty="0" err="1" smtClean="0">
                <a:ea typeface="ＭＳ Ｐゴシック" pitchFamily="34" charset="-128"/>
              </a:rPr>
              <a:t>Schuchert</a:t>
            </a: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981E55-F7BD-4B3C-B938-089DFB565284}" type="slidenum">
              <a:rPr lang="en-US"/>
              <a:pPr/>
              <a:t>27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http://upload.wikimedia.org/wikipedia/en/5/5e/Female_Orangutan_Auckland_Zoo.JPG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http://www.google.com/imgres?imgurl=http://us.cdn4.123rf.com/168nwm/jonnysek/jonnysek0908/jonnysek090800119/5342082-very-nice-orangutan-from-the-zoo-prague.jpg&amp;imgrefurl=http://www.123rf.com/photo_5338400_very-nice-orangutan-from-the-zoo-prague.html&amp;usg=__qPmd8eBs7J8VFBMH-5qyWjDlG1c=&amp;h=168&amp;w=113&amp;sz=7&amp;hl=en&amp;start=143&amp;zoom=1&amp;um=1&amp;itbs=1&amp;tbnid=dLfXDKhNJ1wtqM:&amp;tbnh=99&amp;tbnw=67&amp;prev=/search%3Fq%3Dorangutan%2Bzoo%26start%3D140%26um%3D1%26hl%3Den%26sa%3DN%26biw%3D1004%26bih%3D637%26ndsp%3D20%26tbm%3Disch&amp;ei=Jib6TYfKDIHt0gHtxqmLAw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FF6418-1438-4A2A-8367-36DE9E69F7C8}" type="slidenum">
              <a:rPr lang="en-US"/>
              <a:pPr/>
              <a:t>28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Straw, Como Zoo, Photo by Allison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Jungheim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/>
            </a:r>
            <a:b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</a:b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2339F9-92C1-4D91-8619-A4BB12091A62}" type="slidenum">
              <a:rPr lang="en-US"/>
              <a:pPr/>
              <a:t>29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Red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laterit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 sand Brasilia Zoo, Photo by Volker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Gatz</a:t>
            </a:r>
            <a:endPara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http://www.google.com/imgres?imgurl=http://www.spca.org.hk/welfare/images/campaigns/Chicken%2520in%2520cage%2520RSPCA.jpg&amp;imgrefurl=http://www.spca.org.hk/welfare/eng/chicken_welfare.html&amp;usg=__6CYiwtsD_3Nug7hDPJRGdUuJ5xw=&amp;h=424&amp;w=640&amp;sz=84&amp;hl=en&amp;start=16&amp;zoom=1&amp;um=1&amp;itbs=1&amp;tbnid=z2UTzhKjhdRK3M:&amp;tbnh=91&amp;tbnw=137&amp;prev=/search%3Fq%3Dbattery%2Bflooring%2Bfor%2Bchickens%26um%3D1%26hl%3Den%26sa%3DN%26biw%3D1004%26bih%3D637%26tbm%3Disch&amp;ei=yVI5TsPaLcnUgQfR0rnPBg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118C07-76C2-489B-B474-ECC169746F8A}" type="slidenum">
              <a:rPr lang="en-US"/>
              <a:pPr/>
              <a:t>31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http://plingpling.files.wordpress.com/2009/04/baby-elephant-raya.jpg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8F6C27-8CB6-46F1-92D8-BFB6343FB62F}" type="slidenum">
              <a:rPr lang="en-US"/>
              <a:pPr/>
              <a:t>32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Dirt  Phoenix Zoo, Photo by Jim Hughes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7A67AF-ADC2-4324-B107-C5151572A6A6}" type="slidenum">
              <a:rPr lang="en-US"/>
              <a:pPr/>
              <a:t>4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Photo by </a:t>
            </a:r>
            <a:r>
              <a:rPr lang="en-US" dirty="0" err="1" smtClean="0">
                <a:ea typeface="ＭＳ Ｐゴシック" pitchFamily="34" charset="-128"/>
              </a:rPr>
              <a:t>Balazs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Buzas</a:t>
            </a:r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EA700-232F-4273-AE07-5AD0972A3719}" type="slidenum">
              <a:rPr lang="en-US"/>
              <a:pPr/>
              <a:t>33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Dublin Zoo,  Photo by Gerry Creighton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Alan Roocroft-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”</a:t>
            </a:r>
            <a:r>
              <a:rPr lang="en-GB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Tusk wear on concrete flooring has been a big problem for elephants in zoos for many years. Some zoos have even resorted to capping or metal banding the tusks so that tusk contact with the concrete is avoided”.</a:t>
            </a:r>
            <a:r>
              <a:rPr lang="en-US" smtClean="0">
                <a:ea typeface="ＭＳ Ｐゴシック" pitchFamily="34" charset="-128"/>
              </a:rPr>
              <a:t> </a:t>
            </a:r>
            <a:endParaRPr lang="en-US" b="1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ED10D8-A0AE-4938-BFCD-A10C810376FB}" type="slidenum">
              <a:rPr lang="en-US"/>
              <a:pPr/>
              <a:t>34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Phoenix Zoo, Photo by Hilda Tresz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76C75C-3863-4201-86A9-1326306DE817}" type="slidenum">
              <a:rPr lang="en-US"/>
              <a:pPr/>
              <a:t>35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>
                <a:ea typeface="ＭＳ Ｐゴシック" pitchFamily="34" charset="-128"/>
              </a:rPr>
              <a:t>http://zoodesign.files.wordpress.com/2008/08/brookfield-tiger.jpg and Grass at the Phoenix  Zoo, photo by Hilda Tresz</a:t>
            </a: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7A2800-7E52-4A4F-8B4B-F070680FB90C}" type="slidenum">
              <a:rPr lang="en-US"/>
              <a:pPr/>
              <a:t>36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Pedro raking, courtesy of Phoenix Zoo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27F5B8-AD28-473D-AB6E-1C4C4764995E}" type="slidenum">
              <a:rPr lang="en-US"/>
              <a:pPr/>
              <a:t>39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900" smtClean="0">
                <a:ea typeface="ＭＳ Ｐゴシック" pitchFamily="34" charset="-128"/>
              </a:rPr>
              <a:t>Lisa Ruggiero, Roger Williams Park Zoo, Rhode Island, USA Elephant facility</a:t>
            </a:r>
          </a:p>
          <a:p>
            <a:pPr eaLnBrk="1" hangingPunct="1"/>
            <a:endParaRPr lang="en-US" sz="900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8C9FC5-24E3-494C-9BAD-02FBB822A7DD}" type="slidenum">
              <a:rPr lang="en-US"/>
              <a:pPr/>
              <a:t>40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500" smtClean="0">
                <a:ea typeface="ＭＳ Ｐゴシック" pitchFamily="34" charset="-128"/>
              </a:rPr>
              <a:t>Como Zoo</a:t>
            </a:r>
            <a:r>
              <a:rPr lang="en-US" sz="900" smtClean="0">
                <a:ea typeface="ＭＳ Ｐゴシック" pitchFamily="34" charset="-128"/>
              </a:rPr>
              <a:t> , photo by Allison Jungheim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5DD588-4E42-4E40-B06E-04D86CA9F3E1}" type="slidenum">
              <a:rPr lang="en-US"/>
              <a:pPr/>
              <a:t>41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800" dirty="0" smtClean="0">
                <a:ea typeface="ＭＳ Ｐゴシック" pitchFamily="34" charset="-128"/>
              </a:rPr>
              <a:t>Volker </a:t>
            </a:r>
            <a:r>
              <a:rPr lang="en-US" sz="800" dirty="0" err="1" smtClean="0">
                <a:ea typeface="ＭＳ Ｐゴシック" pitchFamily="34" charset="-128"/>
              </a:rPr>
              <a:t>Gatz</a:t>
            </a:r>
            <a:r>
              <a:rPr lang="en-US" sz="800" dirty="0" smtClean="0">
                <a:ea typeface="ＭＳ Ｐゴシック" pitchFamily="34" charset="-128"/>
              </a:rPr>
              <a:t> , Zoo Dortmund</a:t>
            </a:r>
            <a:br>
              <a:rPr lang="en-US" sz="800" dirty="0" smtClean="0">
                <a:ea typeface="ＭＳ Ｐゴシック" pitchFamily="34" charset="-128"/>
              </a:rPr>
            </a:br>
            <a:endParaRPr lang="en-US" sz="8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AC500-9A67-4CC4-ADBC-327276A6DCD5}" type="slidenum">
              <a:rPr lang="en-US"/>
              <a:pPr/>
              <a:t>42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700" smtClean="0">
                <a:ea typeface="ＭＳ Ｐゴシック" pitchFamily="34" charset="-128"/>
              </a:rPr>
              <a:t>Volker Gatz , Zoo Dortmund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8A075B-BE8E-4AFF-8C4F-ED4117FB361B}" type="slidenum">
              <a:rPr lang="en-US"/>
              <a:pPr/>
              <a:t>43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Photo by Hilda Tresz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1E44ED-B172-4BF9-9624-8A7532C580AB}" type="slidenum">
              <a:rPr lang="en-US"/>
              <a:pPr/>
              <a:t>44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Phoenix Zoo, Photo by Hilda Tresz</a:t>
            </a: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28A197-2854-449B-9F6A-8A31F970FE66}" type="slidenum">
              <a:rPr lang="en-US"/>
              <a:pPr/>
              <a:t>5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Photo by Hilda Tresz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C9926A-13FB-4A01-AA6E-0CEF472D7808}" type="slidenum">
              <a:rPr lang="en-US"/>
              <a:pPr/>
              <a:t>45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Allwetter</a:t>
            </a:r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 Zoo, </a:t>
            </a:r>
            <a:r>
              <a:rPr lang="en-US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Nunberg</a:t>
            </a:r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 Zoo, Photo by Martin </a:t>
            </a:r>
            <a:r>
              <a:rPr lang="en-US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Schuchert</a:t>
            </a:r>
            <a:endParaRPr lang="en-US" b="1" dirty="0" smtClean="0">
              <a:solidFill>
                <a:srgbClr val="FFFF66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eaLnBrk="1" hangingPunct="1"/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Phoenix Zoo, Photo by Shawna Brown and unknown</a:t>
            </a:r>
          </a:p>
          <a:p>
            <a:pPr eaLnBrk="1" hangingPunct="1"/>
            <a:endParaRPr lang="en-US" b="1" dirty="0" smtClean="0">
              <a:solidFill>
                <a:srgbClr val="FFFF66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2D39FE-FE54-4E0E-BB7F-955B16BC1A37}" type="slidenum">
              <a:rPr lang="en-US"/>
              <a:pPr/>
              <a:t>46</a:t>
            </a:fld>
            <a:endParaRPr 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Allison </a:t>
            </a:r>
            <a:r>
              <a:rPr lang="en-US" dirty="0" err="1" smtClean="0">
                <a:ea typeface="ＭＳ Ｐゴシック" pitchFamily="34" charset="-128"/>
              </a:rPr>
              <a:t>Ballentine</a:t>
            </a:r>
            <a:r>
              <a:rPr lang="en-US" dirty="0" smtClean="0">
                <a:ea typeface="ＭＳ Ｐゴシック" pitchFamily="34" charset="-128"/>
              </a:rPr>
              <a:t>, Western North Carolina Nature Center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950329-01B9-4784-9A42-017AF439A5CD}" type="slidenum">
              <a:rPr lang="en-US"/>
              <a:pPr/>
              <a:t>47</a:t>
            </a:fld>
            <a:endParaRPr 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800" smtClean="0">
                <a:ea typeface="ＭＳ Ｐゴシック" pitchFamily="34" charset="-128"/>
              </a:rPr>
              <a:t>Dawn Neptune, Utah's Hogle Zoo </a:t>
            </a:r>
          </a:p>
          <a:p>
            <a:pPr eaLnBrk="1" hangingPunct="1"/>
            <a:r>
              <a:rPr lang="en-US" sz="800" smtClean="0">
                <a:ea typeface="ＭＳ Ｐゴシック" pitchFamily="34" charset="-128"/>
              </a:rPr>
              <a:t>Phoenix Zoo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8AC1E-3CC6-4C66-82B3-8FF794C3BEB2}" type="slidenum">
              <a:rPr lang="en-US"/>
              <a:pPr/>
              <a:t>48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http://www.travelandtransitions.com/stories_photos/images/ottawa_agriculture_museum1.jpg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8DA88B-07B0-4885-A3C6-CB3843E74851}" type="slidenum">
              <a:rPr lang="en-US"/>
              <a:pPr/>
              <a:t>6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b="1" dirty="0" smtClean="0">
                <a:ea typeface="ＭＳ Ｐゴシック" pitchFamily="34" charset="-128"/>
              </a:rPr>
              <a:t>Photo by </a:t>
            </a:r>
            <a:r>
              <a:rPr lang="en-US" b="1" dirty="0" err="1" smtClean="0">
                <a:ea typeface="ＭＳ Ｐゴシック" pitchFamily="34" charset="-128"/>
              </a:rPr>
              <a:t>Zofia</a:t>
            </a:r>
            <a:r>
              <a:rPr lang="en-US" b="1" dirty="0" smtClean="0">
                <a:ea typeface="ＭＳ Ｐゴシック" pitchFamily="34" charset="-128"/>
              </a:rPr>
              <a:t> and Stan </a:t>
            </a:r>
            <a:r>
              <a:rPr lang="en-US" b="1" dirty="0" err="1" smtClean="0">
                <a:ea typeface="ＭＳ Ｐゴシック" pitchFamily="34" charset="-128"/>
              </a:rPr>
              <a:t>Kurylowicz</a:t>
            </a:r>
            <a:endParaRPr lang="en-US" b="1" dirty="0" smtClean="0">
              <a:ea typeface="ＭＳ Ｐゴシック" pitchFamily="34" charset="-128"/>
            </a:endParaRPr>
          </a:p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4167FB-7F62-4B52-9334-352B06C7F597}" type="slidenum">
              <a:rPr lang="en-US"/>
              <a:pPr/>
              <a:t>7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Photo by </a:t>
            </a:r>
            <a:r>
              <a:rPr lang="en-US" dirty="0" err="1" smtClean="0">
                <a:ea typeface="ＭＳ Ｐゴシック" pitchFamily="34" charset="-128"/>
              </a:rPr>
              <a:t>Balazs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dirty="0" err="1" smtClean="0">
                <a:ea typeface="ＭＳ Ｐゴシック" pitchFamily="34" charset="-128"/>
              </a:rPr>
              <a:t>Buzas</a:t>
            </a:r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512DAF-8AFB-46B0-B218-334ED715E4A6}" type="slidenum">
              <a:rPr lang="en-US"/>
              <a:pPr/>
              <a:t>9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tx2"/>
                </a:solidFill>
                <a:ea typeface="+mn-ea"/>
                <a:cs typeface="+mn-cs"/>
              </a:rPr>
              <a:t>Joe, the gorilla at Twycross Zoo</a:t>
            </a:r>
            <a:r>
              <a:rPr lang="en-US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http://www.oozemagazine.co.uk/caps1.htm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AD122D-BF20-471F-AE01-F1EAAB4DF4FF}" type="slidenum">
              <a:rPr lang="en-US"/>
              <a:pPr/>
              <a:t>10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Visitors watch as a polar bear cub paces at the San Diego Zoo. 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Photo:http://seattlepi.nwsource.com/getaways/090596/pace05_top.html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537177-7C2A-4858-965F-EF855882EA10}" type="slidenum">
              <a:rPr lang="en-US"/>
              <a:pPr/>
              <a:t>11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Courtesy of Alan </a:t>
            </a:r>
            <a:r>
              <a:rPr lang="en-US" dirty="0" err="1" smtClean="0">
                <a:ea typeface="ＭＳ Ｐゴシック" pitchFamily="34" charset="-128"/>
              </a:rPr>
              <a:t>Roocroft</a:t>
            </a:r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8603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603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8D285-51D8-4580-9AF2-1B2BEA0D81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D1B49F-BB37-495E-AB01-45983D4C6A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81BC1C-54DC-4702-8F24-D9FB3367F3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6705D2-7381-47DB-83C8-D48311B543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8BB08B-B4FA-4CB4-A806-88FCAEBD1F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4ECBC8-927F-4A70-B7C8-B4B88D6E1B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DC48D-50B9-471E-BF60-7E34E9F8CA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C6639E-0C64-49BD-8833-23059DF280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5DBA01-1B3F-4CCE-9FBB-34A9A3FAEA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FC47C4-6774-4336-9925-A29451DDEF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B47BD9-279D-4D85-9D9E-BB7EFF94FB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77A505-BDF3-4901-A3CD-1598337BA2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C113CE-542A-4786-B660-5BB702CF6B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831FD4-C0BE-4C7B-BA55-9F148549DE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E1D01F-3A69-41C8-ADE9-EFE3E951ED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8499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499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499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499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499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500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500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500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500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500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500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500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500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500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500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501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501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501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8501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501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5015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5016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5017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8576FCF0-5C90-4AD0-8A04-E57A28AE95B0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8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jpeg"/><Relationship Id="rId4" Type="http://schemas.openxmlformats.org/officeDocument/2006/relationships/hyperlink" Target="http://pluckandfeather.com/wp-content/uploads/2010/09/overheat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www.jb-ent.com/rodriguezpinestraw/images/long_needle_pinestraw.jpg&amp;imgrefurl=http://www.jb-ent.com/rodriguezpinestraw/&amp;usg=__2xhaJkOL_Uhgb9hYpJc7nTa2IK0=&amp;h=961&amp;w=1000&amp;sz=393&amp;hl=en&amp;start=7&amp;zoom=1&amp;um=1&amp;itbs=1&amp;tbnid=k1AcuPNZNL1JDM:&amp;tbnh=143&amp;tbnw=149&amp;prev=/search?q=pine+straw&amp;um=1&amp;hl=en&amp;sa=N&amp;biw=1004&amp;bih=637&amp;tbm=isch&amp;ei=xY_uTbzRIobKgQehlaSVDw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hyperlink" Target="http://www.google.com/imgres?imgurl=http://3.bp.blogspot.com/-kX-JoyRhuJw/TdrFlLVSsqI/AAAAAAAADcU/yY8BxceFIzs/s400/straw.jpg&amp;imgrefurl=http://propercourse.blogspot.com/2011/05/final-straw.html&amp;usg=__C2Od0xEzVBVQRqkVQJKl0wlpzTg=&amp;h=321&amp;w=380&amp;sz=65&amp;hl=en&amp;start=2&amp;zoom=1&amp;um=1&amp;itbs=1&amp;tbnid=OfxPSirDyrGXxM:&amp;tbnh=104&amp;tbnw=123&amp;prev=/search?q=straw&amp;um=1&amp;hl=en&amp;sa=N&amp;biw=1004&amp;bih=637&amp;tbm=isch&amp;ei=fZHuTZeNGorMgQe-9ZmVDw" TargetMode="External"/><Relationship Id="rId4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8/Fotothek_df_roe-neg_0006282_004_Bauer_beim_F%C3%BCttern_der_Schweine.jpg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\\ss1\PUBLIC\Hilda%20Website\Rusted_Root_-_Send_Me_On_My_Way.mp3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pPr eaLnBrk="1" hangingPunct="1"/>
            <a:r>
              <a:rPr lang="en-US" sz="4800" smtClean="0">
                <a:ea typeface="ＭＳ Ｐゴシック" pitchFamily="34" charset="-128"/>
              </a:rPr>
              <a:t>La falta de uso de sustratos en los zoológicos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752600"/>
            <a:ext cx="7543800" cy="129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>
                <a:latin typeface="Arial" charset="0"/>
              </a:rPr>
              <a:t>Hilda Tresz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>
                <a:latin typeface="Arial" charset="0"/>
              </a:rPr>
              <a:t>Gerente de Comportamiento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>
                <a:latin typeface="Arial" charset="0"/>
              </a:rPr>
              <a:t>Phoenix Zoo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sz="2400">
                <a:latin typeface="Arial" charset="0"/>
              </a:rPr>
              <a:t>ICEE 2011</a:t>
            </a:r>
          </a:p>
        </p:txBody>
      </p:sp>
      <p:pic>
        <p:nvPicPr>
          <p:cNvPr id="18436" name="Picture 5" descr="straw-bale-on-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67665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page19-hay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6576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Caminar</a:t>
            </a:r>
            <a:r>
              <a:rPr lang="en-US" dirty="0" smtClean="0">
                <a:ea typeface="+mj-ea"/>
                <a:cs typeface="+mj-cs"/>
              </a:rPr>
              <a:t> de un </a:t>
            </a:r>
            <a:r>
              <a:rPr lang="en-US" dirty="0" err="1" smtClean="0">
                <a:ea typeface="+mj-ea"/>
                <a:cs typeface="+mj-cs"/>
              </a:rPr>
              <a:t>lado</a:t>
            </a:r>
            <a:r>
              <a:rPr lang="en-US" dirty="0" smtClean="0">
                <a:ea typeface="+mj-ea"/>
                <a:cs typeface="+mj-cs"/>
              </a:rPr>
              <a:t> a </a:t>
            </a:r>
            <a:r>
              <a:rPr lang="en-US" dirty="0" err="1" smtClean="0">
                <a:ea typeface="+mj-ea"/>
                <a:cs typeface="+mj-cs"/>
              </a:rPr>
              <a:t>otro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85800"/>
            <a:ext cx="9144000" cy="1143000"/>
          </a:xfrm>
        </p:spPr>
        <p:txBody>
          <a:bodyPr/>
          <a:lstStyle/>
          <a:p>
            <a:pPr marL="0" indent="0" eaLnBrk="1" hangingPunct="1">
              <a:buClr>
                <a:srgbClr val="0066FF"/>
              </a:buClr>
              <a:buFont typeface="Wingdings" pitchFamily="2" charset="2"/>
              <a:buNone/>
            </a:pPr>
            <a:r>
              <a:rPr lang="en-US" sz="2400" smtClean="0">
                <a:ea typeface="ＭＳ Ｐゴシック" pitchFamily="34" charset="-128"/>
              </a:rPr>
              <a:t> </a:t>
            </a:r>
            <a:r>
              <a:rPr lang="en-US" sz="2800" smtClean="0">
                <a:ea typeface="ＭＳ Ｐゴシック" pitchFamily="34" charset="-128"/>
              </a:rPr>
              <a:t>Movimiento ambulatorio repetitivo – atravesando el mismo tramo repetidamente (Mellen, Haye, Shepherdson, 1998).</a:t>
            </a:r>
            <a:r>
              <a:rPr lang="en-US" sz="2400" smtClean="0">
                <a:ea typeface="ＭＳ Ｐゴシック" pitchFamily="34" charset="-128"/>
              </a:rPr>
              <a:t> </a:t>
            </a:r>
          </a:p>
          <a:p>
            <a:pPr marL="0" indent="0" eaLnBrk="1" hangingPunct="1">
              <a:buClr>
                <a:srgbClr val="0066FF"/>
              </a:buClr>
              <a:buFont typeface="Wingdings" pitchFamily="2" charset="2"/>
              <a:buNone/>
            </a:pPr>
            <a:endParaRPr lang="en-US" sz="2400" smtClean="0">
              <a:ea typeface="ＭＳ Ｐゴシック" pitchFamily="34" charset="-128"/>
            </a:endParaRPr>
          </a:p>
          <a:p>
            <a:pPr marL="0" indent="0" eaLnBrk="1" hangingPunct="1">
              <a:buClr>
                <a:srgbClr val="0066FF"/>
              </a:buClr>
              <a:buFont typeface="Wingdings" pitchFamily="2" charset="2"/>
              <a:buNone/>
            </a:pPr>
            <a:endParaRPr lang="en-US" sz="2400" smtClean="0">
              <a:ea typeface="ＭＳ Ｐゴシック" pitchFamily="34" charset="-128"/>
            </a:endParaRPr>
          </a:p>
          <a:p>
            <a:pPr marL="0" indent="0" eaLnBrk="1" hangingPunct="1">
              <a:buClr>
                <a:srgbClr val="0066FF"/>
              </a:buClr>
              <a:buFont typeface="Wingdings" pitchFamily="2" charset="2"/>
              <a:buNone/>
            </a:pPr>
            <a:endParaRPr lang="en-US" sz="2400" smtClean="0">
              <a:ea typeface="ＭＳ Ｐゴシック" pitchFamily="34" charset="-128"/>
            </a:endParaRPr>
          </a:p>
          <a:p>
            <a:pPr marL="0" indent="0" eaLnBrk="1" hangingPunct="1">
              <a:buClr>
                <a:srgbClr val="0066FF"/>
              </a:buClr>
              <a:buFont typeface="Wingdings" pitchFamily="2" charset="2"/>
              <a:buNone/>
            </a:pPr>
            <a:endParaRPr lang="en-US" sz="2400" smtClean="0">
              <a:ea typeface="ＭＳ Ｐゴシック" pitchFamily="34" charset="-128"/>
            </a:endParaRPr>
          </a:p>
          <a:p>
            <a:pPr marL="0" indent="0" eaLnBrk="1" hangingPunct="1">
              <a:buClr>
                <a:srgbClr val="0066FF"/>
              </a:buClr>
              <a:buFont typeface="Wingdings" pitchFamily="2" charset="2"/>
              <a:buNone/>
            </a:pPr>
            <a:endParaRPr lang="en-US" sz="2400" smtClean="0">
              <a:ea typeface="ＭＳ Ｐゴシック" pitchFamily="34" charset="-128"/>
            </a:endParaRPr>
          </a:p>
          <a:p>
            <a:pPr marL="0" indent="0" eaLnBrk="1" hangingPunct="1">
              <a:buClr>
                <a:srgbClr val="0066FF"/>
              </a:buClr>
              <a:buFont typeface="Wingdings" pitchFamily="2" charset="2"/>
              <a:buNone/>
            </a:pPr>
            <a:endParaRPr lang="en-US" sz="2400" smtClean="0">
              <a:ea typeface="ＭＳ Ｐゴシック" pitchFamily="34" charset="-128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sz="1200" smtClean="0">
              <a:effectLst/>
              <a:ea typeface="ＭＳ Ｐゴシック" pitchFamily="34" charset="-128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sz="1200" smtClean="0">
              <a:effectLst/>
              <a:ea typeface="ＭＳ Ｐゴシック" pitchFamily="34" charset="-128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sz="2400" smtClean="0">
              <a:ea typeface="ＭＳ Ｐゴシック" pitchFamily="34" charset="-128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676400" y="5943600"/>
            <a:ext cx="7467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it-IT" sz="1600">
              <a:latin typeface="Garamond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Hojas secas    </a:t>
            </a:r>
            <a:r>
              <a:rPr lang="en-US" sz="2400" smtClean="0">
                <a:ea typeface="ＭＳ Ｐゴシック" pitchFamily="34" charset="-128"/>
              </a:rPr>
              <a:t>Courtesy of Smithsonian’s National Zoo</a:t>
            </a:r>
          </a:p>
        </p:txBody>
      </p:sp>
      <p:pic>
        <p:nvPicPr>
          <p:cNvPr id="16998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77900"/>
            <a:ext cx="8686800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Hojas secas    </a:t>
            </a:r>
            <a:r>
              <a:rPr lang="en-US" sz="2400" smtClean="0">
                <a:ea typeface="ＭＳ Ｐゴシック" pitchFamily="34" charset="-128"/>
              </a:rPr>
              <a:t> courtesy of Smithsonian’s National Zoo</a:t>
            </a:r>
          </a:p>
        </p:txBody>
      </p:sp>
      <p:pic>
        <p:nvPicPr>
          <p:cNvPr id="17101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28700"/>
            <a:ext cx="86106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6" name="Rectangle 6"/>
          <p:cNvSpPr>
            <a:spLocks noChangeArrowheads="1"/>
          </p:cNvSpPr>
          <p:nvPr/>
        </p:nvSpPr>
        <p:spPr bwMode="auto">
          <a:xfrm>
            <a:off x="5334000" y="6553200"/>
            <a:ext cx="3810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Dry leaves  Courtesy of  Smithsonian’s National Zoo</a:t>
            </a:r>
          </a:p>
        </p:txBody>
      </p:sp>
      <p:sp>
        <p:nvSpPr>
          <p:cNvPr id="168967" name="Rectangle 7"/>
          <p:cNvSpPr>
            <a:spLocks noChangeArrowheads="1"/>
          </p:cNvSpPr>
          <p:nvPr/>
        </p:nvSpPr>
        <p:spPr bwMode="auto">
          <a:xfrm>
            <a:off x="0" y="0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>
                <a:solidFill>
                  <a:srgbClr val="82FB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The end!</a:t>
            </a:r>
            <a:br>
              <a:rPr lang="en-US" sz="4800" b="1">
                <a:solidFill>
                  <a:srgbClr val="82FB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</a:br>
            <a:r>
              <a:rPr lang="en-US" sz="4800" b="1">
                <a:solidFill>
                  <a:srgbClr val="82FB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Or, maybe a new beginning?</a:t>
            </a:r>
          </a:p>
        </p:txBody>
      </p:sp>
      <p:pic>
        <p:nvPicPr>
          <p:cNvPr id="17203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5563"/>
            <a:ext cx="9144000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Agradecimientos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63638"/>
            <a:ext cx="8229600" cy="45307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4800" b="1" smtClean="0">
                <a:solidFill>
                  <a:srgbClr val="00FFFF"/>
                </a:solidFill>
                <a:ea typeface="ＭＳ Ｐゴシック" pitchFamily="34" charset="-128"/>
              </a:rPr>
              <a:t>Music by Wally Hestermann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sz="4800" b="1" smtClean="0">
              <a:solidFill>
                <a:srgbClr val="00FFFF"/>
              </a:solidFill>
              <a:ea typeface="ＭＳ Ｐゴシック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smtClean="0">
                <a:ea typeface="ＭＳ Ｐゴシック" pitchFamily="34" charset="-128"/>
              </a:rPr>
              <a:t>Un agradecimiento especial a la Gerencia del Zoológico de Phoenix y a todos los zoológicos mencionados, por fomentar el enriquecimiento comportamental de los animales, y a todos los cuidadores que dedican tiempo a diario para proveer un adecuado enriquecimiento a todos sus animales.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Referencias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2959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686800" cy="586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200" b="1" smtClean="0">
                <a:ea typeface="ＭＳ Ｐゴシック" pitchFamily="34" charset="-128"/>
              </a:rPr>
              <a:t>Bayne K, Dexter S.L, Mainzer H, McCully C, Campbell G, Yamada F. (1992): The use of artificial turf as a foraging substrate for individually housed rhesus monkeys </a:t>
            </a:r>
            <a:r>
              <a:rPr lang="en-US" sz="2200" b="1" i="1" smtClean="0">
                <a:ea typeface="ＭＳ Ｐゴシック" pitchFamily="34" charset="-128"/>
              </a:rPr>
              <a:t>(Macaca mulatta).</a:t>
            </a:r>
            <a:r>
              <a:rPr lang="en-US" sz="2200" b="1" smtClean="0">
                <a:ea typeface="ＭＳ Ｐゴシック" pitchFamily="34" charset="-128"/>
              </a:rPr>
              <a:t> Animal Welfare 1, 39-53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200" b="1" smtClean="0">
                <a:ea typeface="ＭＳ Ｐゴシック" pitchFamily="34" charset="-128"/>
              </a:rPr>
              <a:t>Chamove, A. S., Anderson, J. R., Morgan-Jones, Susan C., Jones, Susan P. (1982): Deep woodchip litter: Hygiene, feeding, and behavioral enhancement in eight primate species. International Journal for the Study of Animal Problems, Vol 3(4), 308-318.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200" b="1" smtClean="0">
                <a:ea typeface="ＭＳ Ｐゴシック" pitchFamily="34" charset="-128"/>
              </a:rPr>
              <a:t>Hartshorne. S. (2006): An evolutionary perspective of grooming as an occupation. Journal of Occupational Science, Vol 13, No 2, 126-133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200" b="1" smtClean="0">
                <a:ea typeface="ＭＳ Ｐゴシック" pitchFamily="34" charset="-128"/>
              </a:rPr>
              <a:t>Hughes, B.O. (1976);Preference decisions of domestic hens for wire or litter floors Applied Animal Ethology, Vol 2, Issue 2: 155-165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200" b="1" smtClean="0">
                <a:ea typeface="ＭＳ Ｐゴシック" pitchFamily="34" charset="-128"/>
              </a:rPr>
              <a:t>Ludes, E., Anderson, J.R. (1996): Comparison of the behaviour of captive white-faced capuchin monkeys (Cebus capucinus) in the presence of four kinds of deep litter. Applied Animal Behaviour Science 49, 293-303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200" b="1" smtClean="0">
                <a:ea typeface="ＭＳ Ｐゴシック" pitchFamily="34" charset="-128"/>
              </a:rPr>
              <a:t>Lutz, C. K., Novak, M. A. (1995): Use of foraging racks and shavings as enrichment tools for groups of rhesus monkeys (</a:t>
            </a:r>
            <a:r>
              <a:rPr lang="en-US" sz="2200" b="1" i="1" smtClean="0">
                <a:ea typeface="ＭＳ Ｐゴシック" pitchFamily="34" charset="-128"/>
              </a:rPr>
              <a:t>Macaca mulatta</a:t>
            </a:r>
            <a:r>
              <a:rPr lang="en-US" sz="2200" b="1" smtClean="0">
                <a:ea typeface="ＭＳ Ｐゴシック" pitchFamily="34" charset="-128"/>
              </a:rPr>
              <a:t>). Zoo Biology Vol. 14, Issue 5: 463-474.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200" b="1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b="1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sz="200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Balanceo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351240" name="Rectangle 8"/>
          <p:cNvSpPr>
            <a:spLocks noChangeArrowheads="1"/>
          </p:cNvSpPr>
          <p:nvPr/>
        </p:nvSpPr>
        <p:spPr bwMode="auto">
          <a:xfrm>
            <a:off x="5867400" y="6226175"/>
            <a:ext cx="297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Courtesy of Alan Roocroft</a:t>
            </a:r>
          </a:p>
        </p:txBody>
      </p:sp>
      <p:sp>
        <p:nvSpPr>
          <p:cNvPr id="43012" name="Rectangle 9"/>
          <p:cNvSpPr>
            <a:spLocks noChangeArrowheads="1"/>
          </p:cNvSpPr>
          <p:nvPr/>
        </p:nvSpPr>
        <p:spPr bwMode="auto">
          <a:xfrm>
            <a:off x="457200" y="733425"/>
            <a:ext cx="85344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900"/>
              <a:t>Moviéndose lenta o rítmicamente hacia adelante y hacia atrás, o de un lado hacia el otro. </a:t>
            </a:r>
          </a:p>
        </p:txBody>
      </p:sp>
      <p:pic>
        <p:nvPicPr>
          <p:cNvPr id="4301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447800"/>
            <a:ext cx="7696200" cy="5046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038600" y="6488668"/>
            <a:ext cx="2640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dirty="0" smtClean="0"/>
              <a:t>Courtesy of Alan </a:t>
            </a:r>
            <a:r>
              <a:rPr lang="en-US" dirty="0" err="1" smtClean="0"/>
              <a:t>Roocroft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Automutilación</a:t>
            </a:r>
            <a:endParaRPr lang="en-US" u="sng" smtClean="0">
              <a:ea typeface="ＭＳ Ｐゴシック" pitchFamily="34" charset="-128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2819400" cy="5334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</a:pPr>
            <a:r>
              <a:rPr lang="en-US" sz="2200" smtClean="0">
                <a:latin typeface="Arial" pitchFamily="34" charset="0"/>
                <a:ea typeface="ＭＳ Ｐゴシック" pitchFamily="34" charset="-128"/>
              </a:rPr>
              <a:t>Algunos individuos convierten un hábito normal como el aseo, en un comportamiento excesivo de limpieza. Comportamientos como lamidas exageradas, mordisqueos insistentes y rascarse repetidamente pueden causar serias heridas (Meyer-Holzapfel, 1968).</a:t>
            </a:r>
            <a:r>
              <a:rPr lang="en-US" sz="2200" smtClean="0">
                <a:ea typeface="ＭＳ Ｐゴシック" pitchFamily="34" charset="-128"/>
              </a:rPr>
              <a:t>  </a:t>
            </a:r>
          </a:p>
          <a:p>
            <a:pPr marL="0" indent="0"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</a:pPr>
            <a:r>
              <a:rPr lang="en-US" sz="2200" smtClean="0">
                <a:ea typeface="ＭＳ Ｐゴシック" pitchFamily="34" charset="-128"/>
              </a:rPr>
              <a:t>  </a:t>
            </a:r>
            <a:r>
              <a:rPr lang="en-US" sz="2200" smtClean="0">
                <a:ea typeface="ＭＳ Ｐゴシック" pitchFamily="34" charset="-128"/>
                <a:cs typeface="Times New Roman" pitchFamily="18" charset="0"/>
              </a:rPr>
              <a:t> </a:t>
            </a:r>
          </a:p>
          <a:p>
            <a:pPr marL="0" indent="0"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</a:pPr>
            <a:r>
              <a:rPr lang="en-US" sz="2200" smtClean="0">
                <a:ea typeface="ＭＳ Ｐゴシック" pitchFamily="34" charset="-128"/>
                <a:cs typeface="Times New Roman" pitchFamily="18" charset="0"/>
              </a:rPr>
              <a:t> </a:t>
            </a:r>
          </a:p>
          <a:p>
            <a:pPr marL="0" indent="0"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</a:pPr>
            <a:r>
              <a:rPr lang="en-US" sz="2200" smtClean="0">
                <a:ea typeface="ＭＳ Ｐゴシック" pitchFamily="34" charset="-128"/>
                <a:cs typeface="Times New Roman" pitchFamily="18" charset="0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</a:pPr>
            <a:endParaRPr lang="en-US" sz="220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</a:pPr>
            <a:endParaRPr lang="en-US" sz="220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</a:pPr>
            <a:endParaRPr lang="en-US" sz="220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</a:pPr>
            <a:endParaRPr lang="en-US" sz="220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</a:pPr>
            <a:endParaRPr lang="en-US" sz="220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</a:pPr>
            <a:endParaRPr lang="en-US" sz="220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</a:pPr>
            <a:endParaRPr lang="en-US" sz="2200" smtClean="0">
              <a:ea typeface="ＭＳ Ｐゴシック" pitchFamily="34" charset="-128"/>
              <a:cs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</a:pPr>
            <a:r>
              <a:rPr lang="en-US" sz="2200" smtClean="0">
                <a:ea typeface="ＭＳ Ｐゴシック" pitchFamily="34" charset="-128"/>
                <a:cs typeface="Times New Roman" pitchFamily="18" charset="0"/>
              </a:rPr>
              <a:t>Photo by Lisa Knowles, Wisconsin Regional Primate Research Center</a:t>
            </a:r>
            <a:r>
              <a:rPr lang="en-US" sz="2200" smtClean="0">
                <a:ea typeface="ＭＳ Ｐゴシック" pitchFamily="34" charset="-128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</a:pPr>
            <a:endParaRPr lang="en-US" sz="220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</a:pPr>
            <a:r>
              <a:rPr lang="en-US" sz="2200" smtClean="0">
                <a:ea typeface="ＭＳ Ｐゴシック" pitchFamily="34" charset="-128"/>
              </a:rPr>
              <a:t>  </a:t>
            </a:r>
          </a:p>
          <a:p>
            <a:pPr marL="0" indent="0"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</a:pPr>
            <a:endParaRPr lang="en-US" sz="220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</a:pPr>
            <a:endParaRPr lang="en-US" sz="220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</a:pPr>
            <a:endParaRPr lang="en-US" sz="220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Clr>
                <a:srgbClr val="0066FF"/>
              </a:buClr>
              <a:buFont typeface="Wingdings" pitchFamily="2" charset="2"/>
              <a:buNone/>
            </a:pPr>
            <a:endParaRPr lang="en-US" sz="220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Apatía 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85800"/>
            <a:ext cx="9144000" cy="1524000"/>
          </a:xfrm>
        </p:spPr>
        <p:txBody>
          <a:bodyPr/>
          <a:lstStyle/>
          <a:p>
            <a:pPr eaLnBrk="1" hangingPunct="1">
              <a:buClr>
                <a:srgbClr val="0066FF"/>
              </a:buClr>
              <a:buFont typeface="Wingdings" pitchFamily="2" charset="2"/>
              <a:buNone/>
            </a:pPr>
            <a:r>
              <a:rPr lang="en-US" sz="2400" smtClean="0">
                <a:ea typeface="ＭＳ Ｐゴシック" pitchFamily="34" charset="-128"/>
              </a:rPr>
              <a:t>    </a:t>
            </a:r>
            <a:r>
              <a:rPr lang="en-US" sz="2000" smtClean="0">
                <a:ea typeface="ＭＳ Ｐゴシック" pitchFamily="34" charset="-128"/>
              </a:rPr>
              <a:t>La separación de una pareja o compañero con quien el animal tiene un lazo fuerte puede generar un estado de apatía en el animal, comparable al estado de depresión o duelo en el ser humano (Mayer-Holzapfel, 1968). 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7110" name="Rectangle 1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Aseo exagerado</a:t>
            </a:r>
            <a:br>
              <a:rPr lang="en-US" smtClean="0">
                <a:ea typeface="ＭＳ Ｐゴシック" pitchFamily="34" charset="-128"/>
              </a:rPr>
            </a:br>
            <a:r>
              <a:rPr lang="en-US" sz="2400" b="0" smtClean="0">
                <a:ea typeface="ＭＳ Ｐゴシック" pitchFamily="34" charset="-128"/>
              </a:rPr>
              <a:t>Adicción al cuidado y atención exagerada de la superficie del cuerpo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3657600" y="6400800"/>
            <a:ext cx="337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1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553200" y="304800"/>
            <a:ext cx="2590800" cy="6199188"/>
          </a:xfrm>
        </p:spPr>
        <p:txBody>
          <a:bodyPr/>
          <a:lstStyle/>
          <a:p>
            <a:pPr eaLnBrk="1" hangingPunct="1"/>
            <a:r>
              <a:rPr lang="en-US" sz="3200" smtClean="0">
                <a:ea typeface="ＭＳ Ｐゴシック" pitchFamily="34" charset="-128"/>
              </a:rPr>
              <a:t/>
            </a:r>
            <a:br>
              <a:rPr lang="en-US" sz="3200" smtClean="0">
                <a:ea typeface="ＭＳ Ｐゴシック" pitchFamily="34" charset="-128"/>
              </a:rPr>
            </a:br>
            <a:r>
              <a:rPr lang="en-US" sz="3200" smtClean="0">
                <a:ea typeface="ＭＳ Ｐゴシック" pitchFamily="34" charset="-128"/>
              </a:rPr>
              <a:t>Hipotermia</a:t>
            </a:r>
            <a:r>
              <a:rPr lang="en-US" sz="2800" smtClean="0">
                <a:ea typeface="ＭＳ Ｐゴシック" pitchFamily="34" charset="-128"/>
              </a:rPr>
              <a:t> </a:t>
            </a:r>
            <a:br>
              <a:rPr lang="en-US" sz="2800" smtClean="0">
                <a:ea typeface="ＭＳ Ｐゴシック" pitchFamily="34" charset="-128"/>
              </a:rPr>
            </a:br>
            <a:r>
              <a:rPr lang="en-US" sz="2000" smtClean="0">
                <a:ea typeface="ＭＳ Ｐゴシック" pitchFamily="34" charset="-128"/>
              </a:rPr>
              <a:t/>
            </a:r>
            <a:br>
              <a:rPr lang="en-US" sz="2000" smtClean="0">
                <a:ea typeface="ＭＳ Ｐゴシック" pitchFamily="34" charset="-128"/>
              </a:rPr>
            </a:br>
            <a:r>
              <a:rPr lang="en-US" sz="2000" smtClean="0">
                <a:ea typeface="ＭＳ Ｐゴシック" pitchFamily="34" charset="-128"/>
              </a:rPr>
              <a:t/>
            </a:r>
            <a:br>
              <a:rPr lang="en-US" sz="2000" smtClean="0">
                <a:ea typeface="ＭＳ Ｐゴシック" pitchFamily="34" charset="-128"/>
              </a:rPr>
            </a:br>
            <a:r>
              <a:rPr lang="en-US" sz="2000" smtClean="0">
                <a:ea typeface="ＭＳ Ｐゴシック" pitchFamily="34" charset="-128"/>
              </a:rPr>
              <a:t/>
            </a:r>
            <a:br>
              <a:rPr lang="en-US" sz="2000" smtClean="0">
                <a:ea typeface="ＭＳ Ｐゴシック" pitchFamily="34" charset="-128"/>
              </a:rPr>
            </a:br>
            <a:r>
              <a:rPr lang="en-US" sz="2000" smtClean="0">
                <a:ea typeface="ＭＳ Ｐゴシック" pitchFamily="34" charset="-128"/>
              </a:rPr>
              <a:t/>
            </a:r>
            <a:br>
              <a:rPr lang="en-US" sz="2000" smtClean="0">
                <a:ea typeface="ＭＳ Ｐゴシック" pitchFamily="34" charset="-128"/>
              </a:rPr>
            </a:br>
            <a:r>
              <a:rPr lang="en-US" sz="2800" b="0" smtClean="0">
                <a:ea typeface="ＭＳ Ｐゴシック" pitchFamily="34" charset="-128"/>
              </a:rPr>
              <a:t>Condición potencialmente fatal, que ocurre cuando la temperatura del cuerpo cae por debajo de 35 °C. </a:t>
            </a:r>
            <a:r>
              <a:rPr lang="en-US" sz="3200" smtClean="0">
                <a:ea typeface="ＭＳ Ｐゴシック" pitchFamily="34" charset="-128"/>
              </a:rPr>
              <a:t/>
            </a:r>
            <a:br>
              <a:rPr lang="en-US" sz="3200" smtClean="0">
                <a:ea typeface="ＭＳ Ｐゴシック" pitchFamily="34" charset="-128"/>
              </a:rPr>
            </a:br>
            <a:r>
              <a:rPr lang="en-US" sz="3200" smtClean="0">
                <a:ea typeface="ＭＳ Ｐゴシック" pitchFamily="34" charset="-128"/>
              </a:rPr>
              <a:t/>
            </a:r>
            <a:br>
              <a:rPr lang="en-US" sz="3200" smtClean="0">
                <a:ea typeface="ＭＳ Ｐゴシック" pitchFamily="34" charset="-128"/>
              </a:rPr>
            </a:br>
            <a:r>
              <a:rPr lang="en-US" sz="3200" smtClean="0">
                <a:ea typeface="ＭＳ Ｐゴシック" pitchFamily="34" charset="-128"/>
              </a:rPr>
              <a:t/>
            </a:r>
            <a:br>
              <a:rPr lang="en-US" sz="3200" smtClean="0">
                <a:ea typeface="ＭＳ Ｐゴシック" pitchFamily="34" charset="-128"/>
              </a:rPr>
            </a:br>
            <a:endParaRPr lang="en-US" sz="400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 </a:t>
            </a:r>
            <a:r>
              <a:rPr lang="en-US" dirty="0" err="1" smtClean="0">
                <a:ea typeface="+mj-ea"/>
                <a:cs typeface="+mj-cs"/>
              </a:rPr>
              <a:t>Hipertermia</a:t>
            </a:r>
            <a:endParaRPr lang="en-US" dirty="0" smtClean="0">
              <a:ea typeface="+mj-ea"/>
              <a:cs typeface="+mj-cs"/>
            </a:endParaRPr>
          </a:p>
        </p:txBody>
      </p:sp>
      <p:pic>
        <p:nvPicPr>
          <p:cNvPr id="53252" name="Picture 7" descr="overheat-300x176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2286000"/>
            <a:ext cx="40386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Rectangle 8"/>
          <p:cNvSpPr>
            <a:spLocks noChangeArrowheads="1"/>
          </p:cNvSpPr>
          <p:nvPr/>
        </p:nvSpPr>
        <p:spPr bwMode="auto">
          <a:xfrm>
            <a:off x="0" y="6021388"/>
            <a:ext cx="4800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sz="1200"/>
          </a:p>
        </p:txBody>
      </p:sp>
      <p:sp>
        <p:nvSpPr>
          <p:cNvPr id="53254" name="Rectangle 12"/>
          <p:cNvSpPr>
            <a:spLocks noChangeArrowheads="1"/>
          </p:cNvSpPr>
          <p:nvPr/>
        </p:nvSpPr>
        <p:spPr bwMode="auto">
          <a:xfrm>
            <a:off x="79375" y="1006475"/>
            <a:ext cx="88360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400"/>
              <a:t>La hipertermia es una condición de elevada temperatura corporal debido a fallas en la termorregulación. </a:t>
            </a:r>
          </a:p>
          <a:p>
            <a:pPr eaLnBrk="1" hangingPunct="1"/>
            <a:endParaRPr lang="en-US" sz="2400"/>
          </a:p>
        </p:txBody>
      </p:sp>
      <p:sp>
        <p:nvSpPr>
          <p:cNvPr id="53255" name="Rectangle 13"/>
          <p:cNvSpPr>
            <a:spLocks noChangeArrowheads="1"/>
          </p:cNvSpPr>
          <p:nvPr/>
        </p:nvSpPr>
        <p:spPr bwMode="auto">
          <a:xfrm>
            <a:off x="381000" y="6400800"/>
            <a:ext cx="853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sz="900"/>
          </a:p>
        </p:txBody>
      </p:sp>
      <p:graphicFrame>
        <p:nvGraphicFramePr>
          <p:cNvPr id="53250" name="Object 15"/>
          <p:cNvGraphicFramePr>
            <a:graphicFrameLocks noChangeAspect="1"/>
          </p:cNvGraphicFramePr>
          <p:nvPr>
            <p:ph idx="1"/>
          </p:nvPr>
        </p:nvGraphicFramePr>
        <p:xfrm>
          <a:off x="5105400" y="2257425"/>
          <a:ext cx="3733800" cy="3733800"/>
        </p:xfrm>
        <a:graphic>
          <a:graphicData uri="http://schemas.openxmlformats.org/presentationml/2006/ole">
            <p:oleObj spid="_x0000_s53250" name="Photo Editor Photo" r:id="rId6" imgW="1876190" imgH="187619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7813"/>
            <a:ext cx="8686800" cy="788987"/>
          </a:xfrm>
        </p:spPr>
        <p:txBody>
          <a:bodyPr/>
          <a:lstStyle/>
          <a:p>
            <a:pPr eaLnBrk="1" hangingPunct="1">
              <a:defRPr/>
            </a:pPr>
            <a:r>
              <a:rPr lang="en-US" sz="3800" dirty="0" smtClean="0">
                <a:ea typeface="+mj-ea"/>
                <a:cs typeface="+mj-cs"/>
              </a:rPr>
              <a:t> Laminitis </a:t>
            </a:r>
            <a:r>
              <a:rPr lang="en-US" sz="3800" dirty="0" err="1" smtClean="0">
                <a:ea typeface="+mj-ea"/>
                <a:cs typeface="+mj-cs"/>
              </a:rPr>
              <a:t>y</a:t>
            </a:r>
            <a:r>
              <a:rPr lang="en-US" sz="3800" dirty="0" smtClean="0">
                <a:ea typeface="+mj-ea"/>
                <a:cs typeface="+mj-cs"/>
              </a:rPr>
              <a:t> </a:t>
            </a:r>
            <a:r>
              <a:rPr lang="en-US" sz="3800" dirty="0" err="1" smtClean="0">
                <a:ea typeface="+mj-ea"/>
                <a:cs typeface="+mj-cs"/>
              </a:rPr>
              <a:t>otros</a:t>
            </a:r>
            <a:r>
              <a:rPr lang="en-US" sz="3800" dirty="0" smtClean="0">
                <a:ea typeface="+mj-ea"/>
                <a:cs typeface="+mj-cs"/>
              </a:rPr>
              <a:t> </a:t>
            </a:r>
            <a:r>
              <a:rPr lang="en-US" sz="3800" dirty="0" err="1" smtClean="0">
                <a:ea typeface="+mj-ea"/>
                <a:cs typeface="+mj-cs"/>
              </a:rPr>
              <a:t>problemas</a:t>
            </a:r>
            <a:r>
              <a:rPr lang="en-US" sz="3800" dirty="0" smtClean="0">
                <a:ea typeface="+mj-ea"/>
                <a:cs typeface="+mj-cs"/>
              </a:rPr>
              <a:t> en </a:t>
            </a:r>
            <a:r>
              <a:rPr lang="en-US" sz="3800" dirty="0" err="1" smtClean="0">
                <a:ea typeface="+mj-ea"/>
                <a:cs typeface="+mj-cs"/>
              </a:rPr>
              <a:t>las</a:t>
            </a:r>
            <a:r>
              <a:rPr lang="en-US" sz="3800" dirty="0" smtClean="0">
                <a:ea typeface="+mj-ea"/>
                <a:cs typeface="+mj-cs"/>
              </a:rPr>
              <a:t> </a:t>
            </a:r>
            <a:r>
              <a:rPr lang="en-US" sz="3800" dirty="0" err="1" smtClean="0">
                <a:ea typeface="+mj-ea"/>
                <a:cs typeface="+mj-cs"/>
              </a:rPr>
              <a:t>patas</a:t>
            </a:r>
            <a:endParaRPr lang="en-US" sz="3800" dirty="0" smtClean="0">
              <a:ea typeface="+mj-ea"/>
              <a:cs typeface="+mj-cs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5410200" y="5464175"/>
            <a:ext cx="3276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Pododermatitis en la nutria gigante, con desgaste excesivo de las almohadillas plantares e inflamación.</a:t>
            </a:r>
          </a:p>
        </p:txBody>
      </p:sp>
      <p:pic>
        <p:nvPicPr>
          <p:cNvPr id="5530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67640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13" descr="b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28600" y="1143000"/>
            <a:ext cx="3546475" cy="4724400"/>
          </a:xfrm>
          <a:noFill/>
        </p:spPr>
      </p:pic>
      <p:sp>
        <p:nvSpPr>
          <p:cNvPr id="55302" name="Rectangle 14"/>
          <p:cNvSpPr>
            <a:spLocks noChangeArrowheads="1"/>
          </p:cNvSpPr>
          <p:nvPr/>
        </p:nvSpPr>
        <p:spPr bwMode="auto">
          <a:xfrm>
            <a:off x="79375" y="5943600"/>
            <a:ext cx="4416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Inflamación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las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capas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sensibles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del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tejido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dentro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los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cascos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los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caballos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y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otros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animales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6840805" y="6488668"/>
            <a:ext cx="2303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Photo by Volker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Gatz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703388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34" charset="-128"/>
              </a:rPr>
              <a:t>Crecimiento de piel seca, llagas o úlceras por presión, callos y conductos sinusales que drenan</a:t>
            </a:r>
          </a:p>
        </p:txBody>
      </p:sp>
      <p:pic>
        <p:nvPicPr>
          <p:cNvPr id="57347" name="Picture 4" descr="Kne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133600"/>
            <a:ext cx="4419600" cy="2973388"/>
          </a:xfrm>
          <a:noFill/>
        </p:spPr>
      </p:pic>
      <p:pic>
        <p:nvPicPr>
          <p:cNvPr id="57348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8200" y="2362200"/>
            <a:ext cx="4495800" cy="4224338"/>
          </a:xfrm>
          <a:noFill/>
        </p:spPr>
      </p:pic>
      <p:sp>
        <p:nvSpPr>
          <p:cNvPr id="348169" name="Rectangle 9"/>
          <p:cNvSpPr>
            <a:spLocks noChangeArrowheads="1"/>
          </p:cNvSpPr>
          <p:nvPr/>
        </p:nvSpPr>
        <p:spPr bwMode="auto">
          <a:xfrm>
            <a:off x="228600" y="6172200"/>
            <a:ext cx="487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600" y="6096000"/>
            <a:ext cx="2777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Courtesy of Alan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Roocroft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676400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34" charset="-128"/>
              </a:rPr>
              <a:t>Artritis, problemas de cadera, lesiones en la cara e inflamación de articulaciones!!!!!!!!!!!! </a:t>
            </a:r>
          </a:p>
        </p:txBody>
      </p:sp>
      <p:sp>
        <p:nvSpPr>
          <p:cNvPr id="324615" name="Rectangle 7"/>
          <p:cNvSpPr>
            <a:spLocks noChangeArrowheads="1"/>
          </p:cNvSpPr>
          <p:nvPr/>
        </p:nvSpPr>
        <p:spPr bwMode="auto">
          <a:xfrm>
            <a:off x="228600" y="6172200"/>
            <a:ext cx="487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pic>
        <p:nvPicPr>
          <p:cNvPr id="59396" name="Picture 9" descr="PICT297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976438"/>
            <a:ext cx="6400800" cy="4805362"/>
          </a:xfrm>
          <a:noFill/>
        </p:spPr>
      </p:pic>
      <p:sp>
        <p:nvSpPr>
          <p:cNvPr id="5" name="Rectangle 4"/>
          <p:cNvSpPr/>
          <p:nvPr/>
        </p:nvSpPr>
        <p:spPr>
          <a:xfrm>
            <a:off x="6366573" y="6488668"/>
            <a:ext cx="2777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Courtesy of Alan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Roocroft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712787"/>
          </a:xfrm>
        </p:spPr>
        <p:txBody>
          <a:bodyPr/>
          <a:lstStyle/>
          <a:p>
            <a:pPr eaLnBrk="1" hangingPunct="1"/>
            <a:r>
              <a:rPr lang="en-US" sz="4200" smtClean="0">
                <a:latin typeface="Arial" pitchFamily="34" charset="0"/>
                <a:ea typeface="ＭＳ Ｐゴシック" pitchFamily="34" charset="-128"/>
              </a:rPr>
              <a:t>De qué se trata esta presentación?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8763000" cy="46482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ea typeface="ＭＳ Ｐゴシック" pitchFamily="34" charset="-128"/>
              </a:rPr>
              <a:t>La </a:t>
            </a:r>
            <a:r>
              <a:rPr lang="en-US" sz="2400" dirty="0" err="1" smtClean="0">
                <a:ea typeface="ＭＳ Ｐゴシック" pitchFamily="34" charset="-128"/>
              </a:rPr>
              <a:t>cantidad</a:t>
            </a:r>
            <a:r>
              <a:rPr lang="en-US" sz="2400" dirty="0" smtClean="0">
                <a:ea typeface="ＭＳ Ｐゴシック" pitchFamily="34" charset="-128"/>
              </a:rPr>
              <a:t> de </a:t>
            </a:r>
            <a:r>
              <a:rPr lang="en-US" sz="2400" dirty="0" err="1" smtClean="0">
                <a:ea typeface="ＭＳ Ｐゴシック" pitchFamily="34" charset="-128"/>
              </a:rPr>
              <a:t>zoológicos</a:t>
            </a:r>
            <a:r>
              <a:rPr lang="en-US" sz="2400" dirty="0" smtClean="0">
                <a:ea typeface="ＭＳ Ｐゴシック" pitchFamily="34" charset="-128"/>
              </a:rPr>
              <a:t> y </a:t>
            </a:r>
            <a:r>
              <a:rPr lang="en-US" sz="2400" dirty="0" err="1" smtClean="0">
                <a:ea typeface="ＭＳ Ｐゴシック" pitchFamily="34" charset="-128"/>
              </a:rPr>
              <a:t>otras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instalaciones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que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continúan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teniendo</a:t>
            </a:r>
            <a:r>
              <a:rPr lang="en-US" sz="2400" dirty="0" smtClean="0">
                <a:ea typeface="ＭＳ Ｐゴシック" pitchFamily="34" charset="-128"/>
              </a:rPr>
              <a:t> a </a:t>
            </a:r>
            <a:r>
              <a:rPr lang="en-US" sz="2400" dirty="0" err="1" smtClean="0">
                <a:ea typeface="ＭＳ Ｐゴシック" pitchFamily="34" charset="-128"/>
              </a:rPr>
              <a:t>sus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animales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sobre</a:t>
            </a:r>
            <a:r>
              <a:rPr lang="en-US" sz="2400" dirty="0" smtClean="0">
                <a:ea typeface="ＭＳ Ｐゴシック" pitchFamily="34" charset="-128"/>
              </a:rPr>
              <a:t> superficies </a:t>
            </a:r>
            <a:r>
              <a:rPr lang="en-US" sz="2400" dirty="0" err="1" smtClean="0">
                <a:ea typeface="ＭＳ Ｐゴシック" pitchFamily="34" charset="-128"/>
              </a:rPr>
              <a:t>desnudas</a:t>
            </a:r>
            <a:r>
              <a:rPr lang="en-US" sz="2400" dirty="0" smtClean="0">
                <a:ea typeface="ＭＳ Ｐゴシック" pitchFamily="34" charset="-128"/>
              </a:rPr>
              <a:t> es </a:t>
            </a:r>
            <a:r>
              <a:rPr lang="en-US" sz="2400" dirty="0" err="1" smtClean="0">
                <a:solidFill>
                  <a:srgbClr val="FE2E04"/>
                </a:solidFill>
                <a:ea typeface="ＭＳ Ｐゴシック" pitchFamily="34" charset="-128"/>
              </a:rPr>
              <a:t>alarmante</a:t>
            </a:r>
            <a:r>
              <a:rPr lang="en-US" sz="1800" dirty="0" smtClean="0">
                <a:solidFill>
                  <a:srgbClr val="FE2E04"/>
                </a:solidFill>
                <a:ea typeface="ＭＳ Ｐゴシック" pitchFamily="34" charset="-128"/>
              </a:rPr>
              <a:t> 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Jaulas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vacías</a:t>
            </a:r>
            <a:r>
              <a:rPr lang="en-US" sz="2400" dirty="0" smtClean="0">
                <a:ea typeface="ＭＳ Ｐゴシック" pitchFamily="34" charset="-128"/>
              </a:rPr>
              <a:t> con </a:t>
            </a:r>
            <a:r>
              <a:rPr lang="en-US" sz="2400" dirty="0" err="1" smtClean="0">
                <a:ea typeface="ＭＳ Ｐゴシック" pitchFamily="34" charset="-128"/>
              </a:rPr>
              <a:t>animales</a:t>
            </a: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solitarios</a:t>
            </a:r>
            <a:endParaRPr lang="en-US" sz="24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Problemas</a:t>
            </a:r>
            <a:r>
              <a:rPr lang="en-US" sz="2400" dirty="0" smtClean="0">
                <a:ea typeface="ＭＳ Ｐゴシック" pitchFamily="34" charset="-128"/>
              </a:rPr>
              <a:t> de </a:t>
            </a:r>
            <a:r>
              <a:rPr lang="en-US" sz="2400" dirty="0" err="1" smtClean="0">
                <a:ea typeface="ＭＳ Ｐゴシック" pitchFamily="34" charset="-128"/>
              </a:rPr>
              <a:t>salud</a:t>
            </a:r>
            <a:endParaRPr lang="en-US" sz="24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 </a:t>
            </a:r>
            <a:r>
              <a:rPr lang="en-US" sz="2400" dirty="0" err="1" smtClean="0">
                <a:ea typeface="ＭＳ Ｐゴシック" pitchFamily="34" charset="-128"/>
              </a:rPr>
              <a:t>Falta</a:t>
            </a:r>
            <a:r>
              <a:rPr lang="en-US" sz="2400" dirty="0" smtClean="0">
                <a:ea typeface="ＭＳ Ｐゴシック" pitchFamily="34" charset="-128"/>
              </a:rPr>
              <a:t> de </a:t>
            </a:r>
            <a:r>
              <a:rPr lang="en-US" sz="2400" dirty="0" err="1" smtClean="0">
                <a:ea typeface="ＭＳ Ｐゴシック" pitchFamily="34" charset="-128"/>
              </a:rPr>
              <a:t>estímulos</a:t>
            </a:r>
            <a:endParaRPr lang="en-US" sz="24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err="1" smtClean="0">
                <a:ea typeface="ＭＳ Ｐゴシック" pitchFamily="34" charset="-128"/>
              </a:rPr>
              <a:t>Esta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n-US" sz="2000" dirty="0" err="1" smtClean="0">
                <a:ea typeface="ＭＳ Ｐゴシック" pitchFamily="34" charset="-128"/>
              </a:rPr>
              <a:t>presentación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n-US" sz="2000" dirty="0" err="1" smtClean="0">
                <a:ea typeface="ＭＳ Ｐゴシック" pitchFamily="34" charset="-128"/>
              </a:rPr>
              <a:t>va</a:t>
            </a:r>
            <a:r>
              <a:rPr lang="en-US" sz="2000" dirty="0" smtClean="0">
                <a:ea typeface="ＭＳ Ｐゴシック" pitchFamily="34" charset="-128"/>
              </a:rPr>
              <a:t> a </a:t>
            </a:r>
            <a:r>
              <a:rPr lang="en-US" sz="2000" dirty="0" err="1" smtClean="0">
                <a:ea typeface="ＭＳ Ｐゴシック" pitchFamily="34" charset="-128"/>
              </a:rPr>
              <a:t>discutir</a:t>
            </a:r>
            <a:r>
              <a:rPr lang="en-US" sz="2000" dirty="0" smtClean="0">
                <a:ea typeface="ＭＳ Ｐゴシック" pitchFamily="34" charset="-128"/>
              </a:rPr>
              <a:t>: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 La </a:t>
            </a:r>
            <a:r>
              <a:rPr lang="en-US" sz="2000" dirty="0" err="1" smtClean="0">
                <a:ea typeface="ＭＳ Ｐゴシック" pitchFamily="34" charset="-128"/>
              </a:rPr>
              <a:t>gran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n-US" sz="2000" dirty="0" err="1" smtClean="0">
                <a:ea typeface="ＭＳ Ｐゴシック" pitchFamily="34" charset="-128"/>
              </a:rPr>
              <a:t>cantidad</a:t>
            </a:r>
            <a:r>
              <a:rPr lang="en-US" sz="2000" dirty="0" smtClean="0">
                <a:ea typeface="ＭＳ Ｐゴシック" pitchFamily="34" charset="-128"/>
              </a:rPr>
              <a:t> de </a:t>
            </a:r>
            <a:r>
              <a:rPr lang="en-US" sz="2000" dirty="0" err="1" smtClean="0">
                <a:ea typeface="ＭＳ Ｐゴシック" pitchFamily="34" charset="-128"/>
              </a:rPr>
              <a:t>efectos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n-US" sz="2000" dirty="0" err="1" smtClean="0">
                <a:ea typeface="ＭＳ Ｐゴシック" pitchFamily="34" charset="-128"/>
              </a:rPr>
              <a:t>negativos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err="1" smtClean="0">
                <a:ea typeface="ＭＳ Ｐゴシック" pitchFamily="34" charset="-128"/>
              </a:rPr>
              <a:t>que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n-US" sz="2000" dirty="0" err="1" smtClean="0">
                <a:ea typeface="ＭＳ Ｐゴシック" pitchFamily="34" charset="-128"/>
              </a:rPr>
              <a:t>provienen</a:t>
            </a:r>
            <a:r>
              <a:rPr lang="en-US" sz="2000" dirty="0" smtClean="0">
                <a:ea typeface="ＭＳ Ｐゴシック" pitchFamily="34" charset="-128"/>
              </a:rPr>
              <a:t> de la </a:t>
            </a:r>
            <a:r>
              <a:rPr lang="en-US" sz="2000" dirty="0" err="1" smtClean="0">
                <a:ea typeface="ＭＳ Ｐゴシック" pitchFamily="34" charset="-128"/>
              </a:rPr>
              <a:t>falta</a:t>
            </a:r>
            <a:r>
              <a:rPr lang="en-US" sz="2000" dirty="0" smtClean="0">
                <a:ea typeface="ＭＳ Ｐゴシック" pitchFamily="34" charset="-128"/>
              </a:rPr>
              <a:t> de </a:t>
            </a:r>
            <a:r>
              <a:rPr lang="en-US" sz="2000" dirty="0" err="1" smtClean="0">
                <a:ea typeface="ＭＳ Ｐゴシック" pitchFamily="34" charset="-128"/>
              </a:rPr>
              <a:t>sustratos</a:t>
            </a:r>
            <a:r>
              <a:rPr lang="en-US" sz="2000" dirty="0" smtClean="0">
                <a:ea typeface="ＭＳ Ｐゴシック" pitchFamily="34" charset="-128"/>
              </a:rPr>
              <a:t>*  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 Lo simple </a:t>
            </a:r>
            <a:r>
              <a:rPr lang="en-US" sz="2000" dirty="0" err="1" smtClean="0">
                <a:ea typeface="ＭＳ Ｐゴシック" pitchFamily="34" charset="-128"/>
              </a:rPr>
              <a:t>que</a:t>
            </a:r>
            <a:r>
              <a:rPr lang="en-US" sz="2000" dirty="0" smtClean="0">
                <a:ea typeface="ＭＳ Ｐゴシック" pitchFamily="34" charset="-128"/>
              </a:rPr>
              <a:t> es </a:t>
            </a:r>
            <a:r>
              <a:rPr lang="en-US" sz="2000" dirty="0" err="1" smtClean="0">
                <a:ea typeface="ＭＳ Ｐゴシック" pitchFamily="34" charset="-128"/>
              </a:rPr>
              <a:t>proveer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n-US" sz="2000" dirty="0" err="1" smtClean="0">
                <a:ea typeface="ＭＳ Ｐゴシック" pitchFamily="34" charset="-128"/>
              </a:rPr>
              <a:t>sustratos</a:t>
            </a:r>
            <a:endParaRPr lang="en-US" sz="2000" dirty="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 La </a:t>
            </a:r>
            <a:r>
              <a:rPr lang="en-US" sz="2000" dirty="0" err="1" smtClean="0">
                <a:ea typeface="ＭＳ Ｐゴシック" pitchFamily="34" charset="-128"/>
              </a:rPr>
              <a:t>cantidad</a:t>
            </a:r>
            <a:r>
              <a:rPr lang="en-US" sz="2000" dirty="0" smtClean="0">
                <a:ea typeface="ＭＳ Ｐゴシック" pitchFamily="34" charset="-128"/>
              </a:rPr>
              <a:t> de </a:t>
            </a:r>
            <a:r>
              <a:rPr lang="en-US" sz="2000" dirty="0" err="1" smtClean="0">
                <a:ea typeface="ＭＳ Ｐゴシック" pitchFamily="34" charset="-128"/>
              </a:rPr>
              <a:t>efectos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n-US" sz="2000" dirty="0" err="1" smtClean="0">
                <a:ea typeface="ＭＳ Ｐゴシック" pitchFamily="34" charset="-128"/>
              </a:rPr>
              <a:t>positivos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n-US" sz="2000" dirty="0" err="1" smtClean="0">
                <a:ea typeface="ＭＳ Ｐゴシック" pitchFamily="34" charset="-128"/>
              </a:rPr>
              <a:t>que</a:t>
            </a:r>
            <a:r>
              <a:rPr lang="en-US" sz="2000" dirty="0" smtClean="0">
                <a:ea typeface="ＭＳ Ｐゴシック" pitchFamily="34" charset="-128"/>
              </a:rPr>
              <a:t> el </a:t>
            </a:r>
            <a:r>
              <a:rPr lang="en-US" sz="2000" dirty="0" err="1" smtClean="0">
                <a:ea typeface="ＭＳ Ｐゴシック" pitchFamily="34" charset="-128"/>
              </a:rPr>
              <a:t>uso</a:t>
            </a:r>
            <a:r>
              <a:rPr lang="en-US" sz="2000" dirty="0" smtClean="0">
                <a:ea typeface="ＭＳ Ｐゴシック" pitchFamily="34" charset="-128"/>
              </a:rPr>
              <a:t> de </a:t>
            </a:r>
            <a:r>
              <a:rPr lang="en-US" sz="2000" dirty="0" err="1" smtClean="0">
                <a:ea typeface="ＭＳ Ｐゴシック" pitchFamily="34" charset="-128"/>
              </a:rPr>
              <a:t>sustratos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n-US" sz="2000" dirty="0" err="1" smtClean="0">
                <a:ea typeface="ＭＳ Ｐゴシック" pitchFamily="34" charset="-128"/>
              </a:rPr>
              <a:t>tiene</a:t>
            </a:r>
            <a:r>
              <a:rPr lang="en-US" sz="2000" dirty="0" smtClean="0">
                <a:ea typeface="ＭＳ Ｐゴシック" pitchFamily="34" charset="-128"/>
              </a:rPr>
              <a:t> </a:t>
            </a:r>
            <a:r>
              <a:rPr lang="en-US" sz="2000" dirty="0" err="1" smtClean="0">
                <a:ea typeface="ＭＳ Ｐゴシック" pitchFamily="34" charset="-128"/>
              </a:rPr>
              <a:t>sobre</a:t>
            </a:r>
            <a:r>
              <a:rPr lang="en-US" sz="2000" dirty="0" smtClean="0">
                <a:ea typeface="ＭＳ Ｐゴシック" pitchFamily="34" charset="-128"/>
              </a:rPr>
              <a:t> los </a:t>
            </a:r>
            <a:r>
              <a:rPr lang="en-US" sz="2000" dirty="0" err="1" smtClean="0">
                <a:ea typeface="ＭＳ Ｐゴシック" pitchFamily="34" charset="-128"/>
              </a:rPr>
              <a:t>animales</a:t>
            </a:r>
            <a:r>
              <a:rPr lang="en-US" sz="2000" dirty="0" smtClean="0">
                <a:ea typeface="ＭＳ Ｐゴシック" pitchFamily="34" charset="-128"/>
              </a:rPr>
              <a:t>.</a:t>
            </a:r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3429000" y="5943600"/>
            <a:ext cx="48768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it-IT" sz="800">
              <a:latin typeface="Arial" pitchFamily="34" charset="0"/>
            </a:endParaRPr>
          </a:p>
        </p:txBody>
      </p:sp>
      <p:sp>
        <p:nvSpPr>
          <p:cNvPr id="19462" name="CasellaDiTesto 5"/>
          <p:cNvSpPr txBox="1">
            <a:spLocks noChangeArrowheads="1"/>
          </p:cNvSpPr>
          <p:nvPr/>
        </p:nvSpPr>
        <p:spPr bwMode="auto">
          <a:xfrm>
            <a:off x="228600" y="5867400"/>
            <a:ext cx="8763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rgbClr val="CCFFCC"/>
                </a:solidFill>
              </a:rPr>
              <a:t>* </a:t>
            </a:r>
            <a:r>
              <a:rPr lang="it-IT" i="1">
                <a:solidFill>
                  <a:srgbClr val="CCFFCC"/>
                </a:solidFill>
              </a:rPr>
              <a:t>El término sustrato se refiere a la base sobre la cual el animal vive, lo que incluye el piso, pasto natural o artificial, arena, ripio, barro, materiales donde el animal duerme o busca alimento (papel en tiras, chips de madera, hojas, heno, paja)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4000" smtClean="0">
                <a:ea typeface="ＭＳ Ｐゴシック" pitchFamily="34" charset="-128"/>
              </a:rPr>
              <a:t>El efecto mágico de los sustratos!!</a:t>
            </a:r>
          </a:p>
        </p:txBody>
      </p:sp>
      <p:pic>
        <p:nvPicPr>
          <p:cNvPr id="61443" name="Picture 6" descr="straw-bale-on-fiel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462213"/>
            <a:ext cx="4572000" cy="3824287"/>
          </a:xfrm>
          <a:noFill/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40288" y="1295400"/>
            <a:ext cx="4049712" cy="5410200"/>
          </a:xfrm>
          <a:noFill/>
        </p:spPr>
      </p:pic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0"/>
            <a:ext cx="914400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  Los animales salen inmediatamente de superficies rígidas que queman, o aquellas frías, secas, o húmedas.</a:t>
            </a:r>
          </a:p>
          <a:p>
            <a:pPr algn="ctr"/>
            <a:endParaRPr 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2468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447800"/>
            <a:ext cx="384968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09800" y="6642556"/>
            <a:ext cx="1925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Santiago Ricci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ea typeface="+mj-ea"/>
                <a:cs typeface="+mj-cs"/>
              </a:rPr>
              <a:t>Mayor </a:t>
            </a:r>
            <a:r>
              <a:rPr lang="en-US" sz="4000" dirty="0" err="1" smtClean="0">
                <a:ea typeface="+mj-ea"/>
                <a:cs typeface="+mj-cs"/>
              </a:rPr>
              <a:t>actividad</a:t>
            </a:r>
            <a:endParaRPr lang="en-US" sz="4000" dirty="0" smtClean="0">
              <a:ea typeface="+mj-ea"/>
              <a:cs typeface="+mj-cs"/>
            </a:endParaRPr>
          </a:p>
        </p:txBody>
      </p:sp>
      <p:sp>
        <p:nvSpPr>
          <p:cNvPr id="113674" name="Rectangle 10"/>
          <p:cNvSpPr>
            <a:spLocks noChangeArrowheads="1"/>
          </p:cNvSpPr>
          <p:nvPr/>
        </p:nvSpPr>
        <p:spPr bwMode="auto">
          <a:xfrm>
            <a:off x="228600" y="6400800"/>
            <a:ext cx="6584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1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sp>
        <p:nvSpPr>
          <p:cNvPr id="113677" name="Rectangle 13"/>
          <p:cNvSpPr>
            <a:spLocks noChangeArrowheads="1"/>
          </p:cNvSpPr>
          <p:nvPr/>
        </p:nvSpPr>
        <p:spPr bwMode="auto">
          <a:xfrm>
            <a:off x="3676650" y="1600200"/>
            <a:ext cx="5010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Animales</a:t>
            </a: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activos</a:t>
            </a: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 versus </a:t>
            </a:r>
            <a:r>
              <a:rPr lang="en-US" sz="2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inactivos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pic>
        <p:nvPicPr>
          <p:cNvPr id="6451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514600"/>
            <a:ext cx="53086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30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6488668"/>
            <a:ext cx="3608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Phoenix Zoo, Photo by Hilda Tresz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3200" smtClean="0">
                <a:ea typeface="ＭＳ Ｐゴシック" pitchFamily="34" charset="-128"/>
              </a:rPr>
              <a:t>Búsqueda de comida durante mayor tiempo</a:t>
            </a: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4191000" y="6400800"/>
            <a:ext cx="495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pic>
        <p:nvPicPr>
          <p:cNvPr id="6656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609600"/>
            <a:ext cx="6705600" cy="505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267200" y="6488668"/>
            <a:ext cx="4574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Hay, courtesy of Smithsonian’s National Zoo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676400"/>
          </a:xfrm>
        </p:spPr>
        <p:txBody>
          <a:bodyPr/>
          <a:lstStyle/>
          <a:p>
            <a:pPr eaLnBrk="1" hangingPunct="1"/>
            <a:r>
              <a:rPr lang="en-US" sz="2800" smtClean="0">
                <a:ea typeface="ＭＳ Ｐゴシック" pitchFamily="34" charset="-128"/>
              </a:rPr>
              <a:t/>
            </a:r>
            <a:br>
              <a:rPr lang="en-US" sz="2800" smtClean="0">
                <a:ea typeface="ＭＳ Ｐゴシック" pitchFamily="34" charset="-128"/>
              </a:rPr>
            </a:br>
            <a:r>
              <a:rPr lang="en-US" sz="2800" smtClean="0">
                <a:ea typeface="ＭＳ Ｐゴシック" pitchFamily="34" charset="-128"/>
              </a:rPr>
              <a:t>Dieta mejorada (algunos alimentos que los animales habían dejado de lado antes, fueron luego encontrados atractivos si estaban mezclados en el suelo)</a:t>
            </a:r>
            <a:br>
              <a:rPr lang="en-US" sz="2800" smtClean="0">
                <a:ea typeface="ＭＳ Ｐゴシック" pitchFamily="34" charset="-128"/>
              </a:rPr>
            </a:br>
            <a:endParaRPr lang="en-US" sz="2800" smtClean="0">
              <a:ea typeface="ＭＳ Ｐゴシック" pitchFamily="34" charset="-128"/>
            </a:endParaRPr>
          </a:p>
        </p:txBody>
      </p:sp>
      <p:sp>
        <p:nvSpPr>
          <p:cNvPr id="253958" name="Rectangle 6"/>
          <p:cNvSpPr>
            <a:spLocks noChangeArrowheads="1"/>
          </p:cNvSpPr>
          <p:nvPr/>
        </p:nvSpPr>
        <p:spPr bwMode="auto">
          <a:xfrm>
            <a:off x="0" y="6553200"/>
            <a:ext cx="63722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Phoenix Zoo, Photo by Hilda Tresz</a:t>
            </a:r>
          </a:p>
        </p:txBody>
      </p:sp>
      <p:pic>
        <p:nvPicPr>
          <p:cNvPr id="6861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447800"/>
            <a:ext cx="609423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4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34" charset="-128"/>
              </a:rPr>
              <a:t>Mayor manipulación, locomoción y contacto social </a:t>
            </a:r>
            <a:r>
              <a:rPr lang="en-US" sz="2800" smtClean="0">
                <a:ea typeface="ＭＳ Ｐゴシック" pitchFamily="34" charset="-128"/>
              </a:rPr>
              <a:t>[Tripp, 1985]</a:t>
            </a:r>
          </a:p>
        </p:txBody>
      </p:sp>
      <p:pic>
        <p:nvPicPr>
          <p:cNvPr id="7065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209800"/>
            <a:ext cx="5410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Rectangle 8"/>
          <p:cNvSpPr>
            <a:spLocks noChangeArrowheads="1"/>
          </p:cNvSpPr>
          <p:nvPr/>
        </p:nvSpPr>
        <p:spPr bwMode="auto">
          <a:xfrm>
            <a:off x="152400" y="1533525"/>
            <a:ext cx="32766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La presencia de objetos manipulables (sustratos) incrementa el nivel de </a:t>
            </a:r>
            <a:r>
              <a:rPr lang="en-US" sz="2000" b="1" u="sng"/>
              <a:t>actividad</a:t>
            </a:r>
            <a:r>
              <a:rPr lang="en-US" sz="2000" b="1"/>
              <a:t> más que:</a:t>
            </a:r>
          </a:p>
          <a:p>
            <a:pPr>
              <a:buFontTx/>
              <a:buChar char="•"/>
            </a:pPr>
            <a:r>
              <a:rPr lang="en-US" sz="2000" b="1"/>
              <a:t> el tamaño del recinto</a:t>
            </a:r>
          </a:p>
          <a:p>
            <a:pPr>
              <a:buFontTx/>
              <a:buChar char="•"/>
            </a:pPr>
            <a:r>
              <a:rPr lang="en-US" sz="2000" b="1"/>
              <a:t> el tamaño de la superficie del piso </a:t>
            </a:r>
          </a:p>
          <a:p>
            <a:pPr>
              <a:buFontTx/>
              <a:buChar char="•"/>
            </a:pPr>
            <a:r>
              <a:rPr lang="en-US" sz="2000" b="1"/>
              <a:t> la frecuencia de la alimentación</a:t>
            </a:r>
          </a:p>
          <a:p>
            <a:endParaRPr lang="en-US" sz="2000" b="1"/>
          </a:p>
          <a:p>
            <a:r>
              <a:rPr lang="en-US" sz="2000" b="1"/>
              <a:t>Pasado un tiempo de  exposición los animales todavía continúan manipulando el sustrato, lo que indica que el factor novedad no es esencial para generar interés.</a:t>
            </a:r>
            <a:endParaRPr lang="en-US" sz="2000" b="1" u="sng"/>
          </a:p>
        </p:txBody>
      </p:sp>
      <p:sp>
        <p:nvSpPr>
          <p:cNvPr id="5" name="Rectangle 4"/>
          <p:cNvSpPr/>
          <p:nvPr/>
        </p:nvSpPr>
        <p:spPr>
          <a:xfrm>
            <a:off x="3429000" y="6488668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err="1" smtClean="0"/>
              <a:t>Allwetterzoo</a:t>
            </a:r>
            <a:r>
              <a:rPr lang="en-US" dirty="0" smtClean="0"/>
              <a:t> </a:t>
            </a:r>
            <a:r>
              <a:rPr lang="en-US" dirty="0" err="1" smtClean="0"/>
              <a:t>Münster</a:t>
            </a:r>
            <a:r>
              <a:rPr lang="en-US" dirty="0" smtClean="0"/>
              <a:t> , photo by Martin </a:t>
            </a:r>
            <a:r>
              <a:rPr lang="en-US" dirty="0" err="1" smtClean="0"/>
              <a:t>Schuchert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0" y="438150"/>
            <a:ext cx="2819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50000"/>
              </a:spcBef>
              <a:buClr>
                <a:schemeClr val="hlink"/>
              </a:buClr>
              <a:buSzPct val="60000"/>
              <a:buFont typeface="Wingdings" pitchFamily="2" charset="2"/>
              <a:buAutoNum type="arabicPeriod"/>
              <a:defRPr/>
            </a:pPr>
            <a:endParaRPr lang="en-US" sz="2000" b="1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Disminución de la competición y proximidad social</a:t>
            </a: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[Lutz, Novak, 2005]</a:t>
            </a:r>
          </a:p>
        </p:txBody>
      </p:sp>
      <p:pic>
        <p:nvPicPr>
          <p:cNvPr id="7270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295400"/>
            <a:ext cx="599268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0" y="6172200"/>
            <a:ext cx="4091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dirty="0" err="1" smtClean="0"/>
              <a:t>Nürnberg</a:t>
            </a:r>
            <a:r>
              <a:rPr lang="en-US" dirty="0" smtClean="0"/>
              <a:t> Zoo, photo by Martin </a:t>
            </a:r>
            <a:r>
              <a:rPr lang="en-US" dirty="0" err="1" smtClean="0"/>
              <a:t>Schuchert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400" smtClean="0">
                <a:ea typeface="ＭＳ Ｐゴシック" pitchFamily="34" charset="-128"/>
              </a:rPr>
              <a:t>Menos comportamientos autodirigidos</a:t>
            </a:r>
            <a:r>
              <a:rPr lang="en-US" sz="4000" smtClean="0">
                <a:ea typeface="ＭＳ Ｐゴシック" pitchFamily="34" charset="-128"/>
              </a:rPr>
              <a:t/>
            </a:r>
            <a:br>
              <a:rPr lang="en-US" sz="4000" smtClean="0">
                <a:ea typeface="ＭＳ Ｐゴシック" pitchFamily="34" charset="-128"/>
              </a:rPr>
            </a:br>
            <a:r>
              <a:rPr lang="en-US" sz="2800" smtClean="0">
                <a:ea typeface="ＭＳ Ｐゴシック" pitchFamily="34" charset="-128"/>
              </a:rPr>
              <a:t>(auto aseo, juego en aislamiento, masturbación) </a:t>
            </a:r>
            <a:r>
              <a:rPr lang="en-US" sz="2000" smtClean="0">
                <a:ea typeface="ＭＳ Ｐゴシック" pitchFamily="34" charset="-128"/>
              </a:rPr>
              <a:t>[Tripp, 1985]</a:t>
            </a:r>
          </a:p>
        </p:txBody>
      </p:sp>
      <p:sp>
        <p:nvSpPr>
          <p:cNvPr id="74756" name="Rectangle 9"/>
          <p:cNvSpPr>
            <a:spLocks noChangeArrowheads="1"/>
          </p:cNvSpPr>
          <p:nvPr/>
        </p:nvSpPr>
        <p:spPr bwMode="auto">
          <a:xfrm>
            <a:off x="0" y="6172200"/>
            <a:ext cx="91440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sz="800"/>
          </a:p>
        </p:txBody>
      </p:sp>
      <p:sp>
        <p:nvSpPr>
          <p:cNvPr id="74758" name="Rectangle 13"/>
          <p:cNvSpPr>
            <a:spLocks noChangeArrowheads="1"/>
          </p:cNvSpPr>
          <p:nvPr/>
        </p:nvSpPr>
        <p:spPr bwMode="auto">
          <a:xfrm>
            <a:off x="4648200" y="5640388"/>
            <a:ext cx="37338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sz="80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Alienta la construcción de nidos</a:t>
            </a:r>
          </a:p>
        </p:txBody>
      </p:sp>
      <p:sp>
        <p:nvSpPr>
          <p:cNvPr id="228358" name="Rectangle 6"/>
          <p:cNvSpPr>
            <a:spLocks noChangeArrowheads="1"/>
          </p:cNvSpPr>
          <p:nvPr/>
        </p:nvSpPr>
        <p:spPr bwMode="auto">
          <a:xfrm>
            <a:off x="3962400" y="6324600"/>
            <a:ext cx="480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pic>
        <p:nvPicPr>
          <p:cNvPr id="7680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762000"/>
            <a:ext cx="7543800" cy="503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4400" y="6019800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Straw, Como Zoo, Photo by Allison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Jungheim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Arial" pitchFamily="34" charset="0"/>
                <a:ea typeface="ＭＳ Ｐゴシック" pitchFamily="34" charset="-128"/>
              </a:rPr>
              <a:t>Alienta la cría exitosa</a:t>
            </a:r>
          </a:p>
        </p:txBody>
      </p:sp>
      <p:sp>
        <p:nvSpPr>
          <p:cNvPr id="251908" name="Rectangle 4"/>
          <p:cNvSpPr>
            <a:spLocks noChangeArrowheads="1"/>
          </p:cNvSpPr>
          <p:nvPr/>
        </p:nvSpPr>
        <p:spPr bwMode="auto">
          <a:xfrm>
            <a:off x="3886200" y="6477000"/>
            <a:ext cx="525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+mn-ea"/>
            </a:endParaRPr>
          </a:p>
        </p:txBody>
      </p:sp>
      <p:pic>
        <p:nvPicPr>
          <p:cNvPr id="7885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685800"/>
            <a:ext cx="7082852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438400" y="62484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Red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laterit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sand Brasilia Zoo, Photo by Volker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Gatz</a:t>
            </a:r>
            <a:endPara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pPr eaLnBrk="1" hangingPunct="1"/>
            <a:r>
              <a:rPr lang="en-US" sz="2400" smtClean="0">
                <a:ea typeface="ＭＳ Ｐゴシック" pitchFamily="34" charset="-128"/>
              </a:rPr>
              <a:t>Los zoológicos han tenido animales en cautiverio por más de 2000 años, sin embargo, la situación de hoy es prácticamente la misma que al inicio</a:t>
            </a:r>
            <a:r>
              <a:rPr lang="en-US" sz="2400" smtClean="0">
                <a:solidFill>
                  <a:srgbClr val="FFFF66"/>
                </a:solidFill>
                <a:ea typeface="ＭＳ Ｐゴシック" pitchFamily="34" charset="-128"/>
              </a:rPr>
              <a:t> </a:t>
            </a:r>
            <a:br>
              <a:rPr lang="en-US" sz="2400" smtClean="0">
                <a:solidFill>
                  <a:srgbClr val="FFFF66"/>
                </a:solidFill>
                <a:ea typeface="ＭＳ Ｐゴシック" pitchFamily="34" charset="-128"/>
              </a:rPr>
            </a:br>
            <a:r>
              <a:rPr lang="en-US" sz="2400" smtClean="0">
                <a:ea typeface="ＭＳ Ｐゴシック" pitchFamily="34" charset="-128"/>
              </a:rPr>
              <a:t>1870                                                       1906</a:t>
            </a:r>
          </a:p>
        </p:txBody>
      </p:sp>
      <p:sp>
        <p:nvSpPr>
          <p:cNvPr id="21508" name="Rectangle 8"/>
          <p:cNvSpPr>
            <a:spLocks noChangeArrowheads="1"/>
          </p:cNvSpPr>
          <p:nvPr/>
        </p:nvSpPr>
        <p:spPr bwMode="auto">
          <a:xfrm>
            <a:off x="228600" y="6324600"/>
            <a:ext cx="891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ea typeface="+mj-ea"/>
                <a:cs typeface="+mj-cs"/>
              </a:rPr>
              <a:t>Induce a la </a:t>
            </a:r>
            <a:r>
              <a:rPr lang="en-US" sz="4000" dirty="0" err="1" smtClean="0">
                <a:ea typeface="+mj-ea"/>
                <a:cs typeface="+mj-cs"/>
              </a:rPr>
              <a:t>puesta</a:t>
            </a:r>
            <a:r>
              <a:rPr lang="en-US" sz="4000" dirty="0" smtClean="0">
                <a:ea typeface="+mj-ea"/>
                <a:cs typeface="+mj-cs"/>
              </a:rPr>
              <a:t> de </a:t>
            </a:r>
            <a:r>
              <a:rPr lang="en-US" sz="4000" dirty="0" err="1" smtClean="0">
                <a:ea typeface="+mj-ea"/>
                <a:cs typeface="+mj-cs"/>
              </a:rPr>
              <a:t>huevos</a:t>
            </a:r>
            <a:r>
              <a:rPr lang="en-US" sz="4000" dirty="0" smtClean="0">
                <a:ea typeface="+mj-ea"/>
                <a:cs typeface="+mj-cs"/>
              </a:rPr>
              <a:t>     [Hughes, 1976]</a:t>
            </a:r>
          </a:p>
        </p:txBody>
      </p:sp>
      <p:sp>
        <p:nvSpPr>
          <p:cNvPr id="80899" name="Rectangle 9"/>
          <p:cNvSpPr>
            <a:spLocks noChangeArrowheads="1"/>
          </p:cNvSpPr>
          <p:nvPr/>
        </p:nvSpPr>
        <p:spPr bwMode="auto">
          <a:xfrm>
            <a:off x="228600" y="4300538"/>
            <a:ext cx="39624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400" b="1"/>
              <a:t>Seis de cada 10 gallinas pefirieron </a:t>
            </a:r>
            <a:r>
              <a:rPr lang="en-US" sz="2400" b="1">
                <a:solidFill>
                  <a:srgbClr val="0000FF"/>
                </a:solidFill>
              </a:rPr>
              <a:t>materiales naturales</a:t>
            </a:r>
            <a:r>
              <a:rPr lang="en-US" sz="2400" b="1"/>
              <a:t> a </a:t>
            </a:r>
            <a:r>
              <a:rPr lang="en-US" sz="2400" b="1">
                <a:solidFill>
                  <a:srgbClr val="0000FF"/>
                </a:solidFill>
              </a:rPr>
              <a:t>superficies de acero</a:t>
            </a:r>
            <a:r>
              <a:rPr lang="en-US" sz="2400" b="1"/>
              <a:t>. 88% de los huevos fueron depositados en </a:t>
            </a:r>
            <a:r>
              <a:rPr lang="en-US" sz="2400" b="1">
                <a:solidFill>
                  <a:srgbClr val="0000FF"/>
                </a:solidFill>
              </a:rPr>
              <a:t>materiales naturales</a:t>
            </a:r>
            <a:r>
              <a:rPr lang="en-US" sz="2400" b="1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914400" y="0"/>
            <a:ext cx="762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+mn-ea"/>
              </a:rPr>
              <a:t>Facilita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+mn-ea"/>
              </a:rPr>
              <a:t> los </a:t>
            </a:r>
            <a:r>
              <a:rPr lang="en-US" sz="3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+mn-ea"/>
              </a:rPr>
              <a:t>nacimientos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sz="3200" smtClean="0">
                <a:ea typeface="ＭＳ Ｐゴシック" pitchFamily="34" charset="-128"/>
              </a:rPr>
              <a:t>Reduce el estrés por la posibilidad de hacer rutas de escape y escondites</a:t>
            </a:r>
            <a:endParaRPr lang="en-US" sz="3600" smtClean="0">
              <a:ea typeface="ＭＳ Ｐゴシック" pitchFamily="34" charset="-128"/>
            </a:endParaRPr>
          </a:p>
        </p:txBody>
      </p:sp>
      <p:pic>
        <p:nvPicPr>
          <p:cNvPr id="84995" name="Picture 4" descr="DSC0924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62000" y="914400"/>
            <a:ext cx="7162800" cy="5373548"/>
          </a:xfrm>
          <a:noFill/>
        </p:spPr>
      </p:pic>
      <p:sp>
        <p:nvSpPr>
          <p:cNvPr id="4" name="Rectangle 3"/>
          <p:cNvSpPr/>
          <p:nvPr/>
        </p:nvSpPr>
        <p:spPr>
          <a:xfrm>
            <a:off x="3276600" y="6400800"/>
            <a:ext cx="4172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Dirt  Phoenix Zoo, Photo by Jim Hughes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pPr eaLnBrk="1" hangingPunct="1"/>
            <a:r>
              <a:rPr lang="en-US" sz="3200" smtClean="0">
                <a:ea typeface="ＭＳ Ｐゴシック" pitchFamily="34" charset="-128"/>
              </a:rPr>
              <a:t/>
            </a:r>
            <a:br>
              <a:rPr lang="en-US" sz="3200" smtClean="0">
                <a:ea typeface="ＭＳ Ｐゴシック" pitchFamily="34" charset="-128"/>
              </a:rPr>
            </a:br>
            <a:r>
              <a:rPr lang="en-US" sz="3200" smtClean="0">
                <a:ea typeface="ＭＳ Ｐゴシック" pitchFamily="34" charset="-128"/>
              </a:rPr>
              <a:t>Mejora los hábitos de dormir / Previene el desgaste de los colmillos</a:t>
            </a: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5334000" y="6553200"/>
            <a:ext cx="3810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1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704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143000"/>
            <a:ext cx="510540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5105400" y="3810000"/>
          <a:ext cx="3810000" cy="2851150"/>
        </p:xfrm>
        <a:graphic>
          <a:graphicData uri="http://schemas.openxmlformats.org/presentationml/2006/ole">
            <p:oleObj spid="_x0000_s87042" name="Photo Editor Photo" r:id="rId5" imgW="6095238" imgH="4563112" progId="">
              <p:embed/>
            </p:oleObj>
          </a:graphicData>
        </a:graphic>
      </p:graphicFrame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0" y="5791200"/>
            <a:ext cx="525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Provee</a:t>
            </a:r>
            <a:r>
              <a:rPr lang="en-US" dirty="0" smtClean="0">
                <a:ea typeface="+mj-ea"/>
                <a:cs typeface="+mj-cs"/>
              </a:rPr>
              <a:t> </a:t>
            </a:r>
            <a:r>
              <a:rPr lang="en-US" dirty="0" err="1" smtClean="0">
                <a:ea typeface="+mj-ea"/>
                <a:cs typeface="+mj-cs"/>
              </a:rPr>
              <a:t>materiales</a:t>
            </a:r>
            <a:r>
              <a:rPr lang="en-US" dirty="0" smtClean="0">
                <a:ea typeface="+mj-ea"/>
                <a:cs typeface="+mj-cs"/>
              </a:rPr>
              <a:t> de </a:t>
            </a:r>
            <a:r>
              <a:rPr lang="en-US" dirty="0" err="1" smtClean="0">
                <a:ea typeface="+mj-ea"/>
                <a:cs typeface="+mj-cs"/>
              </a:rPr>
              <a:t>juego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258055" name="Rectangle 7"/>
          <p:cNvSpPr>
            <a:spLocks noChangeArrowheads="1"/>
          </p:cNvSpPr>
          <p:nvPr/>
        </p:nvSpPr>
        <p:spPr bwMode="auto">
          <a:xfrm>
            <a:off x="5410200" y="6553200"/>
            <a:ext cx="373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pic>
        <p:nvPicPr>
          <p:cNvPr id="8909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38200"/>
            <a:ext cx="6934200" cy="520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0" y="6324600"/>
            <a:ext cx="3608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Phoenix Zoo, Photo by Hilda Tresz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69987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34" charset="-128"/>
              </a:rPr>
              <a:t>El recinto es más estético / tiene apariencia natural</a:t>
            </a:r>
          </a:p>
        </p:txBody>
      </p:sp>
      <p:sp>
        <p:nvSpPr>
          <p:cNvPr id="91140" name="Rectangle 9"/>
          <p:cNvSpPr>
            <a:spLocks noChangeArrowheads="1"/>
          </p:cNvSpPr>
          <p:nvPr/>
        </p:nvSpPr>
        <p:spPr bwMode="auto">
          <a:xfrm>
            <a:off x="381000" y="6583363"/>
            <a:ext cx="7686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sz="1200"/>
          </a:p>
        </p:txBody>
      </p:sp>
      <p:pic>
        <p:nvPicPr>
          <p:cNvPr id="9114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828800"/>
            <a:ext cx="54102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6211669"/>
            <a:ext cx="678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Grass at the Phoenix  Zoo, photo by Hilda Tresz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34" charset="-128"/>
              </a:rPr>
              <a:t/>
            </a:r>
            <a:br>
              <a:rPr lang="en-US" sz="4000" smtClean="0">
                <a:ea typeface="ＭＳ Ｐゴシック" pitchFamily="34" charset="-128"/>
              </a:rPr>
            </a:br>
            <a:r>
              <a:rPr lang="en-US" sz="4000" smtClean="0">
                <a:ea typeface="ＭＳ Ｐゴシック" pitchFamily="34" charset="-128"/>
              </a:rPr>
              <a:t>Ventajas para el cuidador – limpiar es muy fácil, cualquiera puede hacerlo!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2057400" cy="594360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endParaRPr lang="en-US" sz="2400" b="1" smtClean="0">
              <a:ea typeface="ＭＳ Ｐゴシック" pitchFamily="34" charset="-128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sz="2400" b="1" smtClean="0">
              <a:ea typeface="ＭＳ Ｐゴシック" pitchFamily="34" charset="-128"/>
            </a:endParaRPr>
          </a:p>
          <a:p>
            <a:pPr marL="609600" indent="-609600" eaLnBrk="1" hangingPunct="1"/>
            <a:r>
              <a:rPr lang="en-US" sz="2400" b="1" smtClean="0">
                <a:ea typeface="ＭＳ Ｐゴシック" pitchFamily="34" charset="-128"/>
              </a:rPr>
              <a:t>Se reduce el mal  olor</a:t>
            </a:r>
          </a:p>
          <a:p>
            <a:pPr marL="609600" indent="-609600" eaLnBrk="1" hangingPunct="1"/>
            <a:r>
              <a:rPr lang="en-US" sz="2400" b="1" smtClean="0">
                <a:ea typeface="ＭＳ Ｐゴシック" pitchFamily="34" charset="-128"/>
              </a:rPr>
              <a:t>Menos limpieza  (limpieza puntual vs. limpieza todos los días)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en-US" sz="2400" smtClean="0">
              <a:ea typeface="ＭＳ Ｐゴシック" pitchFamily="34" charset="-128"/>
            </a:endParaRPr>
          </a:p>
        </p:txBody>
      </p:sp>
      <p:pic>
        <p:nvPicPr>
          <p:cNvPr id="93188" name="Picture 4" descr="C:\Documents and Settings\UHamblin\Local Settings\Temporary Internet Files\OLK6\Ped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67000" y="1676400"/>
            <a:ext cx="5486400" cy="4114800"/>
          </a:xfrm>
          <a:noFill/>
        </p:spPr>
      </p:pic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3810000" y="6477000"/>
            <a:ext cx="533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dirty="0" smtClean="0"/>
              <a:t>Pedro raking, courtesy of Phoenix Zoo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Listado</a:t>
            </a:r>
            <a:r>
              <a:rPr lang="en-US" dirty="0" smtClean="0">
                <a:ea typeface="+mj-ea"/>
                <a:cs typeface="+mj-cs"/>
              </a:rPr>
              <a:t> de </a:t>
            </a:r>
            <a:r>
              <a:rPr lang="en-US" dirty="0" err="1" smtClean="0">
                <a:ea typeface="+mj-ea"/>
                <a:cs typeface="+mj-cs"/>
              </a:rPr>
              <a:t>sustratos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038600" cy="5562600"/>
          </a:xfrm>
        </p:spPr>
        <p:txBody>
          <a:bodyPr/>
          <a:lstStyle/>
          <a:p>
            <a:pPr marL="177800" indent="-1778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Paja (cebada, avena, arroz, ccnteno y trigo) </a:t>
            </a:r>
          </a:p>
          <a:p>
            <a:pPr marL="177800" indent="-1778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Heno (centeno, timothy, bromo, festuca, Bermuda, pasto, alfalfa, tréboles, forbs, etc.)</a:t>
            </a:r>
          </a:p>
          <a:p>
            <a:pPr marL="177800" indent="-1778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Excelsior (largas y finas virutas de madera)</a:t>
            </a:r>
          </a:p>
          <a:p>
            <a:pPr marL="177800" indent="-1778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Papel (en tiras, papel de diario, guías telefónicas, papel de envoltorio, etc.)</a:t>
            </a:r>
          </a:p>
          <a:p>
            <a:pPr marL="177800" indent="-1778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Ropa</a:t>
            </a:r>
          </a:p>
          <a:p>
            <a:pPr marL="177800" indent="-1778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Bolitas de embalaje (que no dañan si son ingeridas accidentalmente)</a:t>
            </a:r>
          </a:p>
          <a:p>
            <a:pPr marL="177800" indent="-1778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Bolsas de arpillera</a:t>
            </a:r>
          </a:p>
          <a:p>
            <a:pPr marL="177800" indent="-1778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Hojas secas </a:t>
            </a:r>
          </a:p>
          <a:p>
            <a:pPr marL="177800" indent="-1778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Elementos naturales frescos que a los animales les gusta recoger para juntar o comer</a:t>
            </a:r>
          </a:p>
          <a:p>
            <a:pPr marL="177800" indent="-1778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000" b="1" smtClean="0">
              <a:ea typeface="ＭＳ Ｐゴシック" pitchFamily="34" charset="-128"/>
            </a:endParaRPr>
          </a:p>
          <a:p>
            <a:pPr marL="177800" indent="-1778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000" b="1" smtClean="0">
              <a:ea typeface="ＭＳ Ｐゴシック" pitchFamily="34" charset="-128"/>
            </a:endParaRPr>
          </a:p>
          <a:p>
            <a:pPr marL="177800" indent="-1778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600" smtClean="0">
              <a:ea typeface="ＭＳ Ｐゴシック" pitchFamily="34" charset="-128"/>
            </a:endParaRPr>
          </a:p>
          <a:p>
            <a:pPr marL="177800" indent="-1778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600" smtClean="0">
              <a:ea typeface="ＭＳ Ｐゴシック" pitchFamily="34" charset="-128"/>
            </a:endParaRP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066800"/>
            <a:ext cx="4038600" cy="5562600"/>
          </a:xfrm>
        </p:spPr>
        <p:txBody>
          <a:bodyPr/>
          <a:lstStyle/>
          <a:p>
            <a:pPr marL="177800" indent="-1778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Mazorca de maíz</a:t>
            </a:r>
          </a:p>
          <a:p>
            <a:pPr marL="177800" indent="-1778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Mezcla de ramas y hojas secas</a:t>
            </a:r>
          </a:p>
          <a:p>
            <a:pPr marL="177800" indent="-177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Turba de jardín</a:t>
            </a:r>
          </a:p>
          <a:p>
            <a:pPr marL="177800" indent="-177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Chips de madera</a:t>
            </a:r>
          </a:p>
          <a:p>
            <a:pPr marL="177800" indent="-177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Virutas de madera</a:t>
            </a:r>
          </a:p>
          <a:p>
            <a:pPr marL="177800" indent="-177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Aserrín</a:t>
            </a:r>
          </a:p>
          <a:p>
            <a:pPr marL="177800" indent="-177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Cáscara de coco molida</a:t>
            </a:r>
          </a:p>
          <a:p>
            <a:pPr marL="177800" indent="-177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Césped/pasto en rollo</a:t>
            </a:r>
          </a:p>
          <a:p>
            <a:pPr marL="177800" indent="-177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Alfombra de goma</a:t>
            </a:r>
          </a:p>
          <a:p>
            <a:pPr marL="177800" indent="-177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Piso de goma</a:t>
            </a:r>
          </a:p>
          <a:p>
            <a:pPr marL="177800" indent="-177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Polvo</a:t>
            </a:r>
          </a:p>
          <a:p>
            <a:pPr marL="177800" indent="-177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Arena</a:t>
            </a:r>
          </a:p>
          <a:p>
            <a:pPr marL="177800" indent="-177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Barro</a:t>
            </a:r>
          </a:p>
          <a:p>
            <a:pPr marL="177800" indent="-177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Tierra/Lodo/Piedras</a:t>
            </a:r>
          </a:p>
          <a:p>
            <a:pPr marL="177800" indent="-177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Biosuelo</a:t>
            </a:r>
          </a:p>
          <a:p>
            <a:pPr marL="177800" indent="-177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ea typeface="ＭＳ Ｐゴシック" pitchFamily="34" charset="-128"/>
              </a:rPr>
              <a:t>Y muchos más…….</a:t>
            </a:r>
          </a:p>
          <a:p>
            <a:pPr marL="177800" indent="-177800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smtClean="0">
              <a:ea typeface="ＭＳ Ｐゴシック" pitchFamily="34" charset="-128"/>
            </a:endParaRPr>
          </a:p>
          <a:p>
            <a:pPr marL="177800" indent="-177800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smtClean="0">
              <a:ea typeface="ＭＳ Ｐゴシック" pitchFamily="34" charset="-128"/>
            </a:endParaRPr>
          </a:p>
          <a:p>
            <a:pPr marL="177800" indent="-177800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34" charset="-128"/>
              </a:rPr>
              <a:t>Sé (lo sé!) que tienes tus </a:t>
            </a:r>
            <a:r>
              <a:rPr lang="en-US" sz="4000" smtClean="0">
                <a:solidFill>
                  <a:srgbClr val="FE2E04"/>
                </a:solidFill>
                <a:ea typeface="ＭＳ Ｐゴシック" pitchFamily="34" charset="-128"/>
              </a:rPr>
              <a:t>dudas!</a:t>
            </a:r>
          </a:p>
        </p:txBody>
      </p:sp>
      <p:sp>
        <p:nvSpPr>
          <p:cNvPr id="278534" name="Rectangle 6"/>
          <p:cNvSpPr>
            <a:spLocks noChangeArrowheads="1"/>
          </p:cNvSpPr>
          <p:nvPr/>
        </p:nvSpPr>
        <p:spPr bwMode="auto">
          <a:xfrm>
            <a:off x="2667000" y="3429000"/>
            <a:ext cx="6477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+mn-ea"/>
              </a:rPr>
              <a:t>Tengo algunas respuestas!!!!!!!!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788987"/>
          </a:xfrm>
        </p:spPr>
        <p:txBody>
          <a:bodyPr/>
          <a:lstStyle/>
          <a:p>
            <a:pPr eaLnBrk="1" hangingPunct="1"/>
            <a:r>
              <a:rPr lang="en-US" sz="4000" b="0" smtClean="0">
                <a:ea typeface="ＭＳ Ｐゴシック" pitchFamily="34" charset="-128"/>
              </a:rPr>
              <a:t/>
            </a:r>
            <a:br>
              <a:rPr lang="en-US" sz="4000" b="0" smtClean="0">
                <a:ea typeface="ＭＳ Ｐゴシック" pitchFamily="34" charset="-128"/>
              </a:rPr>
            </a:br>
            <a:r>
              <a:rPr lang="en-US" sz="4000" b="0" smtClean="0">
                <a:ea typeface="ＭＳ Ｐゴシック" pitchFamily="34" charset="-128"/>
              </a:rPr>
              <a:t>Cómo mantener la limpieza y resolver los problemas de drenajes</a:t>
            </a:r>
            <a:r>
              <a:rPr lang="en-US" sz="3600" b="0" smtClean="0">
                <a:ea typeface="ＭＳ Ｐゴシック" pitchFamily="34" charset="-128"/>
              </a:rPr>
              <a:t>?!</a:t>
            </a:r>
            <a:br>
              <a:rPr lang="en-US" sz="3600" b="0" smtClean="0">
                <a:ea typeface="ＭＳ Ｐゴシック" pitchFamily="34" charset="-128"/>
              </a:rPr>
            </a:br>
            <a:r>
              <a:rPr lang="en-US" sz="3600" smtClean="0">
                <a:ea typeface="ＭＳ Ｐゴシック" pitchFamily="34" charset="-128"/>
              </a:rPr>
              <a:t>Crea un suelo natural 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8077200" cy="518160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endParaRPr lang="en-US" sz="2800" b="1" smtClean="0">
              <a:ea typeface="ＭＳ Ｐゴシック" pitchFamily="34" charset="-128"/>
            </a:endParaRPr>
          </a:p>
          <a:p>
            <a:pPr marL="609600" indent="-609600" eaLnBrk="1" hangingPunct="1"/>
            <a:r>
              <a:rPr lang="en-US" sz="2800" smtClean="0">
                <a:ea typeface="ＭＳ Ｐゴシック" pitchFamily="34" charset="-128"/>
              </a:rPr>
              <a:t>12 pulgadas (30.5 cm) de piedra molida para los drenajes </a:t>
            </a:r>
          </a:p>
          <a:p>
            <a:pPr marL="609600" indent="-609600" eaLnBrk="1" hangingPunct="1"/>
            <a:r>
              <a:rPr lang="en-US" sz="2800" smtClean="0">
                <a:ea typeface="ＭＳ Ｐゴシック" pitchFamily="34" charset="-128"/>
              </a:rPr>
              <a:t>18 pulgadas (45.7 cm) de arena por encima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sz="2800" smtClean="0">
                <a:ea typeface="ＭＳ Ｐゴシック" pitchFamily="34" charset="-128"/>
              </a:rPr>
              <a:t>         </a:t>
            </a:r>
          </a:p>
          <a:p>
            <a:pPr marL="609600" indent="-609600" eaLnBrk="1" hangingPunct="1"/>
            <a:r>
              <a:rPr lang="en-US" sz="2800" smtClean="0">
                <a:ea typeface="ＭＳ Ｐゴシック" pitchFamily="34" charset="-128"/>
              </a:rPr>
              <a:t>La arena se limpia diariamente, los puntos donde hay orina se mojan, y el agua se escurre a través de la capa de piedras</a:t>
            </a:r>
          </a:p>
          <a:p>
            <a:pPr marL="609600" indent="-609600" eaLnBrk="1" hangingPunct="1"/>
            <a:r>
              <a:rPr lang="en-US" sz="2800" smtClean="0">
                <a:ea typeface="ＭＳ Ｐゴシック" pitchFamily="34" charset="-128"/>
              </a:rPr>
              <a:t>Sistema de aire y rociadores </a:t>
            </a:r>
          </a:p>
          <a:p>
            <a:pPr marL="609600" indent="-609600" eaLnBrk="1" hangingPunct="1"/>
            <a:r>
              <a:rPr lang="en-US" sz="2800" smtClean="0">
                <a:ea typeface="ＭＳ Ｐゴシック" pitchFamily="34" charset="-128"/>
              </a:rPr>
              <a:t>La arena se cambia cada 6 a 9 meses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sz="2800" smtClean="0">
                <a:ea typeface="ＭＳ Ｐゴシック" pitchFamily="34" charset="-128"/>
              </a:rPr>
              <a:t>                                                                                                      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en-US" sz="280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ea typeface="+mj-ea"/>
                <a:cs typeface="+mj-cs"/>
              </a:rPr>
              <a:t>Hoy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6248400" y="6403975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Photo by Balazs Buzas</a:t>
            </a:r>
          </a:p>
        </p:txBody>
      </p:sp>
      <p:pic>
        <p:nvPicPr>
          <p:cNvPr id="256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628650"/>
            <a:ext cx="6934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/>
          <a:lstStyle/>
          <a:p>
            <a:pPr eaLnBrk="1" hangingPunct="1"/>
            <a:r>
              <a:rPr lang="en-US" sz="2800" b="0" smtClean="0">
                <a:ea typeface="ＭＳ Ｐゴシック" pitchFamily="34" charset="-128"/>
              </a:rPr>
              <a:t>Cómo mantener la limpieza y resolver los problemas de drenajes?!</a:t>
            </a:r>
            <a:br>
              <a:rPr lang="en-US" sz="2800" b="0" smtClean="0">
                <a:ea typeface="ＭＳ Ｐゴシック" pitchFamily="34" charset="-128"/>
              </a:rPr>
            </a:br>
            <a:r>
              <a:rPr lang="en-US" sz="2800" b="0" smtClean="0">
                <a:ea typeface="ＭＳ Ｐゴシック" pitchFamily="34" charset="-128"/>
              </a:rPr>
              <a:t>Cajas de arena para dar a luz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038600" cy="5334000"/>
          </a:xfrm>
        </p:spPr>
        <p:txBody>
          <a:bodyPr/>
          <a:lstStyle/>
          <a:p>
            <a:pPr eaLnBrk="1" hangingPunct="1"/>
            <a:r>
              <a:rPr lang="en-US" sz="2200" b="1" smtClean="0">
                <a:solidFill>
                  <a:srgbClr val="82FB57"/>
                </a:solidFill>
                <a:ea typeface="ＭＳ Ｐゴシック" pitchFamily="34" charset="-128"/>
              </a:rPr>
              <a:t>Machimbre</a:t>
            </a:r>
            <a:r>
              <a:rPr lang="en-US" sz="2200" b="1" smtClean="0">
                <a:ea typeface="ＭＳ Ｐゴシック" pitchFamily="34" charset="-128"/>
              </a:rPr>
              <a:t> </a:t>
            </a:r>
            <a:r>
              <a:rPr lang="en-US" sz="2200" smtClean="0">
                <a:ea typeface="ＭＳ Ｐゴシック" pitchFamily="34" charset="-128"/>
              </a:rPr>
              <a:t>alrededor del perímetro de la caseta, para mantener una profundidad de 4 a 6 pulgadas (10 a 15 cm). </a:t>
            </a:r>
          </a:p>
          <a:p>
            <a:pPr eaLnBrk="1" hangingPunct="1"/>
            <a:r>
              <a:rPr lang="en-US" sz="2200" b="1" smtClean="0">
                <a:solidFill>
                  <a:srgbClr val="82FB57"/>
                </a:solidFill>
                <a:ea typeface="ＭＳ Ｐゴシック" pitchFamily="34" charset="-128"/>
              </a:rPr>
              <a:t>Mantener limpio</a:t>
            </a:r>
            <a:r>
              <a:rPr lang="en-US" sz="2200" b="1" smtClean="0">
                <a:ea typeface="ＭＳ Ｐゴシック" pitchFamily="34" charset="-128"/>
              </a:rPr>
              <a:t>, evitar regar con mangera</a:t>
            </a:r>
            <a:r>
              <a:rPr lang="en-US" sz="2200" smtClean="0">
                <a:ea typeface="ＭＳ Ｐゴシック" pitchFamily="34" charset="-128"/>
              </a:rPr>
              <a:t>. </a:t>
            </a:r>
            <a:r>
              <a:rPr lang="en-US" sz="2200" smtClean="0">
                <a:solidFill>
                  <a:srgbClr val="82FB57"/>
                </a:solidFill>
                <a:ea typeface="ＭＳ Ｐゴシック" pitchFamily="34" charset="-128"/>
              </a:rPr>
              <a:t>Barrer</a:t>
            </a:r>
            <a:r>
              <a:rPr lang="en-US" sz="2200" smtClean="0">
                <a:ea typeface="ＭＳ Ｐゴシック" pitchFamily="34" charset="-128"/>
              </a:rPr>
              <a:t>, usar </a:t>
            </a:r>
            <a:r>
              <a:rPr lang="en-US" sz="2200" smtClean="0">
                <a:solidFill>
                  <a:srgbClr val="82FB57"/>
                </a:solidFill>
                <a:ea typeface="ＭＳ Ｐゴシック" pitchFamily="34" charset="-128"/>
              </a:rPr>
              <a:t>sistemas de soplado de hojas </a:t>
            </a:r>
            <a:r>
              <a:rPr lang="en-US" sz="2200" smtClean="0">
                <a:ea typeface="ＭＳ Ｐゴシック" pitchFamily="34" charset="-128"/>
              </a:rPr>
              <a:t>antes que manguera.  </a:t>
            </a:r>
          </a:p>
          <a:p>
            <a:pPr eaLnBrk="1" hangingPunct="1"/>
            <a:r>
              <a:rPr lang="en-US" sz="2200" b="1" smtClean="0">
                <a:solidFill>
                  <a:srgbClr val="82FB57"/>
                </a:solidFill>
                <a:ea typeface="ＭＳ Ｐゴシック" pitchFamily="34" charset="-128"/>
              </a:rPr>
              <a:t>Trampas secundarias </a:t>
            </a:r>
            <a:r>
              <a:rPr lang="en-US" sz="2200" smtClean="0">
                <a:ea typeface="ＭＳ Ｐゴシック" pitchFamily="34" charset="-128"/>
              </a:rPr>
              <a:t>instaladas para retener partículas más pequeñas y </a:t>
            </a:r>
            <a:r>
              <a:rPr lang="en-US" sz="2200" b="1" smtClean="0">
                <a:solidFill>
                  <a:srgbClr val="82FB57"/>
                </a:solidFill>
                <a:ea typeface="ＭＳ Ｐゴシック" pitchFamily="34" charset="-128"/>
              </a:rPr>
              <a:t>hoyos</a:t>
            </a:r>
            <a:r>
              <a:rPr lang="en-US" sz="2200" b="1" smtClean="0">
                <a:ea typeface="ＭＳ Ｐゴシック" pitchFamily="34" charset="-128"/>
              </a:rPr>
              <a:t> </a:t>
            </a:r>
            <a:r>
              <a:rPr lang="en-US" sz="2200" smtClean="0">
                <a:ea typeface="ＭＳ Ｐゴシック" pitchFamily="34" charset="-128"/>
              </a:rPr>
              <a:t>donde desembocan los drenajes que tienen trampas más grandes.</a:t>
            </a:r>
          </a:p>
        </p:txBody>
      </p:sp>
      <p:pic>
        <p:nvPicPr>
          <p:cNvPr id="99332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1371600"/>
            <a:ext cx="3621088" cy="5257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ea typeface="+mj-ea"/>
                <a:cs typeface="+mj-cs"/>
              </a:rPr>
              <a:t>Soluciones</a:t>
            </a:r>
            <a:r>
              <a:rPr lang="en-US" sz="4000" dirty="0" smtClean="0">
                <a:ea typeface="+mj-ea"/>
                <a:cs typeface="+mj-cs"/>
              </a:rPr>
              <a:t> </a:t>
            </a:r>
            <a:r>
              <a:rPr lang="en-US" sz="4000" dirty="0" err="1" smtClean="0">
                <a:ea typeface="+mj-ea"/>
                <a:cs typeface="+mj-cs"/>
              </a:rPr>
              <a:t>para</a:t>
            </a:r>
            <a:r>
              <a:rPr lang="en-US" sz="4000" dirty="0" smtClean="0">
                <a:ea typeface="+mj-ea"/>
                <a:cs typeface="+mj-cs"/>
              </a:rPr>
              <a:t> </a:t>
            </a:r>
            <a:r>
              <a:rPr lang="en-US" sz="4000" dirty="0" err="1" smtClean="0">
                <a:ea typeface="+mj-ea"/>
                <a:cs typeface="+mj-cs"/>
              </a:rPr>
              <a:t>problemas</a:t>
            </a:r>
            <a:r>
              <a:rPr lang="en-US" sz="4000" dirty="0" smtClean="0">
                <a:ea typeface="+mj-ea"/>
                <a:cs typeface="+mj-cs"/>
              </a:rPr>
              <a:t> de </a:t>
            </a:r>
            <a:r>
              <a:rPr lang="en-US" sz="4000" dirty="0" err="1" smtClean="0">
                <a:ea typeface="+mj-ea"/>
                <a:cs typeface="+mj-cs"/>
              </a:rPr>
              <a:t>drenaje</a:t>
            </a:r>
            <a:r>
              <a:rPr lang="en-US" sz="4000" dirty="0" smtClean="0">
                <a:ea typeface="+mj-ea"/>
                <a:cs typeface="+mj-cs"/>
              </a:rPr>
              <a:t>: </a:t>
            </a:r>
            <a:r>
              <a:rPr lang="en-US" sz="4000" dirty="0" err="1" smtClean="0">
                <a:ea typeface="+mj-ea"/>
                <a:cs typeface="+mj-cs"/>
              </a:rPr>
              <a:t>anillos</a:t>
            </a:r>
            <a:r>
              <a:rPr lang="en-US" sz="4000" dirty="0" smtClean="0">
                <a:ea typeface="+mj-ea"/>
                <a:cs typeface="+mj-cs"/>
              </a:rPr>
              <a:t> de </a:t>
            </a:r>
            <a:r>
              <a:rPr lang="en-US" sz="4000" dirty="0" err="1" smtClean="0">
                <a:ea typeface="+mj-ea"/>
                <a:cs typeface="+mj-cs"/>
              </a:rPr>
              <a:t>pileta</a:t>
            </a:r>
            <a:endParaRPr lang="en-US" sz="4000" dirty="0" smtClean="0">
              <a:ea typeface="+mj-ea"/>
              <a:cs typeface="+mj-cs"/>
            </a:endParaRP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47800"/>
            <a:ext cx="4572000" cy="5410200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rgbClr val="00FFFF"/>
                </a:solidFill>
                <a:ea typeface="ＭＳ Ｐゴシック" pitchFamily="34" charset="-128"/>
              </a:rPr>
              <a:t>Anillos metálicos o de plástico</a:t>
            </a:r>
            <a:r>
              <a:rPr lang="en-US" sz="2400" b="1" smtClean="0">
                <a:ea typeface="ＭＳ Ｐゴシック" pitchFamily="34" charset="-128"/>
              </a:rPr>
              <a:t> sobre los drenajes de la pileta. Tienen 10cm (3.9 pulg) de alto y alrededor de 15cm (5.9 pulg) de diámetro </a:t>
            </a:r>
          </a:p>
          <a:p>
            <a:pPr eaLnBrk="1" hangingPunct="1"/>
            <a:r>
              <a:rPr lang="en-US" sz="2400" b="1" smtClean="0">
                <a:solidFill>
                  <a:srgbClr val="00FFFF"/>
                </a:solidFill>
                <a:ea typeface="ＭＳ Ｐゴシック" pitchFamily="34" charset="-128"/>
              </a:rPr>
              <a:t>Válvulas de derrame con malla adicional </a:t>
            </a:r>
            <a:r>
              <a:rPr lang="en-US" sz="2400" b="1" smtClean="0">
                <a:ea typeface="ＭＳ Ｐゴシック" pitchFamily="34" charset="-128"/>
              </a:rPr>
              <a:t>que previene la caída de desechos grandes</a:t>
            </a:r>
          </a:p>
          <a:p>
            <a:pPr eaLnBrk="1" hangingPunct="1"/>
            <a:r>
              <a:rPr lang="en-US" sz="2400" b="1" smtClean="0">
                <a:ea typeface="ＭＳ Ｐゴシック" pitchFamily="34" charset="-128"/>
              </a:rPr>
              <a:t>Drenajes en la tierra cubiertos con </a:t>
            </a:r>
            <a:r>
              <a:rPr lang="en-US" sz="2400" b="1" smtClean="0">
                <a:solidFill>
                  <a:srgbClr val="00FFFF"/>
                </a:solidFill>
                <a:ea typeface="ＭＳ Ｐゴシック" pitchFamily="34" charset="-128"/>
              </a:rPr>
              <a:t>discos de acero </a:t>
            </a:r>
            <a:r>
              <a:rPr lang="en-US" sz="2400" b="1" smtClean="0">
                <a:ea typeface="ＭＳ Ｐゴシック" pitchFamily="34" charset="-128"/>
              </a:rPr>
              <a:t>perforados  con agujeros de ~1/2 cm (0.6 pulg).</a:t>
            </a:r>
          </a:p>
          <a:p>
            <a:pPr eaLnBrk="1" hangingPunct="1"/>
            <a:r>
              <a:rPr lang="en-US" sz="2400" b="1" smtClean="0">
                <a:ea typeface="ＭＳ Ｐゴシック" pitchFamily="34" charset="-128"/>
              </a:rPr>
              <a:t>Drenajes con </a:t>
            </a:r>
            <a:r>
              <a:rPr lang="en-US" sz="2400" b="1" smtClean="0">
                <a:solidFill>
                  <a:srgbClr val="00FFFF"/>
                </a:solidFill>
                <a:ea typeface="ＭＳ Ｐゴシック" pitchFamily="34" charset="-128"/>
              </a:rPr>
              <a:t>canastos plásticos estandarizados.</a:t>
            </a:r>
            <a:endParaRPr lang="en-US" sz="2400" smtClean="0"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None/>
            </a:pPr>
            <a:endParaRPr lang="en-US" sz="2400" smtClean="0"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None/>
            </a:pPr>
            <a:endParaRPr lang="en-US" sz="2400" smtClean="0"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None/>
            </a:pPr>
            <a:endParaRPr lang="en-US" sz="1600" smtClean="0">
              <a:ea typeface="ＭＳ Ｐゴシック" pitchFamily="34" charset="-128"/>
            </a:endParaRPr>
          </a:p>
        </p:txBody>
      </p:sp>
      <p:pic>
        <p:nvPicPr>
          <p:cNvPr id="101380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1447800"/>
            <a:ext cx="4038600" cy="2415326"/>
          </a:xfrm>
          <a:noFill/>
        </p:spPr>
      </p:pic>
      <p:pic>
        <p:nvPicPr>
          <p:cNvPr id="101381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50624" y="4038600"/>
            <a:ext cx="4164776" cy="2490787"/>
          </a:xfrm>
          <a:noFill/>
        </p:spPr>
      </p:pic>
      <p:sp>
        <p:nvSpPr>
          <p:cNvPr id="6" name="Rectangle 5"/>
          <p:cNvSpPr/>
          <p:nvPr/>
        </p:nvSpPr>
        <p:spPr>
          <a:xfrm>
            <a:off x="5638800" y="6488668"/>
            <a:ext cx="2841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Volker </a:t>
            </a:r>
            <a:r>
              <a:rPr lang="en-US" dirty="0" err="1" smtClean="0"/>
              <a:t>Gatz</a:t>
            </a:r>
            <a:r>
              <a:rPr lang="en-US" dirty="0" smtClean="0"/>
              <a:t> , Zoo Dortmund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6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-228600"/>
            <a:ext cx="9144000" cy="1219200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34" charset="-128"/>
              </a:rPr>
              <a:t> </a:t>
            </a:r>
            <a:br>
              <a:rPr lang="en-US" sz="4000" smtClean="0">
                <a:ea typeface="ＭＳ Ｐゴシック" pitchFamily="34" charset="-128"/>
              </a:rPr>
            </a:br>
            <a:r>
              <a:rPr lang="en-US" sz="4000" smtClean="0">
                <a:ea typeface="ＭＳ Ｐゴシック" pitchFamily="34" charset="-128"/>
              </a:rPr>
              <a:t>Soluciones para problemas de drenaje </a:t>
            </a:r>
            <a:br>
              <a:rPr lang="en-US" sz="4000" smtClean="0">
                <a:ea typeface="ＭＳ Ｐゴシック" pitchFamily="34" charset="-128"/>
              </a:rPr>
            </a:br>
            <a:r>
              <a:rPr lang="en-US" sz="4000" smtClean="0">
                <a:ea typeface="ＭＳ Ｐゴシック" pitchFamily="34" charset="-128"/>
              </a:rPr>
              <a:t>  Bordes de troncos o ramas</a:t>
            </a:r>
            <a:endParaRPr lang="en-US" sz="2000" smtClean="0">
              <a:ea typeface="ＭＳ Ｐゴシック" pitchFamily="34" charset="-128"/>
            </a:endParaRPr>
          </a:p>
        </p:txBody>
      </p:sp>
      <p:pic>
        <p:nvPicPr>
          <p:cNvPr id="1034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371600"/>
            <a:ext cx="54102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096000" y="6324600"/>
            <a:ext cx="2841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Volker </a:t>
            </a:r>
            <a:r>
              <a:rPr lang="en-US" dirty="0" err="1" smtClean="0"/>
              <a:t>Gatz</a:t>
            </a:r>
            <a:r>
              <a:rPr lang="en-US" dirty="0" smtClean="0"/>
              <a:t> , Zoo Dortmund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34" charset="-128"/>
              </a:rPr>
              <a:t>Prevención de ingestión del sustrato</a:t>
            </a:r>
            <a:br>
              <a:rPr lang="en-US" sz="4000" smtClean="0">
                <a:ea typeface="ＭＳ Ｐゴシック" pitchFamily="34" charset="-128"/>
              </a:rPr>
            </a:br>
            <a:r>
              <a:rPr lang="en-US" sz="4000" smtClean="0">
                <a:ea typeface="ＭＳ Ｐゴシック" pitchFamily="34" charset="-128"/>
              </a:rPr>
              <a:t>Cubas y alfombras de goma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43400" y="1295400"/>
            <a:ext cx="4572000" cy="483552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err="1" smtClean="0">
                <a:ea typeface="+mn-ea"/>
                <a:cs typeface="+mn-cs"/>
              </a:rPr>
              <a:t>Chequeo</a:t>
            </a:r>
            <a:r>
              <a:rPr lang="en-US" sz="2400" dirty="0" smtClean="0">
                <a:ea typeface="+mn-ea"/>
                <a:cs typeface="+mn-cs"/>
              </a:rPr>
              <a:t> regular de </a:t>
            </a:r>
            <a:r>
              <a:rPr lang="en-US" sz="2400" dirty="0" err="1" smtClean="0">
                <a:ea typeface="+mn-ea"/>
                <a:cs typeface="+mn-cs"/>
              </a:rPr>
              <a:t>defecaciones</a:t>
            </a:r>
            <a:endParaRPr lang="en-US" sz="2400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sz="2400" dirty="0" err="1" smtClean="0">
                <a:ea typeface="+mn-ea"/>
                <a:cs typeface="+mn-cs"/>
              </a:rPr>
              <a:t>Ofrecer</a:t>
            </a:r>
            <a:r>
              <a:rPr lang="en-US" sz="2400" dirty="0" smtClean="0">
                <a:ea typeface="+mn-ea"/>
                <a:cs typeface="+mn-cs"/>
              </a:rPr>
              <a:t> </a:t>
            </a:r>
            <a:r>
              <a:rPr lang="en-US" sz="2400" dirty="0" err="1" smtClean="0">
                <a:ea typeface="+mn-ea"/>
                <a:cs typeface="+mn-cs"/>
              </a:rPr>
              <a:t>alimento</a:t>
            </a:r>
            <a:r>
              <a:rPr lang="en-US" sz="2400" dirty="0" smtClean="0">
                <a:ea typeface="+mn-ea"/>
                <a:cs typeface="+mn-cs"/>
              </a:rPr>
              <a:t> en </a:t>
            </a:r>
            <a:r>
              <a:rPr lang="en-US" sz="2400" dirty="0" err="1" smtClean="0">
                <a:ea typeface="+mn-ea"/>
                <a:cs typeface="+mn-cs"/>
              </a:rPr>
              <a:t>cubas</a:t>
            </a:r>
            <a:r>
              <a:rPr lang="en-US" sz="2400" dirty="0" smtClean="0">
                <a:ea typeface="+mn-ea"/>
                <a:cs typeface="+mn-cs"/>
              </a:rPr>
              <a:t> </a:t>
            </a:r>
            <a:r>
              <a:rPr lang="en-US" sz="2400" dirty="0" err="1" smtClean="0">
                <a:ea typeface="+mn-ea"/>
                <a:cs typeface="+mn-cs"/>
              </a:rPr>
              <a:t>o</a:t>
            </a:r>
            <a:r>
              <a:rPr lang="en-US" sz="2400" dirty="0" smtClean="0">
                <a:ea typeface="+mn-ea"/>
                <a:cs typeface="+mn-cs"/>
              </a:rPr>
              <a:t> </a:t>
            </a:r>
            <a:r>
              <a:rPr lang="en-US" sz="2400" dirty="0" err="1" smtClean="0">
                <a:ea typeface="+mn-ea"/>
                <a:cs typeface="+mn-cs"/>
              </a:rPr>
              <a:t>colocar</a:t>
            </a:r>
            <a:r>
              <a:rPr lang="en-US" sz="2400" dirty="0" smtClean="0">
                <a:ea typeface="+mn-ea"/>
                <a:cs typeface="+mn-cs"/>
              </a:rPr>
              <a:t> </a:t>
            </a:r>
            <a:r>
              <a:rPr lang="en-US" sz="2400" dirty="0" err="1" smtClean="0">
                <a:ea typeface="+mn-ea"/>
                <a:cs typeface="+mn-cs"/>
              </a:rPr>
              <a:t>alfombras</a:t>
            </a:r>
            <a:r>
              <a:rPr lang="en-US" sz="2400" dirty="0" smtClean="0">
                <a:ea typeface="+mn-ea"/>
                <a:cs typeface="+mn-cs"/>
              </a:rPr>
              <a:t> </a:t>
            </a:r>
            <a:r>
              <a:rPr lang="en-US" sz="2400" dirty="0" err="1" smtClean="0">
                <a:ea typeface="+mn-ea"/>
                <a:cs typeface="+mn-cs"/>
              </a:rPr>
              <a:t>debajo</a:t>
            </a:r>
            <a:r>
              <a:rPr lang="en-US" sz="2400" dirty="0" smtClean="0">
                <a:ea typeface="+mn-ea"/>
                <a:cs typeface="+mn-cs"/>
              </a:rPr>
              <a:t> de los </a:t>
            </a:r>
            <a:r>
              <a:rPr lang="en-US" sz="2400" dirty="0" err="1" smtClean="0">
                <a:ea typeface="+mn-ea"/>
                <a:cs typeface="+mn-cs"/>
              </a:rPr>
              <a:t>comederos</a:t>
            </a:r>
            <a:endParaRPr lang="en-US" sz="2400" dirty="0" smtClean="0">
              <a:ea typeface="+mn-ea"/>
              <a:cs typeface="+mn-cs"/>
            </a:endParaRPr>
          </a:p>
        </p:txBody>
      </p:sp>
      <p:pic>
        <p:nvPicPr>
          <p:cNvPr id="1054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1242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447800"/>
            <a:ext cx="3813175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248400" y="6488668"/>
            <a:ext cx="2140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dirty="0" smtClean="0"/>
              <a:t>Photo by Hilda Tresz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4000" cy="1420813"/>
          </a:xfrm>
        </p:spPr>
        <p:txBody>
          <a:bodyPr/>
          <a:lstStyle/>
          <a:p>
            <a:pPr eaLnBrk="1" hangingPunct="1"/>
            <a:r>
              <a:rPr lang="en-US" sz="3600" smtClean="0">
                <a:ea typeface="ＭＳ Ｐゴシック" pitchFamily="34" charset="-128"/>
              </a:rPr>
              <a:t>“Es innecesario para animales que anidan en árboles, ya que no bajarán al suelo.</a:t>
            </a:r>
            <a:r>
              <a:rPr lang="en-US" smtClean="0">
                <a:ea typeface="ＭＳ Ｐゴシック" pitchFamily="34" charset="-128"/>
              </a:rPr>
              <a:t>”</a:t>
            </a:r>
          </a:p>
        </p:txBody>
      </p:sp>
      <p:sp>
        <p:nvSpPr>
          <p:cNvPr id="270347" name="Rectangle 11"/>
          <p:cNvSpPr>
            <a:spLocks noChangeArrowheads="1"/>
          </p:cNvSpPr>
          <p:nvPr/>
        </p:nvSpPr>
        <p:spPr bwMode="auto">
          <a:xfrm>
            <a:off x="3733800" y="3810000"/>
            <a:ext cx="228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De </a:t>
            </a:r>
            <a:r>
              <a:rPr lang="en-US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verdad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?</a:t>
            </a:r>
          </a:p>
        </p:txBody>
      </p:sp>
      <p:sp>
        <p:nvSpPr>
          <p:cNvPr id="270350" name="Rectangle 14"/>
          <p:cNvSpPr>
            <a:spLocks noChangeArrowheads="1"/>
          </p:cNvSpPr>
          <p:nvPr/>
        </p:nvSpPr>
        <p:spPr bwMode="auto">
          <a:xfrm>
            <a:off x="5334000" y="6629400"/>
            <a:ext cx="381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pic>
        <p:nvPicPr>
          <p:cNvPr id="10752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390650"/>
            <a:ext cx="3300413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4097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7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286250"/>
            <a:ext cx="34290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8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4267200"/>
            <a:ext cx="3300413" cy="224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105400" y="6488668"/>
            <a:ext cx="3608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Phoenix Zoo, Photo by Hilda Tresz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3" name="Rectangle 7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34" charset="-128"/>
              </a:rPr>
              <a:t>Todavía estás seguro?</a:t>
            </a:r>
          </a:p>
        </p:txBody>
      </p:sp>
      <p:sp>
        <p:nvSpPr>
          <p:cNvPr id="275473" name="Rectangle 17"/>
          <p:cNvSpPr>
            <a:spLocks noChangeArrowheads="1"/>
          </p:cNvSpPr>
          <p:nvPr/>
        </p:nvSpPr>
        <p:spPr bwMode="auto">
          <a:xfrm>
            <a:off x="0" y="64770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  <p:pic>
        <p:nvPicPr>
          <p:cNvPr id="109572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810000"/>
            <a:ext cx="33274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914400"/>
            <a:ext cx="36322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838200"/>
            <a:ext cx="3478213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5" name="Picture 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581400"/>
            <a:ext cx="3733800" cy="250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295400" y="6211669"/>
            <a:ext cx="655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Allwetter</a:t>
            </a:r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Zoo, </a:t>
            </a:r>
            <a:r>
              <a:rPr lang="en-US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Nunberg</a:t>
            </a:r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Zoo, Photo by Martin </a:t>
            </a:r>
            <a:r>
              <a:rPr lang="en-US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Schuchert</a:t>
            </a:r>
            <a:endParaRPr lang="en-US" b="1" dirty="0" smtClean="0">
              <a:solidFill>
                <a:srgbClr val="FFFF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/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Phoenix Zoo, Photo by Shawna Brown and unknown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07987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ea typeface="+mj-ea"/>
                <a:cs typeface="+mj-cs"/>
              </a:rPr>
              <a:t>Alergias</a:t>
            </a:r>
            <a:endParaRPr lang="en-US" sz="4000" dirty="0" smtClean="0">
              <a:ea typeface="+mj-ea"/>
              <a:cs typeface="+mj-cs"/>
            </a:endParaRP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14400"/>
            <a:ext cx="5638800" cy="57150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b="1" smtClean="0">
                <a:ea typeface="ＭＳ Ｐゴシック" pitchFamily="34" charset="-128"/>
              </a:rPr>
              <a:t>No descontinuar / cambiar el sustrato</a:t>
            </a:r>
            <a:endParaRPr lang="en-US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20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smtClean="0">
                <a:ea typeface="ＭＳ Ｐゴシック" pitchFamily="34" charset="-128"/>
              </a:rPr>
              <a:t>“La nutria de río tuvo una reacción alérgica adversa (ojos llorosos, picazón en la piel) a la </a:t>
            </a:r>
            <a:r>
              <a:rPr lang="en-US" sz="2400" smtClean="0">
                <a:solidFill>
                  <a:srgbClr val="82FB57"/>
                </a:solidFill>
                <a:ea typeface="ＭＳ Ｐゴシック" pitchFamily="34" charset="-128"/>
              </a:rPr>
              <a:t>paja de pino.</a:t>
            </a:r>
            <a:r>
              <a:rPr lang="en-US" sz="2400" smtClean="0">
                <a:ea typeface="ＭＳ Ｐゴシック" pitchFamily="34" charset="-128"/>
              </a:rPr>
              <a:t> Ahora a los animales se les coloca </a:t>
            </a:r>
            <a:r>
              <a:rPr lang="en-US" sz="2400" smtClean="0">
                <a:solidFill>
                  <a:srgbClr val="82FB57"/>
                </a:solidFill>
                <a:ea typeface="ＭＳ Ｐゴシック" pitchFamily="34" charset="-128"/>
              </a:rPr>
              <a:t>paja amarilla </a:t>
            </a:r>
            <a:r>
              <a:rPr lang="en-US" sz="2400" smtClean="0">
                <a:ea typeface="ＭＳ Ｐゴシック" pitchFamily="34" charset="-128"/>
              </a:rPr>
              <a:t>(paja para caballos).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20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smtClean="0">
                <a:ea typeface="ＭＳ Ｐゴシック" pitchFamily="34" charset="-128"/>
              </a:rPr>
              <a:t>Por el contrario, a leones jóvenes de montaña a los que se les había colocado </a:t>
            </a:r>
            <a:r>
              <a:rPr lang="en-US" sz="2400" smtClean="0">
                <a:solidFill>
                  <a:srgbClr val="82FB57"/>
                </a:solidFill>
                <a:ea typeface="ＭＳ Ｐゴシック" pitchFamily="34" charset="-128"/>
              </a:rPr>
              <a:t>paja amarilla</a:t>
            </a:r>
            <a:r>
              <a:rPr lang="en-US" sz="2400" smtClean="0">
                <a:ea typeface="ＭＳ Ｐゴシック" pitchFamily="34" charset="-128"/>
              </a:rPr>
              <a:t> presentaban ojos llorosos o pegajosos, con partículas pequeñas de polvo en los bordes de los ojos.Esto se cambió por </a:t>
            </a:r>
            <a:r>
              <a:rPr lang="en-US" sz="2400" smtClean="0">
                <a:solidFill>
                  <a:srgbClr val="82FB57"/>
                </a:solidFill>
                <a:ea typeface="ＭＳ Ｐゴシック" pitchFamily="34" charset="-128"/>
              </a:rPr>
              <a:t>paja de pino </a:t>
            </a:r>
            <a:r>
              <a:rPr lang="en-US" sz="2400" smtClean="0">
                <a:ea typeface="ＭＳ Ｐゴシック" pitchFamily="34" charset="-128"/>
              </a:rPr>
              <a:t>para las camas y </a:t>
            </a:r>
            <a:r>
              <a:rPr lang="en-US" sz="2400" smtClean="0">
                <a:solidFill>
                  <a:srgbClr val="82FB57"/>
                </a:solidFill>
                <a:ea typeface="ＭＳ Ｐゴシック" pitchFamily="34" charset="-128"/>
              </a:rPr>
              <a:t>aserrín de pino</a:t>
            </a:r>
            <a:r>
              <a:rPr lang="en-US" sz="2400" smtClean="0">
                <a:ea typeface="ＭＳ Ｐゴシック" pitchFamily="34" charset="-128"/>
              </a:rPr>
              <a:t> para la caja de desechos. La misma resultó una combinación exitosa”.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ea typeface="ＭＳ Ｐゴシック" pitchFamily="34" charset="-128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>
              <a:ea typeface="ＭＳ Ｐゴシック" pitchFamily="34" charset="-128"/>
            </a:endParaRPr>
          </a:p>
        </p:txBody>
      </p:sp>
      <p:pic>
        <p:nvPicPr>
          <p:cNvPr id="111620" name="Picture 8" descr="ANd9GcTChddS99WcrArN3FS_x54vhetGyGTs0Tsk2LlqAKEhEAX-ZTztneRyQbD7XQ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990600"/>
            <a:ext cx="25908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10" descr="ANd9GcSvbmihuUdvPV9G3INAAkCPsoJGfrXHDsaa5wo6Fa58_JBMe_tMgOoWjtM">
            <a:hlinkClick r:id="rId5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096000" y="4038600"/>
            <a:ext cx="2895600" cy="2449513"/>
          </a:xfrm>
        </p:spPr>
      </p:pic>
      <p:sp>
        <p:nvSpPr>
          <p:cNvPr id="6" name="Rectangle 5"/>
          <p:cNvSpPr/>
          <p:nvPr/>
        </p:nvSpPr>
        <p:spPr>
          <a:xfrm>
            <a:off x="381000" y="6488668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 smtClean="0"/>
              <a:t>Allison </a:t>
            </a:r>
            <a:r>
              <a:rPr lang="en-US" dirty="0" err="1" smtClean="0"/>
              <a:t>Ballentine</a:t>
            </a:r>
            <a:r>
              <a:rPr lang="en-US" dirty="0" smtClean="0"/>
              <a:t>, Western North Carolina Nature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Control de </a:t>
            </a:r>
            <a:r>
              <a:rPr lang="en-US" dirty="0" err="1" smtClean="0">
                <a:ea typeface="+mj-ea"/>
                <a:cs typeface="+mj-cs"/>
              </a:rPr>
              <a:t>pestes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5638800" cy="5562600"/>
          </a:xfrm>
        </p:spPr>
        <p:txBody>
          <a:bodyPr/>
          <a:lstStyle/>
          <a:p>
            <a:pPr eaLnBrk="1" hangingPunct="1"/>
            <a:r>
              <a:rPr lang="en-US" sz="2800" smtClean="0">
                <a:ea typeface="ＭＳ Ｐゴシック" pitchFamily="34" charset="-128"/>
              </a:rPr>
              <a:t>“</a:t>
            </a:r>
            <a:r>
              <a:rPr lang="en-US" sz="2800" smtClean="0">
                <a:solidFill>
                  <a:srgbClr val="82FB57"/>
                </a:solidFill>
                <a:ea typeface="ＭＳ Ｐゴシック" pitchFamily="34" charset="-128"/>
              </a:rPr>
              <a:t>Señuelos de veneno en gel </a:t>
            </a:r>
            <a:r>
              <a:rPr lang="en-US" sz="2800" smtClean="0">
                <a:ea typeface="ＭＳ Ｐゴシック" pitchFamily="34" charset="-128"/>
              </a:rPr>
              <a:t>pueden ser estratégicamente aplicados en forma segura en areas inaccesibles (grietas, etc.) de los recintos. </a:t>
            </a:r>
          </a:p>
          <a:p>
            <a:pPr eaLnBrk="1" hangingPunct="1"/>
            <a:r>
              <a:rPr lang="en-US" sz="2800" smtClean="0">
                <a:solidFill>
                  <a:srgbClr val="82FB57"/>
                </a:solidFill>
                <a:ea typeface="ＭＳ Ｐゴシック" pitchFamily="34" charset="-128"/>
              </a:rPr>
              <a:t>Reducir el lavado con manguera </a:t>
            </a:r>
            <a:r>
              <a:rPr lang="en-US" sz="2800" smtClean="0">
                <a:ea typeface="ＭＳ Ｐゴシック" pitchFamily="34" charset="-128"/>
              </a:rPr>
              <a:t>diario de los recintos reduce la humedad... que es donde las cucarachas prosperan.”</a:t>
            </a:r>
          </a:p>
          <a:p>
            <a:pPr eaLnBrk="1" hangingPunct="1"/>
            <a:r>
              <a:rPr lang="en-US" sz="2800" smtClean="0">
                <a:solidFill>
                  <a:srgbClr val="82FB57"/>
                </a:solidFill>
                <a:ea typeface="ＭＳ Ｐゴシック" pitchFamily="34" charset="-128"/>
              </a:rPr>
              <a:t>Cacerías de escorpiones </a:t>
            </a:r>
            <a:r>
              <a:rPr lang="en-US" sz="2800" smtClean="0">
                <a:ea typeface="ＭＳ Ｐゴシック" pitchFamily="34" charset="-128"/>
              </a:rPr>
              <a:t>pueden organizarse según el staff del zoo lo crea conveniente</a:t>
            </a:r>
            <a:endParaRPr lang="en-US" sz="1800" smtClean="0">
              <a:ea typeface="ＭＳ Ｐゴシック" pitchFamily="34" charset="-128"/>
            </a:endParaRPr>
          </a:p>
        </p:txBody>
      </p:sp>
      <p:pic>
        <p:nvPicPr>
          <p:cNvPr id="113668" name="Picture 4" descr="smiley-face-scar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72200" y="1905000"/>
            <a:ext cx="2743200" cy="2971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Quién tiene tiempo para limpiezas extra?</a:t>
            </a:r>
          </a:p>
        </p:txBody>
      </p:sp>
      <p:sp>
        <p:nvSpPr>
          <p:cNvPr id="332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89075"/>
            <a:ext cx="4724400" cy="514032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ea typeface="+mn-ea"/>
                <a:cs typeface="+mn-cs"/>
              </a:rPr>
              <a:t>Los </a:t>
            </a:r>
            <a:r>
              <a:rPr lang="en-US" sz="2400" dirty="0" err="1" smtClean="0">
                <a:ea typeface="+mn-ea"/>
                <a:cs typeface="+mn-cs"/>
              </a:rPr>
              <a:t>granjeros</a:t>
            </a:r>
            <a:r>
              <a:rPr lang="en-US" sz="2400" dirty="0" smtClean="0">
                <a:ea typeface="+mn-ea"/>
                <a:cs typeface="+mn-cs"/>
              </a:rPr>
              <a:t>, </a:t>
            </a:r>
            <a:r>
              <a:rPr lang="en-US" sz="2400" dirty="0" err="1" smtClean="0">
                <a:ea typeface="+mn-ea"/>
                <a:cs typeface="+mn-cs"/>
              </a:rPr>
              <a:t>cuya</a:t>
            </a:r>
            <a:r>
              <a:rPr lang="en-US" sz="2400" dirty="0" smtClean="0">
                <a:ea typeface="+mn-ea"/>
                <a:cs typeface="+mn-cs"/>
              </a:rPr>
              <a:t> </a:t>
            </a:r>
            <a:r>
              <a:rPr lang="en-US" sz="2400" dirty="0" err="1" smtClean="0">
                <a:ea typeface="+mn-ea"/>
                <a:cs typeface="+mn-cs"/>
              </a:rPr>
              <a:t>subsistencia</a:t>
            </a:r>
            <a:r>
              <a:rPr lang="en-US" sz="2400" dirty="0" smtClean="0">
                <a:ea typeface="+mn-ea"/>
                <a:cs typeface="+mn-cs"/>
              </a:rPr>
              <a:t> </a:t>
            </a:r>
            <a:r>
              <a:rPr lang="en-US" sz="2400" dirty="0" err="1" smtClean="0">
                <a:ea typeface="+mn-ea"/>
                <a:cs typeface="+mn-cs"/>
              </a:rPr>
              <a:t>depende</a:t>
            </a:r>
            <a:r>
              <a:rPr lang="en-US" sz="2400" dirty="0" smtClean="0">
                <a:ea typeface="+mn-ea"/>
                <a:cs typeface="+mn-cs"/>
              </a:rPr>
              <a:t> de la </a:t>
            </a:r>
            <a:r>
              <a:rPr lang="en-US" sz="2400" dirty="0" err="1" smtClean="0">
                <a:solidFill>
                  <a:srgbClr val="82FB57"/>
                </a:solidFill>
                <a:ea typeface="+mn-ea"/>
                <a:cs typeface="+mn-cs"/>
              </a:rPr>
              <a:t>eficiencia</a:t>
            </a:r>
            <a:r>
              <a:rPr lang="en-US" sz="2400" dirty="0" smtClean="0">
                <a:solidFill>
                  <a:srgbClr val="82FB57"/>
                </a:solidFill>
                <a:ea typeface="+mn-ea"/>
                <a:cs typeface="+mn-cs"/>
              </a:rPr>
              <a:t> </a:t>
            </a:r>
            <a:r>
              <a:rPr lang="en-US" sz="2400" dirty="0" err="1" smtClean="0">
                <a:solidFill>
                  <a:srgbClr val="82FB57"/>
                </a:solidFill>
                <a:ea typeface="+mn-ea"/>
                <a:cs typeface="+mn-cs"/>
              </a:rPr>
              <a:t>y</a:t>
            </a:r>
            <a:r>
              <a:rPr lang="en-US" sz="2400" dirty="0" smtClean="0">
                <a:solidFill>
                  <a:srgbClr val="82FB57"/>
                </a:solidFill>
                <a:ea typeface="+mn-ea"/>
                <a:cs typeface="+mn-cs"/>
              </a:rPr>
              <a:t> del </a:t>
            </a:r>
            <a:r>
              <a:rPr lang="en-US" sz="2400" dirty="0" err="1" smtClean="0">
                <a:solidFill>
                  <a:srgbClr val="82FB57"/>
                </a:solidFill>
                <a:ea typeface="+mn-ea"/>
                <a:cs typeface="+mn-cs"/>
              </a:rPr>
              <a:t>buen</a:t>
            </a:r>
            <a:r>
              <a:rPr lang="en-US" sz="2400" dirty="0" smtClean="0">
                <a:solidFill>
                  <a:srgbClr val="82FB57"/>
                </a:solidFill>
                <a:ea typeface="+mn-ea"/>
                <a:cs typeface="+mn-cs"/>
              </a:rPr>
              <a:t> </a:t>
            </a:r>
            <a:r>
              <a:rPr lang="en-US" sz="2400" dirty="0" err="1" smtClean="0">
                <a:solidFill>
                  <a:srgbClr val="82FB57"/>
                </a:solidFill>
                <a:ea typeface="+mn-ea"/>
                <a:cs typeface="+mn-cs"/>
              </a:rPr>
              <a:t>manejo</a:t>
            </a:r>
            <a:r>
              <a:rPr lang="en-US" sz="2400" dirty="0" smtClean="0">
                <a:solidFill>
                  <a:srgbClr val="82FB57"/>
                </a:solidFill>
                <a:ea typeface="+mn-ea"/>
                <a:cs typeface="+mn-cs"/>
              </a:rPr>
              <a:t> del </a:t>
            </a:r>
            <a:r>
              <a:rPr lang="en-US" sz="2400" dirty="0" err="1" smtClean="0">
                <a:solidFill>
                  <a:srgbClr val="82FB57"/>
                </a:solidFill>
                <a:ea typeface="+mn-ea"/>
                <a:cs typeface="+mn-cs"/>
              </a:rPr>
              <a:t>tiempo</a:t>
            </a:r>
            <a:r>
              <a:rPr lang="en-US" sz="2400" dirty="0" smtClean="0">
                <a:solidFill>
                  <a:srgbClr val="82FB57"/>
                </a:solidFill>
                <a:ea typeface="+mn-ea"/>
                <a:cs typeface="+mn-cs"/>
              </a:rPr>
              <a:t>, </a:t>
            </a:r>
            <a:r>
              <a:rPr lang="en-US" sz="2400" dirty="0" err="1" smtClean="0">
                <a:ea typeface="+mn-ea"/>
                <a:cs typeface="+mn-cs"/>
              </a:rPr>
              <a:t>usan</a:t>
            </a:r>
            <a:r>
              <a:rPr lang="en-US" sz="2400" dirty="0" smtClean="0">
                <a:ea typeface="+mn-ea"/>
                <a:cs typeface="+mn-cs"/>
              </a:rPr>
              <a:t> </a:t>
            </a:r>
            <a:r>
              <a:rPr lang="en-US" sz="2400" dirty="0" err="1" smtClean="0">
                <a:ea typeface="+mn-ea"/>
                <a:cs typeface="+mn-cs"/>
              </a:rPr>
              <a:t>sustratos</a:t>
            </a:r>
            <a:r>
              <a:rPr lang="en-US" sz="2400" dirty="0" smtClean="0">
                <a:ea typeface="+mn-ea"/>
                <a:cs typeface="+mn-cs"/>
              </a:rPr>
              <a:t> en forma </a:t>
            </a:r>
            <a:r>
              <a:rPr lang="en-US" sz="2400" dirty="0" err="1" smtClean="0">
                <a:ea typeface="+mn-ea"/>
                <a:cs typeface="+mn-cs"/>
              </a:rPr>
              <a:t>diaria</a:t>
            </a:r>
            <a:r>
              <a:rPr lang="en-US" sz="2400" dirty="0" smtClean="0">
                <a:ea typeface="+mn-ea"/>
                <a:cs typeface="+mn-cs"/>
              </a:rPr>
              <a:t>.</a:t>
            </a:r>
          </a:p>
        </p:txBody>
      </p:sp>
      <p:pic>
        <p:nvPicPr>
          <p:cNvPr id="115716" name="Picture 5" descr="File:Fotothek df roe-neg 0006282 004 Bauer beim Füttern der Schweine.jpg">
            <a:hlinkClick r:id="rId3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19725" y="1219200"/>
            <a:ext cx="3635375" cy="5638800"/>
          </a:xfrm>
        </p:spPr>
      </p:pic>
      <p:pic>
        <p:nvPicPr>
          <p:cNvPr id="115717" name="Picture 8" descr="ottawa_agriculture_museum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52400" y="3276600"/>
            <a:ext cx="4725988" cy="3384550"/>
          </a:xfrm>
          <a:noFill/>
        </p:spPr>
      </p:pic>
      <p:sp>
        <p:nvSpPr>
          <p:cNvPr id="115718" name="Rectangle 10"/>
          <p:cNvSpPr>
            <a:spLocks noChangeArrowheads="1"/>
          </p:cNvSpPr>
          <p:nvPr/>
        </p:nvSpPr>
        <p:spPr bwMode="auto">
          <a:xfrm>
            <a:off x="190500" y="6654800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Conclusiones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4800" smtClean="0">
                <a:solidFill>
                  <a:srgbClr val="82FB57"/>
                </a:solidFill>
                <a:ea typeface="ＭＳ Ｐゴシック" pitchFamily="34" charset="-128"/>
              </a:rPr>
              <a:t>“ Lo que sugiero no es ciencia, sino solamente sentido común y salud y confort animal.”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>
                <a:ea typeface="ＭＳ Ｐゴシック" pitchFamily="34" charset="-128"/>
              </a:rPr>
              <a:t>                Alan Roocroft (2005)</a:t>
            </a:r>
            <a:endParaRPr lang="en-US" sz="4800" smtClean="0">
              <a:solidFill>
                <a:srgbClr val="82FB57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2" name="Rectangle 4"/>
          <p:cNvSpPr>
            <a:spLocks noChangeArrowheads="1"/>
          </p:cNvSpPr>
          <p:nvPr/>
        </p:nvSpPr>
        <p:spPr bwMode="auto">
          <a:xfrm>
            <a:off x="5486400" y="63246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Photo by Hilda Tresz</a:t>
            </a:r>
          </a:p>
        </p:txBody>
      </p:sp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81000"/>
            <a:ext cx="768424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229600" cy="55626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5400" dirty="0" smtClean="0">
                <a:ea typeface="+mn-ea"/>
                <a:cs typeface="+mn-cs"/>
              </a:rPr>
              <a:t>Las </a:t>
            </a:r>
            <a:r>
              <a:rPr lang="en-US" sz="5400" dirty="0" err="1" smtClean="0">
                <a:ea typeface="+mn-ea"/>
                <a:cs typeface="+mn-cs"/>
              </a:rPr>
              <a:t>siguientes</a:t>
            </a:r>
            <a:r>
              <a:rPr lang="en-US" sz="5400" dirty="0" smtClean="0">
                <a:ea typeface="+mn-ea"/>
                <a:cs typeface="+mn-cs"/>
              </a:rPr>
              <a:t> </a:t>
            </a:r>
            <a:r>
              <a:rPr lang="en-US" sz="5400" dirty="0" err="1" smtClean="0">
                <a:ea typeface="+mn-ea"/>
                <a:cs typeface="+mn-cs"/>
              </a:rPr>
              <a:t>diapositivas</a:t>
            </a:r>
            <a:r>
              <a:rPr lang="en-US" sz="5400" dirty="0" smtClean="0">
                <a:ea typeface="+mn-ea"/>
                <a:cs typeface="+mn-cs"/>
              </a:rPr>
              <a:t> </a:t>
            </a:r>
            <a:r>
              <a:rPr lang="en-US" sz="5400" dirty="0" err="1" smtClean="0">
                <a:ea typeface="+mn-ea"/>
                <a:cs typeface="+mn-cs"/>
              </a:rPr>
              <a:t>muestran</a:t>
            </a:r>
            <a:r>
              <a:rPr lang="en-US" sz="5400" dirty="0" smtClean="0">
                <a:ea typeface="+mn-ea"/>
                <a:cs typeface="+mn-cs"/>
              </a:rPr>
              <a:t> </a:t>
            </a:r>
            <a:r>
              <a:rPr lang="en-US" sz="5400" dirty="0" err="1" smtClean="0">
                <a:ea typeface="+mn-ea"/>
                <a:cs typeface="+mn-cs"/>
              </a:rPr>
              <a:t>animales</a:t>
            </a:r>
            <a:r>
              <a:rPr lang="en-US" sz="5400" dirty="0" smtClean="0">
                <a:ea typeface="+mn-ea"/>
                <a:cs typeface="+mn-cs"/>
              </a:rPr>
              <a:t> de </a:t>
            </a:r>
            <a:r>
              <a:rPr lang="en-US" sz="5400" dirty="0" err="1" smtClean="0">
                <a:ea typeface="+mn-ea"/>
                <a:cs typeface="+mn-cs"/>
              </a:rPr>
              <a:t>todo</a:t>
            </a:r>
            <a:r>
              <a:rPr lang="en-US" sz="5400" dirty="0" smtClean="0">
                <a:ea typeface="+mn-ea"/>
                <a:cs typeface="+mn-cs"/>
              </a:rPr>
              <a:t> el </a:t>
            </a:r>
            <a:r>
              <a:rPr lang="en-US" sz="5400" dirty="0" err="1" smtClean="0">
                <a:ea typeface="+mn-ea"/>
                <a:cs typeface="+mn-cs"/>
              </a:rPr>
              <a:t>mundo</a:t>
            </a:r>
            <a:r>
              <a:rPr lang="en-US" sz="5400" dirty="0" smtClean="0">
                <a:ea typeface="+mn-ea"/>
                <a:cs typeface="+mn-cs"/>
              </a:rPr>
              <a:t> </a:t>
            </a:r>
            <a:r>
              <a:rPr lang="en-US" sz="5400" dirty="0" err="1" smtClean="0">
                <a:ea typeface="+mn-ea"/>
                <a:cs typeface="+mn-cs"/>
              </a:rPr>
              <a:t>que</a:t>
            </a:r>
            <a:r>
              <a:rPr lang="en-US" sz="5400" dirty="0" smtClean="0">
                <a:ea typeface="+mn-ea"/>
                <a:cs typeface="+mn-cs"/>
              </a:rPr>
              <a:t> </a:t>
            </a:r>
            <a:r>
              <a:rPr lang="en-US" sz="5400" dirty="0" err="1" smtClean="0">
                <a:ea typeface="+mn-ea"/>
                <a:cs typeface="+mn-cs"/>
              </a:rPr>
              <a:t>exhiben</a:t>
            </a:r>
            <a:r>
              <a:rPr lang="en-US" sz="5400" dirty="0" smtClean="0">
                <a:ea typeface="+mn-ea"/>
                <a:cs typeface="+mn-cs"/>
              </a:rPr>
              <a:t> </a:t>
            </a:r>
            <a:r>
              <a:rPr lang="en-US" sz="5400" dirty="0" err="1" smtClean="0">
                <a:ea typeface="+mn-ea"/>
                <a:cs typeface="+mn-cs"/>
              </a:rPr>
              <a:t>comportamientos</a:t>
            </a:r>
            <a:r>
              <a:rPr lang="en-US" sz="5400" dirty="0" smtClean="0">
                <a:ea typeface="+mn-ea"/>
                <a:cs typeface="+mn-cs"/>
              </a:rPr>
              <a:t> </a:t>
            </a:r>
            <a:r>
              <a:rPr lang="en-US" sz="5400" dirty="0" err="1" smtClean="0">
                <a:ea typeface="+mn-ea"/>
                <a:cs typeface="+mn-cs"/>
              </a:rPr>
              <a:t>apropiados</a:t>
            </a:r>
            <a:r>
              <a:rPr lang="en-US" sz="5400" dirty="0" smtClean="0">
                <a:ea typeface="+mn-ea"/>
                <a:cs typeface="+mn-cs"/>
              </a:rPr>
              <a:t> a </a:t>
            </a:r>
            <a:r>
              <a:rPr lang="en-US" sz="5400" dirty="0" err="1" smtClean="0">
                <a:ea typeface="+mn-ea"/>
                <a:cs typeface="+mn-cs"/>
              </a:rPr>
              <a:t>su</a:t>
            </a:r>
            <a:r>
              <a:rPr lang="en-US" sz="5400" dirty="0" smtClean="0">
                <a:ea typeface="+mn-ea"/>
                <a:cs typeface="+mn-cs"/>
              </a:rPr>
              <a:t> </a:t>
            </a:r>
            <a:r>
              <a:rPr lang="en-US" sz="5400" dirty="0" err="1" smtClean="0">
                <a:ea typeface="+mn-ea"/>
                <a:cs typeface="+mn-cs"/>
              </a:rPr>
              <a:t>especie</a:t>
            </a:r>
            <a:r>
              <a:rPr lang="en-US" sz="5400" dirty="0" smtClean="0">
                <a:ea typeface="+mn-ea"/>
                <a:cs typeface="+mn-cs"/>
              </a:rPr>
              <a:t> gracias al </a:t>
            </a:r>
            <a:r>
              <a:rPr lang="en-US" sz="5400" dirty="0" err="1" smtClean="0">
                <a:ea typeface="+mn-ea"/>
                <a:cs typeface="+mn-cs"/>
              </a:rPr>
              <a:t>uso</a:t>
            </a:r>
            <a:r>
              <a:rPr lang="en-US" sz="5400" dirty="0" smtClean="0">
                <a:ea typeface="+mn-ea"/>
                <a:cs typeface="+mn-cs"/>
              </a:rPr>
              <a:t> de </a:t>
            </a:r>
            <a:r>
              <a:rPr lang="en-US" sz="5400" dirty="0" err="1" smtClean="0">
                <a:ea typeface="+mn-ea"/>
                <a:cs typeface="+mn-cs"/>
              </a:rPr>
              <a:t>sustratos</a:t>
            </a:r>
            <a:r>
              <a:rPr lang="en-US" sz="5400" dirty="0" smtClean="0">
                <a:ea typeface="+mn-ea"/>
                <a:cs typeface="+mn-cs"/>
              </a:rPr>
              <a:t>.</a:t>
            </a:r>
          </a:p>
        </p:txBody>
      </p:sp>
      <p:pic>
        <p:nvPicPr>
          <p:cNvPr id="9" name="Rusted_Root_-_Send_Me_On_My_Wa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7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56038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ea typeface="+mj-ea"/>
                <a:cs typeface="+mj-cs"/>
              </a:rPr>
              <a:t>Papel</a:t>
            </a:r>
            <a:r>
              <a:rPr lang="en-US" sz="4000" dirty="0" smtClean="0">
                <a:ea typeface="+mj-ea"/>
                <a:cs typeface="+mj-cs"/>
              </a:rPr>
              <a:t> en </a:t>
            </a:r>
            <a:r>
              <a:rPr lang="en-US" sz="4000" dirty="0" err="1" smtClean="0">
                <a:ea typeface="+mj-ea"/>
                <a:cs typeface="+mj-cs"/>
              </a:rPr>
              <a:t>tiras/Heno</a:t>
            </a:r>
            <a:r>
              <a:rPr lang="en-US" sz="4000" dirty="0" smtClean="0">
                <a:ea typeface="+mj-ea"/>
                <a:cs typeface="+mj-cs"/>
              </a:rPr>
              <a:t>      </a:t>
            </a:r>
            <a:r>
              <a:rPr lang="en-US" sz="2000" dirty="0" smtClean="0">
                <a:ea typeface="+mj-ea"/>
                <a:cs typeface="+mj-cs"/>
              </a:rPr>
              <a:t>Doha</a:t>
            </a:r>
            <a:r>
              <a:rPr lang="en-US" sz="4000" dirty="0" smtClean="0">
                <a:ea typeface="+mj-ea"/>
                <a:cs typeface="+mj-cs"/>
              </a:rPr>
              <a:t> </a:t>
            </a:r>
            <a:r>
              <a:rPr lang="en-US" sz="2000" dirty="0" smtClean="0">
                <a:ea typeface="+mj-ea"/>
                <a:cs typeface="+mj-cs"/>
              </a:rPr>
              <a:t>Zoo, Photo by Hilda </a:t>
            </a:r>
            <a:r>
              <a:rPr lang="en-US" sz="2000" dirty="0" err="1" smtClean="0">
                <a:ea typeface="+mj-ea"/>
                <a:cs typeface="+mj-cs"/>
              </a:rPr>
              <a:t>Tresz</a:t>
            </a:r>
            <a:endParaRPr lang="en-US" sz="2000" dirty="0" smtClean="0">
              <a:ea typeface="+mj-ea"/>
              <a:cs typeface="+mj-cs"/>
            </a:endParaRPr>
          </a:p>
        </p:txBody>
      </p:sp>
      <p:pic>
        <p:nvPicPr>
          <p:cNvPr id="119811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50913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Trozos</a:t>
            </a:r>
            <a:r>
              <a:rPr lang="en-US" dirty="0" smtClean="0">
                <a:ea typeface="+mj-ea"/>
                <a:cs typeface="+mj-cs"/>
              </a:rPr>
              <a:t> de </a:t>
            </a:r>
            <a:r>
              <a:rPr lang="en-US" dirty="0" err="1" smtClean="0">
                <a:ea typeface="+mj-ea"/>
                <a:cs typeface="+mj-cs"/>
              </a:rPr>
              <a:t>ramas</a:t>
            </a:r>
            <a:r>
              <a:rPr lang="en-US" dirty="0" smtClean="0">
                <a:ea typeface="+mj-ea"/>
                <a:cs typeface="+mj-cs"/>
              </a:rPr>
              <a:t> </a:t>
            </a:r>
            <a:r>
              <a:rPr lang="en-US" dirty="0" err="1" smtClean="0">
                <a:ea typeface="+mj-ea"/>
                <a:cs typeface="+mj-cs"/>
              </a:rPr>
              <a:t>y</a:t>
            </a:r>
            <a:r>
              <a:rPr lang="en-US" dirty="0" smtClean="0">
                <a:ea typeface="+mj-ea"/>
                <a:cs typeface="+mj-cs"/>
              </a:rPr>
              <a:t> </a:t>
            </a:r>
            <a:r>
              <a:rPr lang="en-US" dirty="0" err="1" smtClean="0">
                <a:ea typeface="+mj-ea"/>
                <a:cs typeface="+mj-cs"/>
              </a:rPr>
              <a:t>hojas</a:t>
            </a:r>
            <a:r>
              <a:rPr lang="en-US" dirty="0" smtClean="0">
                <a:ea typeface="+mj-ea"/>
                <a:cs typeface="+mj-cs"/>
              </a:rPr>
              <a:t> </a:t>
            </a:r>
            <a:r>
              <a:rPr lang="en-US" dirty="0" err="1" smtClean="0">
                <a:ea typeface="+mj-ea"/>
                <a:cs typeface="+mj-cs"/>
              </a:rPr>
              <a:t>secas</a:t>
            </a:r>
            <a:r>
              <a:rPr lang="en-US" dirty="0" smtClean="0">
                <a:ea typeface="+mj-ea"/>
                <a:cs typeface="+mj-cs"/>
              </a:rPr>
              <a:t/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2000" dirty="0" smtClean="0">
                <a:latin typeface="Arial" pitchFamily="34" charset="0"/>
                <a:ea typeface="+mj-ea"/>
                <a:cs typeface="+mj-cs"/>
              </a:rPr>
              <a:t>Zoo Dortmund, Photo by Volker </a:t>
            </a:r>
            <a:r>
              <a:rPr lang="en-US" sz="2000" dirty="0" err="1" smtClean="0">
                <a:latin typeface="Arial" pitchFamily="34" charset="0"/>
                <a:ea typeface="+mj-ea"/>
                <a:cs typeface="+mj-cs"/>
              </a:rPr>
              <a:t>Gatz</a:t>
            </a:r>
            <a:endParaRPr lang="en-US" sz="2000" dirty="0" smtClean="0">
              <a:latin typeface="Arial" pitchFamily="34" charset="0"/>
              <a:ea typeface="+mj-ea"/>
              <a:cs typeface="+mj-cs"/>
            </a:endParaRPr>
          </a:p>
        </p:txBody>
      </p:sp>
      <p:pic>
        <p:nvPicPr>
          <p:cNvPr id="12083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93763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Trozos</a:t>
            </a:r>
            <a:r>
              <a:rPr lang="en-US" dirty="0" smtClean="0">
                <a:ea typeface="+mj-ea"/>
                <a:cs typeface="+mj-cs"/>
              </a:rPr>
              <a:t> de </a:t>
            </a:r>
            <a:r>
              <a:rPr lang="en-US" dirty="0" err="1" smtClean="0">
                <a:ea typeface="+mj-ea"/>
                <a:cs typeface="+mj-cs"/>
              </a:rPr>
              <a:t>pino</a:t>
            </a:r>
            <a:r>
              <a:rPr lang="en-US" dirty="0" smtClean="0">
                <a:ea typeface="+mj-ea"/>
                <a:cs typeface="+mj-cs"/>
              </a:rPr>
              <a:t>  </a:t>
            </a:r>
            <a:r>
              <a:rPr lang="en-US" sz="2000" dirty="0" smtClean="0">
                <a:latin typeface="Arial" pitchFamily="34" charset="0"/>
                <a:ea typeface="+mj-ea"/>
                <a:cs typeface="+mj-cs"/>
              </a:rPr>
              <a:t>Zoo Dortmund, Photo by Volker </a:t>
            </a:r>
            <a:r>
              <a:rPr lang="en-US" sz="2000" dirty="0" err="1" smtClean="0">
                <a:latin typeface="Arial" pitchFamily="34" charset="0"/>
                <a:ea typeface="+mj-ea"/>
                <a:cs typeface="+mj-cs"/>
              </a:rPr>
              <a:t>Gatz</a:t>
            </a:r>
            <a:endParaRPr lang="en-US" sz="2000" dirty="0" smtClean="0">
              <a:latin typeface="Arial" pitchFamily="34" charset="0"/>
              <a:ea typeface="+mj-ea"/>
              <a:cs typeface="+mj-cs"/>
            </a:endParaRPr>
          </a:p>
        </p:txBody>
      </p:sp>
      <p:pic>
        <p:nvPicPr>
          <p:cNvPr id="12185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08063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48418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effectLst/>
                <a:latin typeface="Palatino-Roman" charset="0"/>
                <a:ea typeface="+mj-ea"/>
                <a:cs typeface="Times New Roman" pitchFamily="18" charset="0"/>
              </a:rPr>
              <a:t>Hojas</a:t>
            </a:r>
            <a:r>
              <a:rPr lang="en-US" sz="2000" dirty="0" smtClean="0">
                <a:effectLst/>
                <a:latin typeface="Palatino-Roman" charset="0"/>
                <a:ea typeface="+mj-ea"/>
                <a:cs typeface="Times New Roman" pitchFamily="18" charset="0"/>
              </a:rPr>
              <a:t>   Phoenix Zoo, Photo by Hilda </a:t>
            </a:r>
            <a:r>
              <a:rPr lang="en-US" sz="2000" dirty="0" err="1" smtClean="0">
                <a:effectLst/>
                <a:latin typeface="Palatino-Roman" charset="0"/>
                <a:ea typeface="+mj-ea"/>
                <a:cs typeface="Times New Roman" pitchFamily="18" charset="0"/>
              </a:rPr>
              <a:t>Tresz</a:t>
            </a:r>
            <a:r>
              <a:rPr lang="en-US" sz="2000" dirty="0" smtClean="0">
                <a:effectLst/>
                <a:latin typeface="Palatino-Roman" charset="0"/>
                <a:ea typeface="+mj-ea"/>
                <a:cs typeface="Times New Roman" pitchFamily="18" charset="0"/>
              </a:rPr>
              <a:t/>
            </a:r>
            <a:br>
              <a:rPr lang="en-US" sz="2000" dirty="0" smtClean="0">
                <a:effectLst/>
                <a:latin typeface="Palatino-Roman" charset="0"/>
                <a:ea typeface="+mj-ea"/>
                <a:cs typeface="Times New Roman" pitchFamily="18" charset="0"/>
              </a:rPr>
            </a:br>
            <a:r>
              <a:rPr lang="en-US" sz="2800" dirty="0" smtClean="0">
                <a:ea typeface="+mj-ea"/>
                <a:cs typeface="Times New Roman" pitchFamily="18" charset="0"/>
              </a:rPr>
              <a:t/>
            </a:r>
            <a:br>
              <a:rPr lang="en-US" sz="2800" dirty="0" smtClean="0">
                <a:ea typeface="+mj-ea"/>
                <a:cs typeface="Times New Roman" pitchFamily="18" charset="0"/>
              </a:rPr>
            </a:br>
            <a:endParaRPr lang="en-US" sz="2800" dirty="0" smtClean="0">
              <a:ea typeface="+mj-ea"/>
              <a:cs typeface="Times New Roman" pitchFamily="18" charset="0"/>
            </a:endParaRPr>
          </a:p>
        </p:txBody>
      </p:sp>
      <p:pic>
        <p:nvPicPr>
          <p:cNvPr id="122883" name="Picture 4" descr="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642938"/>
            <a:ext cx="8001000" cy="6249987"/>
          </a:xfr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Heno</a:t>
            </a:r>
            <a:r>
              <a:rPr lang="en-US" dirty="0" smtClean="0">
                <a:ea typeface="+mj-ea"/>
                <a:cs typeface="+mj-cs"/>
              </a:rPr>
              <a:t>/Pasto    </a:t>
            </a:r>
            <a:r>
              <a:rPr lang="en-US" sz="2400" dirty="0" smtClean="0">
                <a:ea typeface="+mj-ea"/>
                <a:cs typeface="+mj-cs"/>
              </a:rPr>
              <a:t>Phoenix Zoo  Photo by: Laura Love</a:t>
            </a:r>
          </a:p>
        </p:txBody>
      </p:sp>
      <p:pic>
        <p:nvPicPr>
          <p:cNvPr id="123907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763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4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915400" cy="76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Aserrín de pino    </a:t>
            </a:r>
            <a:r>
              <a:rPr lang="en-US" sz="2000" smtClean="0">
                <a:ea typeface="ＭＳ Ｐゴシック" pitchFamily="34" charset="-128"/>
              </a:rPr>
              <a:t>Dublin Zoo Photo by Gerry Creighton</a:t>
            </a:r>
          </a:p>
        </p:txBody>
      </p:sp>
      <p:pic>
        <p:nvPicPr>
          <p:cNvPr id="12493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2813"/>
            <a:ext cx="8915400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34" charset="-128"/>
              </a:rPr>
              <a:t/>
            </a:r>
            <a:br>
              <a:rPr lang="en-US" sz="4000" smtClean="0">
                <a:ea typeface="ＭＳ Ｐゴシック" pitchFamily="34" charset="-128"/>
              </a:rPr>
            </a:br>
            <a:r>
              <a:rPr lang="en-US" sz="4000" smtClean="0">
                <a:ea typeface="ＭＳ Ｐゴシック" pitchFamily="34" charset="-128"/>
              </a:rPr>
              <a:t>Barro      </a:t>
            </a:r>
            <a:r>
              <a:rPr lang="en-US" sz="2000" smtClean="0">
                <a:ea typeface="ＭＳ Ｐゴシック" pitchFamily="34" charset="-128"/>
              </a:rPr>
              <a:t>Phoenix Zoo, Photo by Hilda Tresz</a:t>
            </a:r>
            <a:br>
              <a:rPr lang="en-US" sz="2000" smtClean="0">
                <a:ea typeface="ＭＳ Ｐゴシック" pitchFamily="34" charset="-128"/>
              </a:rPr>
            </a:br>
            <a:endParaRPr lang="en-US" sz="2000" smtClean="0">
              <a:ea typeface="ＭＳ Ｐゴシック" pitchFamily="34" charset="-128"/>
            </a:endParaRPr>
          </a:p>
        </p:txBody>
      </p:sp>
      <p:pic>
        <p:nvPicPr>
          <p:cNvPr id="12595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93763"/>
            <a:ext cx="7924800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      </a:t>
            </a:r>
            <a:r>
              <a:rPr lang="en-US" dirty="0" err="1" smtClean="0">
                <a:ea typeface="+mj-ea"/>
                <a:cs typeface="+mj-cs"/>
              </a:rPr>
              <a:t>Heno</a:t>
            </a:r>
            <a:r>
              <a:rPr lang="en-US" dirty="0" smtClean="0">
                <a:ea typeface="+mj-ea"/>
                <a:cs typeface="+mj-cs"/>
              </a:rPr>
              <a:t>               </a:t>
            </a:r>
            <a:r>
              <a:rPr lang="en-US" sz="2000" dirty="0" smtClean="0">
                <a:ea typeface="+mj-ea"/>
                <a:cs typeface="+mj-cs"/>
              </a:rPr>
              <a:t>Courtesy of Phoenix Zoo</a:t>
            </a:r>
            <a:r>
              <a:rPr lang="en-US" dirty="0" smtClean="0">
                <a:ea typeface="+mj-ea"/>
                <a:cs typeface="+mj-cs"/>
              </a:rPr>
              <a:t>   </a:t>
            </a:r>
          </a:p>
        </p:txBody>
      </p:sp>
      <p:pic>
        <p:nvPicPr>
          <p:cNvPr id="12697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08063"/>
            <a:ext cx="7696200" cy="577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Césped           </a:t>
            </a:r>
            <a:r>
              <a:rPr lang="en-US" sz="2000" smtClean="0">
                <a:ea typeface="ＭＳ Ｐゴシック" pitchFamily="34" charset="-128"/>
              </a:rPr>
              <a:t>Phoenix Zoo, Photo by Hilda Tresz</a:t>
            </a:r>
          </a:p>
        </p:txBody>
      </p:sp>
      <p:pic>
        <p:nvPicPr>
          <p:cNvPr id="12800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08063"/>
            <a:ext cx="7696200" cy="577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+mj-ea"/>
              <a:cs typeface="+mj-cs"/>
            </a:endParaRPr>
          </a:p>
        </p:txBody>
      </p:sp>
      <p:pic>
        <p:nvPicPr>
          <p:cNvPr id="31747" name="Picture 7" descr="Is trere way ou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304800"/>
            <a:ext cx="8077200" cy="6090153"/>
          </a:xfrm>
        </p:spPr>
      </p:pic>
      <p:sp>
        <p:nvSpPr>
          <p:cNvPr id="31748" name="Rectangle 8"/>
          <p:cNvSpPr>
            <a:spLocks noChangeArrowheads="1"/>
          </p:cNvSpPr>
          <p:nvPr/>
        </p:nvSpPr>
        <p:spPr bwMode="auto">
          <a:xfrm>
            <a:off x="3209925" y="6154738"/>
            <a:ext cx="5378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it-IT" sz="1400" b="1"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2800" y="6488668"/>
            <a:ext cx="3781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b="1" dirty="0" smtClean="0"/>
              <a:t>Photo by </a:t>
            </a:r>
            <a:r>
              <a:rPr lang="en-US" b="1" dirty="0" err="1" smtClean="0"/>
              <a:t>Zofia</a:t>
            </a:r>
            <a:r>
              <a:rPr lang="en-US" b="1" dirty="0" smtClean="0"/>
              <a:t> and Stan </a:t>
            </a:r>
            <a:r>
              <a:rPr lang="en-US" b="1" dirty="0" err="1" smtClean="0"/>
              <a:t>Kurylowicz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34" charset="-128"/>
              </a:rPr>
              <a:t>Aserrín y papel de diario </a:t>
            </a:r>
            <a:br>
              <a:rPr lang="en-US" sz="4000" smtClean="0">
                <a:ea typeface="ＭＳ Ｐゴシック" pitchFamily="34" charset="-128"/>
              </a:rPr>
            </a:br>
            <a:r>
              <a:rPr lang="en-US" sz="1800" smtClean="0">
                <a:ea typeface="ＭＳ Ｐゴシック" pitchFamily="34" charset="-128"/>
              </a:rPr>
              <a:t>Phoenix zoo, Photo by Hilda Tresz</a:t>
            </a:r>
          </a:p>
        </p:txBody>
      </p:sp>
      <p:pic>
        <p:nvPicPr>
          <p:cNvPr id="12902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08063"/>
            <a:ext cx="7620000" cy="571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/>
            </a:r>
            <a:br>
              <a:rPr lang="en-US" smtClean="0">
                <a:ea typeface="ＭＳ Ｐゴシック" pitchFamily="34" charset="-128"/>
              </a:rPr>
            </a:br>
            <a:r>
              <a:rPr lang="en-US" smtClean="0">
                <a:ea typeface="ＭＳ Ｐゴシック" pitchFamily="34" charset="-128"/>
              </a:rPr>
              <a:t>Lodo                 </a:t>
            </a:r>
            <a:r>
              <a:rPr lang="en-US" sz="2400" smtClean="0">
                <a:ea typeface="ＭＳ Ｐゴシック" pitchFamily="34" charset="-128"/>
              </a:rPr>
              <a:t>Phoenix Zoo, Photo by Steve Koyle</a:t>
            </a:r>
            <a:br>
              <a:rPr lang="en-US" sz="2400" smtClean="0">
                <a:ea typeface="ＭＳ Ｐゴシック" pitchFamily="34" charset="-128"/>
              </a:rPr>
            </a:br>
            <a:endParaRPr lang="en-US" sz="2400" smtClean="0">
              <a:ea typeface="ＭＳ Ｐゴシック" pitchFamily="34" charset="-128"/>
            </a:endParaRPr>
          </a:p>
        </p:txBody>
      </p:sp>
      <p:pic>
        <p:nvPicPr>
          <p:cNvPr id="13005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22338"/>
            <a:ext cx="80772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Paja</a:t>
            </a:r>
            <a:endParaRPr lang="en-US" dirty="0" smtClean="0">
              <a:ea typeface="+mj-ea"/>
              <a:cs typeface="+mj-cs"/>
            </a:endParaRPr>
          </a:p>
        </p:txBody>
      </p:sp>
      <p:pic>
        <p:nvPicPr>
          <p:cNvPr id="131075" name="Picture 5" descr="GLUECK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25475"/>
            <a:ext cx="7315200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5878" name="Rectangle 6"/>
          <p:cNvSpPr>
            <a:spLocks noChangeArrowheads="1"/>
          </p:cNvSpPr>
          <p:nvPr/>
        </p:nvSpPr>
        <p:spPr bwMode="auto">
          <a:xfrm>
            <a:off x="0" y="6172200"/>
            <a:ext cx="8534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ttp://www.google.com/imgres?imgurl=http://www.domaene-mechtildshausen.de/images/content/MUTTERSA.jpg&amp;imgrefurl=http://www.domaene-mechtildshausen.de/seiten/english/schweine.php&amp;usg=__zsWXs0rMO3l-LrhO11ufOuy_QyE=&amp;h=198&amp;w=300&amp;sz=41&amp;hl=en&amp;start=353&amp;zoom=1&amp;um=1&amp;itbs=1&amp;tbnid=Ve7sJFnWisBr3M:&amp;tbnh=77&amp;tbnw=116&amp;prev=/search%3Fq%3Dpigsties%26start%3D340%26um%3D1%26hl%3Den%26sa%3DN%26biw%3D1004%26bih%3D637%26ndsp%3D20%26tbm%3Disch&amp;ei=9H32Taj6IMPYgQe3qOyuDQ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84187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Césped             </a:t>
            </a:r>
            <a:r>
              <a:rPr lang="en-US" sz="2000" smtClean="0">
                <a:ea typeface="ＭＳ Ｐゴシック" pitchFamily="34" charset="-128"/>
              </a:rPr>
              <a:t>Phoenix Zoo, Photo by Amanda Donagi</a:t>
            </a:r>
          </a:p>
        </p:txBody>
      </p:sp>
      <p:pic>
        <p:nvPicPr>
          <p:cNvPr id="132099" name="Picture 4" descr="DSC000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893763"/>
            <a:ext cx="7696200" cy="5773737"/>
          </a:xfr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Papel</a:t>
            </a:r>
            <a:r>
              <a:rPr lang="en-US" dirty="0" smtClean="0">
                <a:ea typeface="+mj-ea"/>
                <a:cs typeface="+mj-cs"/>
              </a:rPr>
              <a:t> en </a:t>
            </a:r>
            <a:r>
              <a:rPr lang="en-US" dirty="0" err="1" smtClean="0">
                <a:ea typeface="+mj-ea"/>
                <a:cs typeface="+mj-cs"/>
              </a:rPr>
              <a:t>tiras</a:t>
            </a:r>
            <a:r>
              <a:rPr lang="en-US" dirty="0" smtClean="0">
                <a:ea typeface="+mj-ea"/>
                <a:cs typeface="+mj-cs"/>
              </a:rPr>
              <a:t>    </a:t>
            </a:r>
            <a:r>
              <a:rPr lang="en-US" sz="2000" dirty="0" smtClean="0">
                <a:ea typeface="+mj-ea"/>
                <a:cs typeface="+mj-cs"/>
              </a:rPr>
              <a:t>Doha Zoo, Photo by Hilda </a:t>
            </a:r>
            <a:r>
              <a:rPr lang="en-US" sz="2000" dirty="0" err="1" smtClean="0">
                <a:ea typeface="+mj-ea"/>
                <a:cs typeface="+mj-cs"/>
              </a:rPr>
              <a:t>Tresz</a:t>
            </a:r>
            <a:endParaRPr lang="en-US" sz="2000" dirty="0" smtClean="0">
              <a:ea typeface="+mj-ea"/>
              <a:cs typeface="+mj-cs"/>
            </a:endParaRPr>
          </a:p>
        </p:txBody>
      </p:sp>
      <p:pic>
        <p:nvPicPr>
          <p:cNvPr id="13312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22363"/>
            <a:ext cx="74676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Paja</a:t>
            </a:r>
            <a:r>
              <a:rPr lang="en-US" dirty="0" smtClean="0">
                <a:ea typeface="+mj-ea"/>
                <a:cs typeface="+mj-cs"/>
              </a:rPr>
              <a:t>     </a:t>
            </a:r>
            <a:r>
              <a:rPr lang="en-US" sz="2000" dirty="0" smtClean="0">
                <a:effectLst/>
                <a:latin typeface="Palatino-Roman" charset="0"/>
                <a:ea typeface="+mj-ea"/>
                <a:cs typeface="Times New Roman" pitchFamily="18" charset="0"/>
              </a:rPr>
              <a:t>Phoenix Zoo, Photo by Hilda </a:t>
            </a:r>
            <a:r>
              <a:rPr lang="en-US" sz="2000" dirty="0" err="1" smtClean="0">
                <a:effectLst/>
                <a:latin typeface="Palatino-Roman" charset="0"/>
                <a:ea typeface="+mj-ea"/>
                <a:cs typeface="Times New Roman" pitchFamily="18" charset="0"/>
              </a:rPr>
              <a:t>Tresz</a:t>
            </a:r>
            <a:endParaRPr lang="en-US" sz="2000" dirty="0" smtClean="0">
              <a:effectLst/>
              <a:latin typeface="Palatino-Roman" charset="0"/>
              <a:ea typeface="+mj-ea"/>
              <a:cs typeface="Times New Roman" pitchFamily="18" charset="0"/>
            </a:endParaRPr>
          </a:p>
        </p:txBody>
      </p:sp>
      <p:pic>
        <p:nvPicPr>
          <p:cNvPr id="13414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93763"/>
            <a:ext cx="8001000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277813"/>
            <a:ext cx="2819400" cy="1143000"/>
          </a:xfrm>
        </p:spPr>
        <p:txBody>
          <a:bodyPr/>
          <a:lstStyle/>
          <a:p>
            <a:pPr eaLnBrk="1" hangingPunct="1"/>
            <a:r>
              <a:rPr lang="nl-NL" sz="3600" smtClean="0">
                <a:ea typeface="ＭＳ Ｐゴシック" pitchFamily="34" charset="-128"/>
              </a:rPr>
              <a:t/>
            </a:r>
            <a:br>
              <a:rPr lang="nl-NL" sz="3600" smtClean="0">
                <a:ea typeface="ＭＳ Ｐゴシック" pitchFamily="34" charset="-128"/>
              </a:rPr>
            </a:br>
            <a:r>
              <a:rPr lang="nl-NL" sz="3600" smtClean="0">
                <a:ea typeface="ＭＳ Ｐゴシック" pitchFamily="34" charset="-128"/>
              </a:rPr>
              <a:t/>
            </a:r>
            <a:br>
              <a:rPr lang="nl-NL" sz="3600" smtClean="0">
                <a:ea typeface="ＭＳ Ｐゴシック" pitchFamily="34" charset="-128"/>
              </a:rPr>
            </a:br>
            <a:r>
              <a:rPr lang="nl-NL" sz="3600" smtClean="0">
                <a:ea typeface="ＭＳ Ｐゴシック" pitchFamily="34" charset="-128"/>
              </a:rPr>
              <a:t/>
            </a:r>
            <a:br>
              <a:rPr lang="nl-NL" sz="3600" smtClean="0">
                <a:ea typeface="ＭＳ Ｐゴシック" pitchFamily="34" charset="-128"/>
              </a:rPr>
            </a:br>
            <a:r>
              <a:rPr lang="nl-NL" sz="3600" smtClean="0">
                <a:ea typeface="ＭＳ Ｐゴシック" pitchFamily="34" charset="-128"/>
              </a:rPr>
              <a:t/>
            </a:r>
            <a:br>
              <a:rPr lang="nl-NL" sz="3600" smtClean="0">
                <a:ea typeface="ＭＳ Ｐゴシック" pitchFamily="34" charset="-128"/>
              </a:rPr>
            </a:br>
            <a:r>
              <a:rPr lang="nl-NL" sz="3600" smtClean="0">
                <a:ea typeface="ＭＳ Ｐゴシック" pitchFamily="34" charset="-128"/>
              </a:rPr>
              <a:t/>
            </a:r>
            <a:br>
              <a:rPr lang="nl-NL" sz="3600" smtClean="0">
                <a:ea typeface="ＭＳ Ｐゴシック" pitchFamily="34" charset="-128"/>
              </a:rPr>
            </a:br>
            <a:r>
              <a:rPr lang="nl-NL" sz="3600" smtClean="0">
                <a:ea typeface="ＭＳ Ｐゴシック" pitchFamily="34" charset="-128"/>
              </a:rPr>
              <a:t/>
            </a:r>
            <a:br>
              <a:rPr lang="nl-NL" sz="3600" smtClean="0">
                <a:ea typeface="ＭＳ Ｐゴシック" pitchFamily="34" charset="-128"/>
              </a:rPr>
            </a:br>
            <a:r>
              <a:rPr lang="nl-NL" sz="3600" smtClean="0">
                <a:ea typeface="ＭＳ Ｐゴシック" pitchFamily="34" charset="-128"/>
              </a:rPr>
              <a:t/>
            </a:r>
            <a:br>
              <a:rPr lang="nl-NL" sz="3600" smtClean="0">
                <a:ea typeface="ＭＳ Ｐゴシック" pitchFamily="34" charset="-128"/>
              </a:rPr>
            </a:br>
            <a:r>
              <a:rPr lang="nl-NL" sz="3600" smtClean="0">
                <a:ea typeface="ＭＳ Ｐゴシック" pitchFamily="34" charset="-128"/>
              </a:rPr>
              <a:t/>
            </a:r>
            <a:br>
              <a:rPr lang="nl-NL" sz="3600" smtClean="0">
                <a:ea typeface="ＭＳ Ｐゴシック" pitchFamily="34" charset="-128"/>
              </a:rPr>
            </a:br>
            <a:r>
              <a:rPr lang="nl-NL" sz="3600" smtClean="0">
                <a:ea typeface="ＭＳ Ｐゴシック" pitchFamily="34" charset="-128"/>
              </a:rPr>
              <a:t/>
            </a:r>
            <a:br>
              <a:rPr lang="nl-NL" sz="3600" smtClean="0">
                <a:ea typeface="ＭＳ Ｐゴシック" pitchFamily="34" charset="-128"/>
              </a:rPr>
            </a:br>
            <a:r>
              <a:rPr lang="nl-NL" sz="3600" smtClean="0">
                <a:ea typeface="ＭＳ Ｐゴシック" pitchFamily="34" charset="-128"/>
              </a:rPr>
              <a:t/>
            </a:r>
            <a:br>
              <a:rPr lang="nl-NL" sz="3600" smtClean="0">
                <a:ea typeface="ＭＳ Ｐゴシック" pitchFamily="34" charset="-128"/>
              </a:rPr>
            </a:br>
            <a:r>
              <a:rPr lang="nl-NL" sz="3600" smtClean="0">
                <a:ea typeface="ＭＳ Ｐゴシック" pitchFamily="34" charset="-128"/>
              </a:rPr>
              <a:t/>
            </a:r>
            <a:br>
              <a:rPr lang="nl-NL" sz="3600" smtClean="0">
                <a:ea typeface="ＭＳ Ｐゴシック" pitchFamily="34" charset="-128"/>
              </a:rPr>
            </a:br>
            <a:r>
              <a:rPr lang="nl-NL" sz="3600" smtClean="0">
                <a:ea typeface="ＭＳ Ｐゴシック" pitchFamily="34" charset="-128"/>
              </a:rPr>
              <a:t>Cáscara de coco molida</a:t>
            </a:r>
            <a:br>
              <a:rPr lang="nl-NL" sz="3600" smtClean="0">
                <a:ea typeface="ＭＳ Ｐゴシック" pitchFamily="34" charset="-128"/>
              </a:rPr>
            </a:br>
            <a:r>
              <a:rPr lang="nl-NL" sz="3600" smtClean="0">
                <a:ea typeface="ＭＳ Ｐゴシック" pitchFamily="34" charset="-128"/>
              </a:rPr>
              <a:t/>
            </a:r>
            <a:br>
              <a:rPr lang="nl-NL" sz="3600" smtClean="0">
                <a:ea typeface="ＭＳ Ｐゴシック" pitchFamily="34" charset="-128"/>
              </a:rPr>
            </a:br>
            <a:r>
              <a:rPr lang="nl-NL" sz="3600" smtClean="0">
                <a:ea typeface="ＭＳ Ｐゴシック" pitchFamily="34" charset="-128"/>
              </a:rPr>
              <a:t/>
            </a:r>
            <a:br>
              <a:rPr lang="nl-NL" sz="3600" smtClean="0">
                <a:ea typeface="ＭＳ Ｐゴシック" pitchFamily="34" charset="-128"/>
              </a:rPr>
            </a:br>
            <a:r>
              <a:rPr lang="nl-NL" sz="3600" smtClean="0">
                <a:ea typeface="ＭＳ Ｐゴシック" pitchFamily="34" charset="-128"/>
              </a:rPr>
              <a:t/>
            </a:r>
            <a:br>
              <a:rPr lang="nl-NL" sz="3600" smtClean="0">
                <a:ea typeface="ＭＳ Ｐゴシック" pitchFamily="34" charset="-128"/>
              </a:rPr>
            </a:br>
            <a:r>
              <a:rPr lang="nl-NL" sz="3600" smtClean="0">
                <a:ea typeface="ＭＳ Ｐゴシック" pitchFamily="34" charset="-128"/>
              </a:rPr>
              <a:t/>
            </a:r>
            <a:br>
              <a:rPr lang="nl-NL" sz="3600" smtClean="0">
                <a:ea typeface="ＭＳ Ｐゴシック" pitchFamily="34" charset="-128"/>
              </a:rPr>
            </a:br>
            <a:r>
              <a:rPr lang="nl-NL" sz="3600" smtClean="0">
                <a:ea typeface="ＭＳ Ｐゴシック" pitchFamily="34" charset="-128"/>
              </a:rPr>
              <a:t/>
            </a:r>
            <a:br>
              <a:rPr lang="nl-NL" sz="3600" smtClean="0">
                <a:ea typeface="ＭＳ Ｐゴシック" pitchFamily="34" charset="-128"/>
              </a:rPr>
            </a:br>
            <a:r>
              <a:rPr lang="nl-NL" sz="3600" smtClean="0">
                <a:ea typeface="ＭＳ Ｐゴシック" pitchFamily="34" charset="-128"/>
              </a:rPr>
              <a:t/>
            </a:r>
            <a:br>
              <a:rPr lang="nl-NL" sz="3600" smtClean="0">
                <a:ea typeface="ＭＳ Ｐゴシック" pitchFamily="34" charset="-128"/>
              </a:rPr>
            </a:br>
            <a:r>
              <a:rPr lang="nl-NL" sz="1800" smtClean="0">
                <a:ea typeface="ＭＳ Ｐゴシック" pitchFamily="34" charset="-128"/>
              </a:rPr>
              <a:t> Blijdorp Zoo, Photo by Rob von Loon</a:t>
            </a:r>
            <a:endParaRPr lang="en-US" sz="1800" smtClean="0">
              <a:ea typeface="ＭＳ Ｐゴシック" pitchFamily="34" charset="-128"/>
            </a:endParaRPr>
          </a:p>
        </p:txBody>
      </p:sp>
      <p:pic>
        <p:nvPicPr>
          <p:cNvPr id="13517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8" y="0"/>
            <a:ext cx="51419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Hojas</a:t>
            </a:r>
            <a:endParaRPr lang="en-US" dirty="0" smtClean="0">
              <a:ea typeface="+mj-ea"/>
              <a:cs typeface="+mj-cs"/>
            </a:endParaRPr>
          </a:p>
        </p:txBody>
      </p:sp>
      <p:pic>
        <p:nvPicPr>
          <p:cNvPr id="136195" name="Picture 5" descr="European-marbled-polecat-in-dead-lea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93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Heno</a:t>
            </a:r>
            <a:r>
              <a:rPr lang="en-US" dirty="0" smtClean="0">
                <a:ea typeface="+mj-ea"/>
                <a:cs typeface="+mj-cs"/>
              </a:rPr>
              <a:t>         </a:t>
            </a:r>
            <a:r>
              <a:rPr lang="en-US" sz="2400" dirty="0" smtClean="0">
                <a:ea typeface="+mj-ea"/>
                <a:cs typeface="+mj-cs"/>
              </a:rPr>
              <a:t>(Courtesy of The Shape of Enrichment)</a:t>
            </a:r>
          </a:p>
        </p:txBody>
      </p:sp>
      <p:pic>
        <p:nvPicPr>
          <p:cNvPr id="13721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22350"/>
            <a:ext cx="7620000" cy="580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Aserrín      </a:t>
            </a:r>
            <a:r>
              <a:rPr lang="en-US" sz="2000" smtClean="0">
                <a:effectLst/>
                <a:latin typeface="Palatino-Roman" charset="0"/>
                <a:ea typeface="ＭＳ Ｐゴシック" pitchFamily="34" charset="-128"/>
                <a:cs typeface="Times New Roman" pitchFamily="18" charset="0"/>
              </a:rPr>
              <a:t>Phoenix Zoo, Photo by Hilda Tresz</a:t>
            </a:r>
          </a:p>
        </p:txBody>
      </p:sp>
      <p:pic>
        <p:nvPicPr>
          <p:cNvPr id="13824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93763"/>
            <a:ext cx="7848600" cy="588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91" name="Rectangle 11"/>
          <p:cNvSpPr>
            <a:spLocks noChangeArrowheads="1"/>
          </p:cNvSpPr>
          <p:nvPr/>
        </p:nvSpPr>
        <p:spPr bwMode="auto">
          <a:xfrm>
            <a:off x="5029200" y="6326188"/>
            <a:ext cx="411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Photo by Balazs Buzas</a:t>
            </a:r>
          </a:p>
        </p:txBody>
      </p:sp>
      <p:pic>
        <p:nvPicPr>
          <p:cNvPr id="3584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57200"/>
            <a:ext cx="7162800" cy="538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Hojas y trozos de ramas secas</a:t>
            </a:r>
            <a:br>
              <a:rPr lang="en-US" smtClean="0">
                <a:ea typeface="ＭＳ Ｐゴシック" pitchFamily="34" charset="-128"/>
              </a:rPr>
            </a:br>
            <a:r>
              <a:rPr lang="en-US" sz="2000" smtClean="0">
                <a:ea typeface="ＭＳ Ｐゴシック" pitchFamily="34" charset="-128"/>
              </a:rPr>
              <a:t>Doue Lafontaine, Photo by Volker Gatz</a:t>
            </a:r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3926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50913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Heno</a:t>
            </a:r>
            <a:r>
              <a:rPr lang="en-US" dirty="0" smtClean="0">
                <a:ea typeface="+mj-ea"/>
                <a:cs typeface="+mj-cs"/>
              </a:rPr>
              <a:t>     </a:t>
            </a:r>
            <a:r>
              <a:rPr lang="en-US" sz="2000" dirty="0" smtClean="0">
                <a:effectLst/>
                <a:latin typeface="Palatino-Roman" charset="0"/>
                <a:ea typeface="+mj-ea"/>
                <a:cs typeface="Times New Roman" pitchFamily="18" charset="0"/>
              </a:rPr>
              <a:t>Phoenix Zoo, Photo by Hilda </a:t>
            </a:r>
            <a:r>
              <a:rPr lang="en-US" sz="2000" dirty="0" err="1" smtClean="0">
                <a:effectLst/>
                <a:latin typeface="Palatino-Roman" charset="0"/>
                <a:ea typeface="+mj-ea"/>
                <a:cs typeface="Times New Roman" pitchFamily="18" charset="0"/>
              </a:rPr>
              <a:t>Tresz</a:t>
            </a:r>
            <a:endParaRPr lang="en-US" sz="2000" dirty="0" smtClean="0">
              <a:effectLst/>
              <a:latin typeface="Palatino-Roman" charset="0"/>
              <a:ea typeface="+mj-ea"/>
              <a:cs typeface="Times New Roman" pitchFamily="18" charset="0"/>
            </a:endParaRPr>
          </a:p>
        </p:txBody>
      </p:sp>
      <p:pic>
        <p:nvPicPr>
          <p:cNvPr id="14029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08063"/>
            <a:ext cx="7696200" cy="577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6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Papel</a:t>
            </a:r>
            <a:r>
              <a:rPr lang="en-US" dirty="0" smtClean="0">
                <a:ea typeface="+mj-ea"/>
                <a:cs typeface="+mj-cs"/>
              </a:rPr>
              <a:t> en </a:t>
            </a:r>
            <a:r>
              <a:rPr lang="en-US" dirty="0" err="1" smtClean="0">
                <a:ea typeface="+mj-ea"/>
                <a:cs typeface="+mj-cs"/>
              </a:rPr>
              <a:t>tiras</a:t>
            </a:r>
            <a:r>
              <a:rPr lang="en-US" dirty="0" smtClean="0">
                <a:ea typeface="+mj-ea"/>
                <a:cs typeface="+mj-cs"/>
              </a:rPr>
              <a:t>  </a:t>
            </a:r>
            <a:r>
              <a:rPr lang="en-US" sz="2000" dirty="0" smtClean="0">
                <a:ea typeface="+mj-ea"/>
                <a:cs typeface="+mj-cs"/>
              </a:rPr>
              <a:t>Phoenix Zoo, Photo by Amanda Knight</a:t>
            </a:r>
          </a:p>
        </p:txBody>
      </p:sp>
      <p:pic>
        <p:nvPicPr>
          <p:cNvPr id="14131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49325"/>
            <a:ext cx="7772400" cy="583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560387"/>
          </a:xfrm>
        </p:spPr>
        <p:txBody>
          <a:bodyPr/>
          <a:lstStyle/>
          <a:p>
            <a:pPr eaLnBrk="1" hangingPunct="1"/>
            <a:r>
              <a:rPr lang="en-US" sz="3600" smtClean="0">
                <a:ea typeface="ＭＳ Ｐゴシック" pitchFamily="34" charset="-128"/>
              </a:rPr>
              <a:t>Bolsas de alimento vacías</a:t>
            </a:r>
            <a:r>
              <a:rPr lang="en-US" sz="4000" smtClean="0">
                <a:ea typeface="ＭＳ Ｐゴシック" pitchFamily="34" charset="-128"/>
              </a:rPr>
              <a:t>    </a:t>
            </a:r>
            <a:r>
              <a:rPr lang="en-US" sz="1800" smtClean="0">
                <a:ea typeface="ＭＳ Ｐゴシック" pitchFamily="34" charset="-128"/>
              </a:rPr>
              <a:t>Phoenix Zoo, photo by Niki Ciezki</a:t>
            </a:r>
          </a:p>
        </p:txBody>
      </p:sp>
      <p:pic>
        <p:nvPicPr>
          <p:cNvPr id="14233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3625"/>
            <a:ext cx="8686800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  <a:cs typeface="+mj-cs"/>
              </a:rPr>
              <a:t>Tierra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Musgo</a:t>
            </a:r>
            <a:endParaRPr lang="en-US" dirty="0" smtClean="0"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Polvo</a:t>
            </a:r>
            <a:r>
              <a:rPr lang="en-US" dirty="0" smtClean="0">
                <a:ea typeface="+mj-ea"/>
                <a:cs typeface="+mj-cs"/>
              </a:rPr>
              <a:t>         </a:t>
            </a:r>
            <a:r>
              <a:rPr lang="en-US" sz="2000" dirty="0" smtClean="0">
                <a:ea typeface="+mj-ea"/>
                <a:cs typeface="+mj-cs"/>
              </a:rPr>
              <a:t>Phoenix Zoo, photo by Hilda </a:t>
            </a:r>
            <a:r>
              <a:rPr lang="en-US" sz="2000" dirty="0" err="1" smtClean="0">
                <a:ea typeface="+mj-ea"/>
                <a:cs typeface="+mj-cs"/>
              </a:rPr>
              <a:t>Tresz</a:t>
            </a:r>
            <a:endParaRPr lang="en-US" sz="2000" dirty="0" smtClean="0">
              <a:ea typeface="+mj-ea"/>
              <a:cs typeface="+mj-cs"/>
            </a:endParaRPr>
          </a:p>
        </p:txBody>
      </p:sp>
      <p:pic>
        <p:nvPicPr>
          <p:cNvPr id="145411" name="Picture 4" descr="DSC0002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950913"/>
            <a:ext cx="7772400" cy="5830887"/>
          </a:xfr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Papel</a:t>
            </a:r>
            <a:r>
              <a:rPr lang="en-US" dirty="0" smtClean="0">
                <a:ea typeface="+mj-ea"/>
                <a:cs typeface="+mj-cs"/>
              </a:rPr>
              <a:t> de </a:t>
            </a:r>
            <a:r>
              <a:rPr lang="en-US" dirty="0" err="1" smtClean="0">
                <a:ea typeface="+mj-ea"/>
                <a:cs typeface="+mj-cs"/>
              </a:rPr>
              <a:t>envoltorio</a:t>
            </a:r>
            <a:r>
              <a:rPr lang="en-US" dirty="0" smtClean="0">
                <a:ea typeface="+mj-ea"/>
                <a:cs typeface="+mj-cs"/>
              </a:rPr>
              <a:t>   </a:t>
            </a:r>
            <a:r>
              <a:rPr lang="en-US" sz="2000" dirty="0" smtClean="0">
                <a:ea typeface="+mj-ea"/>
                <a:cs typeface="+mj-cs"/>
              </a:rPr>
              <a:t>Doha Zoo, Photo by Hilda </a:t>
            </a:r>
            <a:r>
              <a:rPr lang="en-US" sz="2000" dirty="0" err="1" smtClean="0">
                <a:ea typeface="+mj-ea"/>
                <a:cs typeface="+mj-cs"/>
              </a:rPr>
              <a:t>Tresz</a:t>
            </a:r>
            <a:endParaRPr lang="en-US" sz="2000" dirty="0" smtClean="0">
              <a:ea typeface="+mj-ea"/>
              <a:cs typeface="+mj-cs"/>
            </a:endParaRPr>
          </a:p>
        </p:txBody>
      </p:sp>
      <p:pic>
        <p:nvPicPr>
          <p:cNvPr id="146435" name="Picture 4" descr="IMG_008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1009650"/>
            <a:ext cx="7797800" cy="5848350"/>
          </a:xfr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Heno        </a:t>
            </a:r>
            <a:r>
              <a:rPr lang="en-US" sz="2400" smtClean="0">
                <a:ea typeface="ＭＳ Ｐゴシック" pitchFamily="34" charset="-128"/>
              </a:rPr>
              <a:t> courtesy of Smithsonian’s National Zoo</a:t>
            </a:r>
          </a:p>
        </p:txBody>
      </p:sp>
      <p:pic>
        <p:nvPicPr>
          <p:cNvPr id="14745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63"/>
            <a:ext cx="914400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Paja</a:t>
            </a:r>
            <a:r>
              <a:rPr lang="en-US" dirty="0" smtClean="0">
                <a:ea typeface="+mj-ea"/>
                <a:cs typeface="+mj-cs"/>
              </a:rPr>
              <a:t>       </a:t>
            </a:r>
            <a:r>
              <a:rPr lang="en-US" sz="2400" dirty="0" smtClean="0">
                <a:ea typeface="+mj-ea"/>
                <a:cs typeface="+mj-cs"/>
              </a:rPr>
              <a:t>Bronx Zoo, Photo by Ann </a:t>
            </a:r>
            <a:r>
              <a:rPr lang="en-US" sz="2400" dirty="0" err="1" smtClean="0">
                <a:ea typeface="+mj-ea"/>
                <a:cs typeface="+mj-cs"/>
              </a:rPr>
              <a:t>Littlewood</a:t>
            </a:r>
            <a:endParaRPr lang="en-US" sz="2400" dirty="0" smtClean="0">
              <a:ea typeface="+mj-ea"/>
              <a:cs typeface="+mj-cs"/>
            </a:endParaRPr>
          </a:p>
        </p:txBody>
      </p:sp>
      <p:pic>
        <p:nvPicPr>
          <p:cNvPr id="14848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93763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438"/>
            <a:ext cx="8229600" cy="6126162"/>
          </a:xfrm>
        </p:spPr>
        <p:txBody>
          <a:bodyPr/>
          <a:lstStyle/>
          <a:p>
            <a:pPr marL="0" indent="0" eaLnBrk="1" hangingPunct="1">
              <a:buClr>
                <a:srgbClr val="0066FF"/>
              </a:buClr>
              <a:buFont typeface="Wingdings" pitchFamily="2" charset="2"/>
              <a:buNone/>
            </a:pPr>
            <a:r>
              <a:rPr lang="en-US" sz="4800" smtClean="0">
                <a:ea typeface="ＭＳ Ｐゴシック" pitchFamily="34" charset="-128"/>
              </a:rPr>
              <a:t>Como resultado de las condiciones inapropiadas de los recintos y la falta de estímulos mentales, los animales pueden desarrollar </a:t>
            </a:r>
            <a:r>
              <a:rPr lang="en-US" sz="4800" smtClean="0">
                <a:solidFill>
                  <a:srgbClr val="FFFF66"/>
                </a:solidFill>
                <a:ea typeface="ＭＳ Ｐゴシック" pitchFamily="34" charset="-128"/>
              </a:rPr>
              <a:t>enfermedades físicas y psicológicas, cambios de comportamiento o comportamientos anormales.  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sz="4800" smtClean="0">
              <a:solidFill>
                <a:srgbClr val="FFFF66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latin typeface="Arial" pitchFamily="34" charset="0"/>
                <a:ea typeface="+mj-ea"/>
                <a:cs typeface="+mj-cs"/>
              </a:rPr>
              <a:t>Papel</a:t>
            </a:r>
            <a:r>
              <a:rPr lang="en-US" sz="4000" dirty="0" smtClean="0">
                <a:latin typeface="Arial" pitchFamily="34" charset="0"/>
                <a:ea typeface="+mj-ea"/>
                <a:cs typeface="+mj-cs"/>
              </a:rPr>
              <a:t> en </a:t>
            </a:r>
            <a:r>
              <a:rPr lang="en-US" sz="4000" dirty="0" err="1" smtClean="0">
                <a:latin typeface="Arial" pitchFamily="34" charset="0"/>
                <a:ea typeface="+mj-ea"/>
                <a:cs typeface="+mj-cs"/>
              </a:rPr>
              <a:t>tiras</a:t>
            </a:r>
            <a:r>
              <a:rPr lang="en-US" sz="4000" dirty="0" smtClean="0">
                <a:latin typeface="Arial" pitchFamily="34" charset="0"/>
                <a:ea typeface="+mj-ea"/>
                <a:cs typeface="+mj-cs"/>
              </a:rPr>
              <a:t>   </a:t>
            </a:r>
            <a:r>
              <a:rPr lang="en-US" sz="1800" dirty="0" smtClean="0">
                <a:latin typeface="Arial" pitchFamily="34" charset="0"/>
                <a:ea typeface="+mj-ea"/>
                <a:cs typeface="+mj-cs"/>
              </a:rPr>
              <a:t>  </a:t>
            </a:r>
            <a:r>
              <a:rPr lang="en-US" sz="2000" dirty="0" smtClean="0">
                <a:latin typeface="Arial" pitchFamily="34" charset="0"/>
                <a:ea typeface="+mj-ea"/>
                <a:cs typeface="+mj-cs"/>
              </a:rPr>
              <a:t>Calgary Zoo, Photo by Garth Irvine</a:t>
            </a:r>
          </a:p>
        </p:txBody>
      </p:sp>
      <p:pic>
        <p:nvPicPr>
          <p:cNvPr id="14950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65163"/>
            <a:ext cx="8229600" cy="617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ea typeface="+mj-ea"/>
                <a:cs typeface="+mj-cs"/>
              </a:rPr>
              <a:t>Bolitas</a:t>
            </a:r>
            <a:r>
              <a:rPr lang="en-US" sz="4000" dirty="0" smtClean="0">
                <a:ea typeface="+mj-ea"/>
                <a:cs typeface="+mj-cs"/>
              </a:rPr>
              <a:t> de </a:t>
            </a:r>
            <a:r>
              <a:rPr lang="en-US" sz="4000" dirty="0" err="1" smtClean="0">
                <a:ea typeface="+mj-ea"/>
                <a:cs typeface="+mj-cs"/>
              </a:rPr>
              <a:t>embalaje</a:t>
            </a:r>
            <a:r>
              <a:rPr lang="en-US" sz="4000" dirty="0" smtClean="0">
                <a:ea typeface="+mj-ea"/>
                <a:cs typeface="+mj-cs"/>
              </a:rPr>
              <a:t> (comestibles)                    </a:t>
            </a:r>
            <a:r>
              <a:rPr lang="en-US" sz="2000" dirty="0" smtClean="0">
                <a:ea typeface="+mj-ea"/>
                <a:cs typeface="+mj-cs"/>
              </a:rPr>
              <a:t>Phoenix Zoo, Photo by Hilda </a:t>
            </a:r>
            <a:r>
              <a:rPr lang="en-US" sz="2000" dirty="0" err="1" smtClean="0">
                <a:ea typeface="+mj-ea"/>
                <a:cs typeface="+mj-cs"/>
              </a:rPr>
              <a:t>Tresz</a:t>
            </a:r>
            <a:endParaRPr lang="en-US" sz="2000" dirty="0" smtClean="0">
              <a:ea typeface="+mj-ea"/>
              <a:cs typeface="+mj-cs"/>
            </a:endParaRPr>
          </a:p>
        </p:txBody>
      </p:sp>
      <p:pic>
        <p:nvPicPr>
          <p:cNvPr id="15053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5213"/>
            <a:ext cx="7696200" cy="577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effectLst/>
                <a:latin typeface="Palatino-Roman" charset="0"/>
                <a:ea typeface="+mj-ea"/>
                <a:cs typeface="Times New Roman" pitchFamily="18" charset="0"/>
              </a:rPr>
              <a:t>Hojas</a:t>
            </a:r>
            <a:r>
              <a:rPr lang="en-US" sz="2000" dirty="0" smtClean="0">
                <a:effectLst/>
                <a:latin typeface="Palatino-Roman" charset="0"/>
                <a:ea typeface="+mj-ea"/>
                <a:cs typeface="Times New Roman" pitchFamily="18" charset="0"/>
              </a:rPr>
              <a:t>         Phoenix Zoo, Photo by Hilda </a:t>
            </a:r>
            <a:r>
              <a:rPr lang="en-US" sz="2000" dirty="0" err="1" smtClean="0">
                <a:effectLst/>
                <a:latin typeface="Palatino-Roman" charset="0"/>
                <a:ea typeface="+mj-ea"/>
                <a:cs typeface="Times New Roman" pitchFamily="18" charset="0"/>
              </a:rPr>
              <a:t>Tresz</a:t>
            </a:r>
            <a:r>
              <a:rPr lang="en-US" sz="2000" dirty="0" smtClean="0">
                <a:effectLst/>
                <a:latin typeface="Palatino-Roman" charset="0"/>
                <a:ea typeface="+mj-ea"/>
                <a:cs typeface="Times New Roman" pitchFamily="18" charset="0"/>
              </a:rPr>
              <a:t/>
            </a:r>
            <a:br>
              <a:rPr lang="en-US" sz="2000" dirty="0" smtClean="0">
                <a:effectLst/>
                <a:latin typeface="Palatino-Roman" charset="0"/>
                <a:ea typeface="+mj-ea"/>
                <a:cs typeface="Times New Roman" pitchFamily="18" charset="0"/>
              </a:rPr>
            </a:br>
            <a:r>
              <a:rPr lang="en-US" sz="2800" dirty="0" smtClean="0">
                <a:ea typeface="+mj-ea"/>
                <a:cs typeface="Times New Roman" pitchFamily="18" charset="0"/>
              </a:rPr>
              <a:t/>
            </a:r>
            <a:br>
              <a:rPr lang="en-US" sz="2800" dirty="0" smtClean="0">
                <a:ea typeface="+mj-ea"/>
                <a:cs typeface="Times New Roman" pitchFamily="18" charset="0"/>
              </a:rPr>
            </a:br>
            <a:endParaRPr lang="en-US" sz="2800" dirty="0" smtClean="0">
              <a:ea typeface="+mj-ea"/>
              <a:cs typeface="Times New Roman" pitchFamily="18" charset="0"/>
            </a:endParaRPr>
          </a:p>
        </p:txBody>
      </p:sp>
      <p:pic>
        <p:nvPicPr>
          <p:cNvPr id="15155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93763"/>
            <a:ext cx="8001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2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9144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Guía telefónica    </a:t>
            </a:r>
            <a:r>
              <a:rPr lang="en-US" sz="2000" smtClean="0">
                <a:ea typeface="ＭＳ Ｐゴシック" pitchFamily="34" charset="-128"/>
              </a:rPr>
              <a:t>Phoenix Zoo, photo by Hilda Tresz</a:t>
            </a:r>
          </a:p>
        </p:txBody>
      </p:sp>
      <p:pic>
        <p:nvPicPr>
          <p:cNvPr id="15257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5213"/>
            <a:ext cx="7696200" cy="577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Ropa</a:t>
            </a:r>
            <a:r>
              <a:rPr lang="en-US" dirty="0" smtClean="0">
                <a:ea typeface="+mj-ea"/>
                <a:cs typeface="+mj-cs"/>
              </a:rPr>
              <a:t>        </a:t>
            </a:r>
            <a:r>
              <a:rPr lang="en-US" sz="1800" dirty="0" smtClean="0">
                <a:ea typeface="+mj-ea"/>
                <a:cs typeface="+mj-cs"/>
              </a:rPr>
              <a:t>Phoenix Zoo, courtesy of Phoenix Zoo</a:t>
            </a:r>
            <a:r>
              <a:rPr lang="en-US" dirty="0" smtClean="0">
                <a:ea typeface="+mj-ea"/>
                <a:cs typeface="+mj-cs"/>
              </a:rPr>
              <a:t> </a:t>
            </a:r>
          </a:p>
        </p:txBody>
      </p:sp>
      <p:pic>
        <p:nvPicPr>
          <p:cNvPr id="15360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55663"/>
            <a:ext cx="8001000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Paja</a:t>
            </a:r>
            <a:r>
              <a:rPr lang="en-US" dirty="0" smtClean="0">
                <a:ea typeface="+mj-ea"/>
                <a:cs typeface="+mj-cs"/>
              </a:rPr>
              <a:t>      </a:t>
            </a:r>
            <a:r>
              <a:rPr lang="en-US" sz="2400" dirty="0" smtClean="0">
                <a:ea typeface="+mj-ea"/>
                <a:cs typeface="+mj-cs"/>
              </a:rPr>
              <a:t>Phoenix Zoo, photo by Christina </a:t>
            </a:r>
            <a:r>
              <a:rPr lang="en-US" sz="2400" dirty="0" err="1" smtClean="0">
                <a:ea typeface="+mj-ea"/>
                <a:cs typeface="+mj-cs"/>
              </a:rPr>
              <a:t>Goulart</a:t>
            </a:r>
            <a:endParaRPr lang="en-US" sz="2400" dirty="0" smtClean="0">
              <a:ea typeface="+mj-ea"/>
              <a:cs typeface="+mj-cs"/>
            </a:endParaRPr>
          </a:p>
        </p:txBody>
      </p:sp>
      <p:pic>
        <p:nvPicPr>
          <p:cNvPr id="15462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93763"/>
            <a:ext cx="7924800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Heno</a:t>
            </a:r>
            <a:r>
              <a:rPr lang="en-US" dirty="0" smtClean="0">
                <a:ea typeface="+mj-ea"/>
                <a:cs typeface="+mj-cs"/>
              </a:rPr>
              <a:t>      </a:t>
            </a:r>
            <a:r>
              <a:rPr lang="en-US" sz="2400" dirty="0" smtClean="0">
                <a:effectLst/>
                <a:latin typeface="Palatino-Roman" charset="0"/>
                <a:ea typeface="+mj-ea"/>
                <a:cs typeface="Times New Roman" pitchFamily="18" charset="0"/>
              </a:rPr>
              <a:t>Phoenix Zoo, Photo by Hilda </a:t>
            </a:r>
            <a:r>
              <a:rPr lang="en-US" sz="2400" dirty="0" err="1" smtClean="0">
                <a:effectLst/>
                <a:latin typeface="Palatino-Roman" charset="0"/>
                <a:ea typeface="+mj-ea"/>
                <a:cs typeface="Times New Roman" pitchFamily="18" charset="0"/>
              </a:rPr>
              <a:t>Tresz</a:t>
            </a:r>
            <a:endParaRPr lang="en-US" sz="2400" dirty="0" smtClean="0">
              <a:effectLst/>
              <a:latin typeface="Palatino-Roman" charset="0"/>
              <a:ea typeface="+mj-ea"/>
              <a:cs typeface="Times New Roman" pitchFamily="18" charset="0"/>
            </a:endParaRPr>
          </a:p>
        </p:txBody>
      </p:sp>
      <p:pic>
        <p:nvPicPr>
          <p:cNvPr id="15565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27113"/>
            <a:ext cx="7772400" cy="58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Elementos</a:t>
            </a:r>
            <a:r>
              <a:rPr lang="en-US" dirty="0" smtClean="0">
                <a:ea typeface="+mj-ea"/>
                <a:cs typeface="+mj-cs"/>
              </a:rPr>
              <a:t> </a:t>
            </a:r>
            <a:r>
              <a:rPr lang="en-US" dirty="0" err="1" smtClean="0">
                <a:ea typeface="+mj-ea"/>
                <a:cs typeface="+mj-cs"/>
              </a:rPr>
              <a:t>que</a:t>
            </a:r>
            <a:r>
              <a:rPr lang="en-US" dirty="0" smtClean="0">
                <a:ea typeface="+mj-ea"/>
                <a:cs typeface="+mj-cs"/>
              </a:rPr>
              <a:t> a los </a:t>
            </a:r>
            <a:r>
              <a:rPr lang="en-US" dirty="0" err="1" smtClean="0">
                <a:ea typeface="+mj-ea"/>
                <a:cs typeface="+mj-cs"/>
              </a:rPr>
              <a:t>animales</a:t>
            </a:r>
            <a:r>
              <a:rPr lang="en-US" dirty="0" smtClean="0">
                <a:ea typeface="+mj-ea"/>
                <a:cs typeface="+mj-cs"/>
              </a:rPr>
              <a:t> </a:t>
            </a:r>
            <a:r>
              <a:rPr lang="en-US" dirty="0" err="1" smtClean="0">
                <a:ea typeface="+mj-ea"/>
                <a:cs typeface="+mj-cs"/>
              </a:rPr>
              <a:t>gusta</a:t>
            </a:r>
            <a:r>
              <a:rPr lang="en-US" dirty="0" smtClean="0">
                <a:ea typeface="+mj-ea"/>
                <a:cs typeface="+mj-cs"/>
              </a:rPr>
              <a:t> </a:t>
            </a:r>
            <a:r>
              <a:rPr lang="en-US" dirty="0" err="1" smtClean="0">
                <a:ea typeface="+mj-ea"/>
                <a:cs typeface="+mj-cs"/>
              </a:rPr>
              <a:t>recolectar</a:t>
            </a:r>
            <a:r>
              <a:rPr lang="en-US" dirty="0" smtClean="0">
                <a:ea typeface="+mj-ea"/>
                <a:cs typeface="+mj-cs"/>
              </a:rPr>
              <a:t> (Browse)     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1800" dirty="0" smtClean="0">
                <a:ea typeface="+mj-ea"/>
                <a:cs typeface="+mj-cs"/>
              </a:rPr>
              <a:t>Phoenix Zoo, Photo by Christina </a:t>
            </a:r>
            <a:r>
              <a:rPr lang="en-US" sz="1800" dirty="0" err="1" smtClean="0">
                <a:ea typeface="+mj-ea"/>
                <a:cs typeface="+mj-cs"/>
              </a:rPr>
              <a:t>Goulart</a:t>
            </a:r>
            <a:r>
              <a:rPr lang="en-US" sz="1800" dirty="0" smtClean="0">
                <a:ea typeface="+mj-ea"/>
                <a:cs typeface="+mj-cs"/>
              </a:rPr>
              <a:t> and Jim Hughes</a:t>
            </a:r>
          </a:p>
        </p:txBody>
      </p:sp>
      <p:pic>
        <p:nvPicPr>
          <p:cNvPr id="156675" name="Picture 6" descr="Lighten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2351088"/>
            <a:ext cx="4800600" cy="3600450"/>
          </a:xfrm>
          <a:noFill/>
        </p:spPr>
      </p:pic>
      <p:pic>
        <p:nvPicPr>
          <p:cNvPr id="1566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764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ea typeface="+mj-ea"/>
                <a:cs typeface="+mj-cs"/>
              </a:rPr>
              <a:t>Mezcla</a:t>
            </a:r>
            <a:r>
              <a:rPr lang="en-US" sz="4000" dirty="0" smtClean="0">
                <a:ea typeface="+mj-ea"/>
                <a:cs typeface="+mj-cs"/>
              </a:rPr>
              <a:t> de </a:t>
            </a:r>
            <a:r>
              <a:rPr lang="en-US" sz="4000" dirty="0" err="1" smtClean="0">
                <a:ea typeface="+mj-ea"/>
                <a:cs typeface="+mj-cs"/>
              </a:rPr>
              <a:t>hojas</a:t>
            </a:r>
            <a:r>
              <a:rPr lang="en-US" sz="4000" dirty="0" smtClean="0">
                <a:ea typeface="+mj-ea"/>
                <a:cs typeface="+mj-cs"/>
              </a:rPr>
              <a:t> </a:t>
            </a:r>
            <a:r>
              <a:rPr lang="en-US" sz="4000" dirty="0" err="1" smtClean="0">
                <a:ea typeface="+mj-ea"/>
                <a:cs typeface="+mj-cs"/>
              </a:rPr>
              <a:t>y</a:t>
            </a:r>
            <a:r>
              <a:rPr lang="en-US" sz="4000" dirty="0" smtClean="0">
                <a:ea typeface="+mj-ea"/>
                <a:cs typeface="+mj-cs"/>
              </a:rPr>
              <a:t> </a:t>
            </a:r>
            <a:r>
              <a:rPr lang="en-US" sz="4000" dirty="0" err="1" smtClean="0">
                <a:ea typeface="+mj-ea"/>
                <a:cs typeface="+mj-cs"/>
              </a:rPr>
              <a:t>ramas</a:t>
            </a:r>
            <a:r>
              <a:rPr lang="en-US" sz="4000" dirty="0" smtClean="0">
                <a:ea typeface="+mj-ea"/>
                <a:cs typeface="+mj-cs"/>
              </a:rPr>
              <a:t> </a:t>
            </a:r>
            <a:r>
              <a:rPr lang="en-US" sz="4000" dirty="0" err="1" smtClean="0">
                <a:ea typeface="+mj-ea"/>
                <a:cs typeface="+mj-cs"/>
              </a:rPr>
              <a:t>secas</a:t>
            </a:r>
            <a:r>
              <a:rPr lang="en-US" sz="4000" dirty="0" smtClean="0">
                <a:ea typeface="+mj-ea"/>
                <a:cs typeface="+mj-cs"/>
              </a:rPr>
              <a:t>     </a:t>
            </a:r>
            <a:br>
              <a:rPr lang="en-US" sz="4000" dirty="0" smtClean="0">
                <a:ea typeface="+mj-ea"/>
                <a:cs typeface="+mj-cs"/>
              </a:rPr>
            </a:br>
            <a:r>
              <a:rPr lang="en-US" sz="2000" dirty="0" smtClean="0">
                <a:ea typeface="+mj-ea"/>
                <a:cs typeface="+mj-cs"/>
              </a:rPr>
              <a:t>Dublin Zoo, Photo by Gerry Creighton</a:t>
            </a:r>
          </a:p>
        </p:txBody>
      </p:sp>
      <p:pic>
        <p:nvPicPr>
          <p:cNvPr id="15769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93763"/>
            <a:ext cx="7924800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34" charset="-128"/>
              </a:rPr>
              <a:t>Heno        </a:t>
            </a:r>
            <a:r>
              <a:rPr lang="en-US" sz="2000" smtClean="0">
                <a:ea typeface="ＭＳ Ｐゴシック" pitchFamily="34" charset="-128"/>
              </a:rPr>
              <a:t> (Courtesy of Smithsonian’s National Zoo)</a:t>
            </a:r>
          </a:p>
        </p:txBody>
      </p:sp>
      <p:pic>
        <p:nvPicPr>
          <p:cNvPr id="15872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09638"/>
            <a:ext cx="8839200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Desórdenes alimentarios</a:t>
            </a: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533400" y="1143000"/>
            <a:ext cx="29718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Los animales en zoológicos en condiciones inadecuadas de encierro han sido vistos vomitando y comiendo sus vómitos en continuación, como modo de combatir el aburrimiento.</a:t>
            </a:r>
            <a:r>
              <a:rPr lang="en-US" sz="2800">
                <a:latin typeface="Arial" pitchFamily="34" charset="0"/>
              </a:rPr>
              <a:t> </a:t>
            </a: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0" y="6248400"/>
            <a:ext cx="5638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n-e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Papel</a:t>
            </a:r>
            <a:r>
              <a:rPr lang="en-US" dirty="0" smtClean="0">
                <a:ea typeface="+mj-ea"/>
                <a:cs typeface="+mj-cs"/>
              </a:rPr>
              <a:t> en </a:t>
            </a:r>
            <a:r>
              <a:rPr lang="en-US" dirty="0" err="1" smtClean="0">
                <a:ea typeface="+mj-ea"/>
                <a:cs typeface="+mj-cs"/>
              </a:rPr>
              <a:t>tiras</a:t>
            </a:r>
            <a:r>
              <a:rPr lang="en-US" dirty="0" smtClean="0">
                <a:ea typeface="+mj-ea"/>
                <a:cs typeface="+mj-cs"/>
              </a:rPr>
              <a:t>   </a:t>
            </a:r>
            <a:r>
              <a:rPr lang="en-US" sz="2000" dirty="0" smtClean="0">
                <a:ea typeface="+mj-ea"/>
                <a:cs typeface="+mj-cs"/>
              </a:rPr>
              <a:t>Phoenix Zoo, Photo by Amanda Knight</a:t>
            </a:r>
          </a:p>
        </p:txBody>
      </p:sp>
      <p:pic>
        <p:nvPicPr>
          <p:cNvPr id="15974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93763"/>
            <a:ext cx="7848600" cy="588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ea typeface="+mj-ea"/>
                <a:cs typeface="+mj-cs"/>
              </a:rPr>
              <a:t>Paja</a:t>
            </a:r>
            <a:r>
              <a:rPr lang="en-US" sz="4000" dirty="0" smtClean="0">
                <a:ea typeface="+mj-ea"/>
                <a:cs typeface="+mj-cs"/>
              </a:rPr>
              <a:t>           </a:t>
            </a:r>
            <a:r>
              <a:rPr lang="en-US" sz="1800" dirty="0" smtClean="0">
                <a:ea typeface="+mj-ea"/>
                <a:cs typeface="+mj-cs"/>
              </a:rPr>
              <a:t>Franklin Park Zoo, Photo by Ann </a:t>
            </a:r>
            <a:r>
              <a:rPr lang="en-US" sz="1800" dirty="0" err="1" smtClean="0">
                <a:ea typeface="+mj-ea"/>
                <a:cs typeface="+mj-cs"/>
              </a:rPr>
              <a:t>Littlewood</a:t>
            </a:r>
            <a:endParaRPr lang="en-US" sz="1800" dirty="0" smtClean="0">
              <a:ea typeface="+mj-ea"/>
              <a:cs typeface="+mj-cs"/>
            </a:endParaRPr>
          </a:p>
        </p:txBody>
      </p:sp>
      <p:pic>
        <p:nvPicPr>
          <p:cNvPr id="160771" name="Picture 4" descr="Ann Littlewood, Franklin Park Zoo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722313"/>
            <a:ext cx="8229600" cy="6173787"/>
          </a:xfr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8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latin typeface="Arial" pitchFamily="34" charset="0"/>
                <a:ea typeface="+mj-ea"/>
                <a:cs typeface="+mj-cs"/>
              </a:rPr>
              <a:t>Arena          </a:t>
            </a:r>
            <a:r>
              <a:rPr lang="en-US" sz="2000" dirty="0" smtClean="0">
                <a:latin typeface="Arial" pitchFamily="34" charset="0"/>
                <a:ea typeface="+mj-ea"/>
                <a:cs typeface="+mj-cs"/>
              </a:rPr>
              <a:t>Zoo Dortmund</a:t>
            </a:r>
            <a:r>
              <a:rPr lang="en-US" sz="4000" dirty="0" smtClean="0">
                <a:latin typeface="Arial" pitchFamily="34" charset="0"/>
                <a:ea typeface="+mj-ea"/>
                <a:cs typeface="+mj-cs"/>
              </a:rPr>
              <a:t>, </a:t>
            </a:r>
            <a:r>
              <a:rPr lang="en-US" sz="2000" dirty="0" smtClean="0">
                <a:latin typeface="Arial" pitchFamily="34" charset="0"/>
                <a:ea typeface="+mj-ea"/>
                <a:cs typeface="+mj-cs"/>
              </a:rPr>
              <a:t>Photo by Volker </a:t>
            </a:r>
            <a:r>
              <a:rPr lang="en-US" sz="2000" dirty="0" err="1" smtClean="0">
                <a:latin typeface="Arial" pitchFamily="34" charset="0"/>
                <a:ea typeface="+mj-ea"/>
                <a:cs typeface="+mj-cs"/>
              </a:rPr>
              <a:t>Gatz</a:t>
            </a:r>
            <a:endParaRPr lang="en-US" sz="2000" dirty="0" smtClean="0"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161795" name="AutoShape 5" descr="9C95902E2C5C4C09832FC7FB4E2AE7E5@VolkerPC"/>
          <p:cNvSpPr>
            <a:spLocks noChangeAspect="1" noChangeArrowheads="1"/>
          </p:cNvSpPr>
          <p:nvPr/>
        </p:nvSpPr>
        <p:spPr bwMode="auto">
          <a:xfrm>
            <a:off x="155575" y="46038"/>
            <a:ext cx="204787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1796" name="AutoShape 7" descr="9C95902E2C5C4C09832FC7FB4E2AE7E5@VolkerPC"/>
          <p:cNvSpPr>
            <a:spLocks noChangeAspect="1" noChangeArrowheads="1"/>
          </p:cNvSpPr>
          <p:nvPr/>
        </p:nvSpPr>
        <p:spPr bwMode="auto">
          <a:xfrm>
            <a:off x="155575" y="46038"/>
            <a:ext cx="204787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6179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58813"/>
            <a:ext cx="8763000" cy="625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Heno         </a:t>
            </a:r>
            <a:r>
              <a:rPr lang="en-US" sz="2400" smtClean="0">
                <a:ea typeface="ＭＳ Ｐゴシック" pitchFamily="34" charset="-128"/>
              </a:rPr>
              <a:t>(Courtesy of Smithsonian’s National Zoo)</a:t>
            </a:r>
            <a:r>
              <a:rPr lang="en-US" smtClean="0">
                <a:ea typeface="ＭＳ Ｐゴシック" pitchFamily="34" charset="-128"/>
              </a:rPr>
              <a:t> </a:t>
            </a:r>
          </a:p>
        </p:txBody>
      </p:sp>
      <p:pic>
        <p:nvPicPr>
          <p:cNvPr id="16281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23925"/>
            <a:ext cx="891540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ea typeface="+mj-ea"/>
                <a:cs typeface="+mj-cs"/>
              </a:rPr>
              <a:t>Excelsior (</a:t>
            </a:r>
            <a:r>
              <a:rPr lang="en-US" sz="3200" dirty="0" err="1" smtClean="0">
                <a:ea typeface="+mj-ea"/>
                <a:cs typeface="+mj-cs"/>
              </a:rPr>
              <a:t>virutas</a:t>
            </a:r>
            <a:r>
              <a:rPr lang="en-US" sz="3200" dirty="0" smtClean="0">
                <a:ea typeface="+mj-ea"/>
                <a:cs typeface="+mj-cs"/>
              </a:rPr>
              <a:t> </a:t>
            </a:r>
            <a:r>
              <a:rPr lang="en-US" sz="3200" dirty="0" err="1" smtClean="0">
                <a:ea typeface="+mj-ea"/>
                <a:cs typeface="+mj-cs"/>
              </a:rPr>
              <a:t>largas</a:t>
            </a:r>
            <a:r>
              <a:rPr lang="en-US" sz="3200" dirty="0" smtClean="0">
                <a:ea typeface="+mj-ea"/>
                <a:cs typeface="+mj-cs"/>
              </a:rPr>
              <a:t> </a:t>
            </a:r>
            <a:r>
              <a:rPr lang="en-US" sz="3200" dirty="0" err="1" smtClean="0">
                <a:ea typeface="+mj-ea"/>
                <a:cs typeface="+mj-cs"/>
              </a:rPr>
              <a:t>y</a:t>
            </a:r>
            <a:r>
              <a:rPr lang="en-US" sz="3200" dirty="0" smtClean="0">
                <a:ea typeface="+mj-ea"/>
                <a:cs typeface="+mj-cs"/>
              </a:rPr>
              <a:t> </a:t>
            </a:r>
            <a:r>
              <a:rPr lang="en-US" sz="3200" dirty="0" err="1" smtClean="0">
                <a:ea typeface="+mj-ea"/>
                <a:cs typeface="+mj-cs"/>
              </a:rPr>
              <a:t>finas</a:t>
            </a:r>
            <a:r>
              <a:rPr lang="en-US" sz="3200" dirty="0" smtClean="0">
                <a:ea typeface="+mj-ea"/>
                <a:cs typeface="+mj-cs"/>
              </a:rPr>
              <a:t> de </a:t>
            </a:r>
            <a:r>
              <a:rPr lang="en-US" sz="3200" dirty="0" err="1" smtClean="0">
                <a:ea typeface="+mj-ea"/>
                <a:cs typeface="+mj-cs"/>
              </a:rPr>
              <a:t>madera</a:t>
            </a:r>
            <a:r>
              <a:rPr lang="en-US" sz="3200" dirty="0" smtClean="0">
                <a:ea typeface="+mj-ea"/>
                <a:cs typeface="+mj-cs"/>
              </a:rPr>
              <a:t>) </a:t>
            </a:r>
            <a:r>
              <a:rPr lang="en-US" sz="1600" dirty="0" smtClean="0">
                <a:ea typeface="+mj-ea"/>
                <a:cs typeface="+mj-cs"/>
              </a:rPr>
              <a:t>Monkey World, Photo by  http://www.flickr.com/photos/80625872@N00/21361795</a:t>
            </a:r>
          </a:p>
        </p:txBody>
      </p:sp>
      <p:pic>
        <p:nvPicPr>
          <p:cNvPr id="163843" name="Picture 5" descr="21361795_1e5bfa2b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93800"/>
            <a:ext cx="8001000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76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Hojas secas </a:t>
            </a:r>
            <a:r>
              <a:rPr lang="en-US" sz="2400" smtClean="0">
                <a:ea typeface="ＭＳ Ｐゴシック" pitchFamily="34" charset="-128"/>
              </a:rPr>
              <a:t>(Courtesy of Smithsonian’s National Zoo)</a:t>
            </a:r>
            <a:r>
              <a:rPr lang="en-US" smtClean="0">
                <a:ea typeface="ＭＳ Ｐゴシック" pitchFamily="34" charset="-128"/>
              </a:rPr>
              <a:t> </a:t>
            </a:r>
          </a:p>
        </p:txBody>
      </p:sp>
      <p:pic>
        <p:nvPicPr>
          <p:cNvPr id="16486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3125"/>
            <a:ext cx="8991600" cy="59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3600" smtClean="0">
                <a:ea typeface="ＭＳ Ｐゴシック" pitchFamily="34" charset="-128"/>
              </a:rPr>
              <a:t>Elementos que a los animales gusta recolectar </a:t>
            </a:r>
            <a:r>
              <a:rPr lang="en-US" sz="2400" smtClean="0">
                <a:ea typeface="ＭＳ Ｐゴシック" pitchFamily="34" charset="-128"/>
              </a:rPr>
              <a:t>(</a:t>
            </a:r>
            <a:r>
              <a:rPr lang="en-US" sz="2000" smtClean="0">
                <a:ea typeface="ＭＳ Ｐゴシック" pitchFamily="34" charset="-128"/>
              </a:rPr>
              <a:t>C</a:t>
            </a:r>
            <a:r>
              <a:rPr lang="en-US" sz="2400" smtClean="0">
                <a:ea typeface="ＭＳ Ｐゴシック" pitchFamily="34" charset="-128"/>
              </a:rPr>
              <a:t>ourtesy of Smithsonian’s National Zoo)</a:t>
            </a:r>
          </a:p>
        </p:txBody>
      </p:sp>
      <p:pic>
        <p:nvPicPr>
          <p:cNvPr id="16589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69963"/>
            <a:ext cx="8763000" cy="584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  <a:cs typeface="+mj-cs"/>
              </a:rPr>
              <a:t>Paja</a:t>
            </a:r>
            <a:r>
              <a:rPr lang="en-US" dirty="0" smtClean="0">
                <a:ea typeface="+mj-ea"/>
                <a:cs typeface="+mj-cs"/>
              </a:rPr>
              <a:t>     </a:t>
            </a:r>
            <a:r>
              <a:rPr lang="en-US" sz="2400" dirty="0" smtClean="0">
                <a:ea typeface="+mj-ea"/>
                <a:cs typeface="+mj-cs"/>
              </a:rPr>
              <a:t>Franklin Park Zoo, Photo by Ann </a:t>
            </a:r>
            <a:r>
              <a:rPr lang="en-US" sz="2400" dirty="0" err="1" smtClean="0">
                <a:ea typeface="+mj-ea"/>
                <a:cs typeface="+mj-cs"/>
              </a:rPr>
              <a:t>Littlewood</a:t>
            </a:r>
            <a:r>
              <a:rPr lang="en-US" dirty="0" smtClean="0">
                <a:ea typeface="+mj-ea"/>
                <a:cs typeface="+mj-cs"/>
              </a:rPr>
              <a:t> </a:t>
            </a:r>
          </a:p>
        </p:txBody>
      </p:sp>
      <p:pic>
        <p:nvPicPr>
          <p:cNvPr id="16691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85838"/>
            <a:ext cx="8305800" cy="58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Tierra       </a:t>
            </a:r>
            <a:r>
              <a:rPr lang="en-US" sz="2400" smtClean="0">
                <a:ea typeface="ＭＳ Ｐゴシック" pitchFamily="34" charset="-128"/>
              </a:rPr>
              <a:t>(Courtesy of Smithsonian’s National Zoo)</a:t>
            </a:r>
          </a:p>
        </p:txBody>
      </p:sp>
      <p:pic>
        <p:nvPicPr>
          <p:cNvPr id="16793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3125"/>
            <a:ext cx="8991600" cy="59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Hojas secas  </a:t>
            </a:r>
            <a:r>
              <a:rPr lang="en-US" sz="2400" smtClean="0">
                <a:ea typeface="ＭＳ Ｐゴシック" pitchFamily="34" charset="-128"/>
              </a:rPr>
              <a:t>(Courtesy of Smithsonian’s National Zoo)</a:t>
            </a:r>
          </a:p>
        </p:txBody>
      </p:sp>
      <p:pic>
        <p:nvPicPr>
          <p:cNvPr id="16896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28700"/>
            <a:ext cx="86106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7473</TotalTime>
  <Words>2557</Words>
  <Application>Microsoft Office PowerPoint</Application>
  <PresentationFormat>On-screen Show (4:3)</PresentationFormat>
  <Paragraphs>352</Paragraphs>
  <Slides>104</Slides>
  <Notes>43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6" baseType="lpstr">
      <vt:lpstr>Maple</vt:lpstr>
      <vt:lpstr>Photo Editor Photo</vt:lpstr>
      <vt:lpstr>La falta de uso de sustratos en los zoológicos</vt:lpstr>
      <vt:lpstr>De qué se trata esta presentación?</vt:lpstr>
      <vt:lpstr>Los zoológicos han tenido animales en cautiverio por más de 2000 años, sin embargo, la situación de hoy es prácticamente la misma que al inicio  1870                                                       1906</vt:lpstr>
      <vt:lpstr>Hoy</vt:lpstr>
      <vt:lpstr>Slide 5</vt:lpstr>
      <vt:lpstr>Slide 6</vt:lpstr>
      <vt:lpstr>Slide 7</vt:lpstr>
      <vt:lpstr>Slide 8</vt:lpstr>
      <vt:lpstr>Desórdenes alimentarios</vt:lpstr>
      <vt:lpstr>Caminar de un lado a otro</vt:lpstr>
      <vt:lpstr>Balanceo</vt:lpstr>
      <vt:lpstr>Automutilación</vt:lpstr>
      <vt:lpstr>Apatía </vt:lpstr>
      <vt:lpstr>Aseo exagerado Adicción al cuidado y atención exagerada de la superficie del cuerpo</vt:lpstr>
      <vt:lpstr> Hipotermia      Condición potencialmente fatal, que ocurre cuando la temperatura del cuerpo cae por debajo de 35 °C.    </vt:lpstr>
      <vt:lpstr> Hipertermia</vt:lpstr>
      <vt:lpstr> Laminitis y otros problemas en las patas</vt:lpstr>
      <vt:lpstr>Crecimiento de piel seca, llagas o úlceras por presión, callos y conductos sinusales que drenan</vt:lpstr>
      <vt:lpstr>Artritis, problemas de cadera, lesiones en la cara e inflamación de articulaciones!!!!!!!!!!!! </vt:lpstr>
      <vt:lpstr>El efecto mágico de los sustratos!!</vt:lpstr>
      <vt:lpstr>Slide 21</vt:lpstr>
      <vt:lpstr>Mayor actividad</vt:lpstr>
      <vt:lpstr>Búsqueda de comida durante mayor tiempo</vt:lpstr>
      <vt:lpstr> Dieta mejorada (algunos alimentos que los animales habían dejado de lado antes, fueron luego encontrados atractivos si estaban mezclados en el suelo) </vt:lpstr>
      <vt:lpstr>Mayor manipulación, locomoción y contacto social [Tripp, 1985]</vt:lpstr>
      <vt:lpstr>Slide 26</vt:lpstr>
      <vt:lpstr>Menos comportamientos autodirigidos (auto aseo, juego en aislamiento, masturbación) [Tripp, 1985]</vt:lpstr>
      <vt:lpstr>Alienta la construcción de nidos</vt:lpstr>
      <vt:lpstr>Alienta la cría exitosa</vt:lpstr>
      <vt:lpstr>Induce a la puesta de huevos     [Hughes, 1976]</vt:lpstr>
      <vt:lpstr>Slide 31</vt:lpstr>
      <vt:lpstr>Reduce el estrés por la posibilidad de hacer rutas de escape y escondites</vt:lpstr>
      <vt:lpstr> Mejora los hábitos de dormir / Previene el desgaste de los colmillos</vt:lpstr>
      <vt:lpstr>Provee materiales de juego</vt:lpstr>
      <vt:lpstr>El recinto es más estético / tiene apariencia natural</vt:lpstr>
      <vt:lpstr> Ventajas para el cuidador – limpiar es muy fácil, cualquiera puede hacerlo!</vt:lpstr>
      <vt:lpstr>Listado de sustratos</vt:lpstr>
      <vt:lpstr>Sé (lo sé!) que tienes tus dudas!</vt:lpstr>
      <vt:lpstr> Cómo mantener la limpieza y resolver los problemas de drenajes?! Crea un suelo natural </vt:lpstr>
      <vt:lpstr>Cómo mantener la limpieza y resolver los problemas de drenajes?! Cajas de arena para dar a luz</vt:lpstr>
      <vt:lpstr>Soluciones para problemas de drenaje: anillos de pileta</vt:lpstr>
      <vt:lpstr>  Soluciones para problemas de drenaje    Bordes de troncos o ramas</vt:lpstr>
      <vt:lpstr>Prevención de ingestión del sustrato Cubas y alfombras de goma</vt:lpstr>
      <vt:lpstr>“Es innecesario para animales que anidan en árboles, ya que no bajarán al suelo.”</vt:lpstr>
      <vt:lpstr>Todavía estás seguro?</vt:lpstr>
      <vt:lpstr>Alergias</vt:lpstr>
      <vt:lpstr>Control de pestes</vt:lpstr>
      <vt:lpstr>Quién tiene tiempo para limpiezas extra?</vt:lpstr>
      <vt:lpstr>Conclusiones</vt:lpstr>
      <vt:lpstr>Slide 50</vt:lpstr>
      <vt:lpstr>Papel en tiras/Heno      Doha Zoo, Photo by Hilda Tresz</vt:lpstr>
      <vt:lpstr>Trozos de ramas y hojas secas Zoo Dortmund, Photo by Volker Gatz</vt:lpstr>
      <vt:lpstr>Trozos de pino  Zoo Dortmund, Photo by Volker Gatz</vt:lpstr>
      <vt:lpstr>Hojas   Phoenix Zoo, Photo by Hilda Tresz  </vt:lpstr>
      <vt:lpstr>Heno/Pasto    Phoenix Zoo  Photo by: Laura Love</vt:lpstr>
      <vt:lpstr>Aserrín de pino    Dublin Zoo Photo by Gerry Creighton</vt:lpstr>
      <vt:lpstr> Barro      Phoenix Zoo, Photo by Hilda Tresz </vt:lpstr>
      <vt:lpstr>      Heno               Courtesy of Phoenix Zoo   </vt:lpstr>
      <vt:lpstr>Césped           Phoenix Zoo, Photo by Hilda Tresz</vt:lpstr>
      <vt:lpstr>Aserrín y papel de diario  Phoenix zoo, Photo by Hilda Tresz</vt:lpstr>
      <vt:lpstr> Lodo                 Phoenix Zoo, Photo by Steve Koyle </vt:lpstr>
      <vt:lpstr>Paja</vt:lpstr>
      <vt:lpstr>Césped             Phoenix Zoo, Photo by Amanda Donagi</vt:lpstr>
      <vt:lpstr>Papel en tiras    Doha Zoo, Photo by Hilda Tresz</vt:lpstr>
      <vt:lpstr>Paja     Phoenix Zoo, Photo by Hilda Tresz</vt:lpstr>
      <vt:lpstr>           Cáscara de coco molida        Blijdorp Zoo, Photo by Rob von Loon</vt:lpstr>
      <vt:lpstr>Hojas</vt:lpstr>
      <vt:lpstr>Heno         (Courtesy of The Shape of Enrichment)</vt:lpstr>
      <vt:lpstr>Aserrín      Phoenix Zoo, Photo by Hilda Tresz</vt:lpstr>
      <vt:lpstr>Hojas y trozos de ramas secas Doue Lafontaine, Photo by Volker Gatz</vt:lpstr>
      <vt:lpstr>Heno     Phoenix Zoo, Photo by Hilda Tresz</vt:lpstr>
      <vt:lpstr>Papel en tiras  Phoenix Zoo, Photo by Amanda Knight</vt:lpstr>
      <vt:lpstr>Bolsas de alimento vacías    Phoenix Zoo, photo by Niki Ciezki</vt:lpstr>
      <vt:lpstr>Tierra</vt:lpstr>
      <vt:lpstr>Musgo</vt:lpstr>
      <vt:lpstr>Polvo         Phoenix Zoo, photo by Hilda Tresz</vt:lpstr>
      <vt:lpstr>Papel de envoltorio   Doha Zoo, Photo by Hilda Tresz</vt:lpstr>
      <vt:lpstr>Heno         courtesy of Smithsonian’s National Zoo</vt:lpstr>
      <vt:lpstr>Paja       Bronx Zoo, Photo by Ann Littlewood</vt:lpstr>
      <vt:lpstr>Papel en tiras     Calgary Zoo, Photo by Garth Irvine</vt:lpstr>
      <vt:lpstr>Bolitas de embalaje (comestibles)                    Phoenix Zoo, Photo by Hilda Tresz</vt:lpstr>
      <vt:lpstr>Hojas         Phoenix Zoo, Photo by Hilda Tresz  </vt:lpstr>
      <vt:lpstr>Guía telefónica    Phoenix Zoo, photo by Hilda Tresz</vt:lpstr>
      <vt:lpstr>Ropa        Phoenix Zoo, courtesy of Phoenix Zoo </vt:lpstr>
      <vt:lpstr>Paja      Phoenix Zoo, photo by Christina Goulart</vt:lpstr>
      <vt:lpstr>Heno      Phoenix Zoo, Photo by Hilda Tresz</vt:lpstr>
      <vt:lpstr>Elementos que a los animales gusta recolectar (Browse)      Phoenix Zoo, Photo by Christina Goulart and Jim Hughes</vt:lpstr>
      <vt:lpstr>Mezcla de hojas y ramas secas      Dublin Zoo, Photo by Gerry Creighton</vt:lpstr>
      <vt:lpstr>Heno         (Courtesy of Smithsonian’s National Zoo)</vt:lpstr>
      <vt:lpstr>Papel en tiras   Phoenix Zoo, Photo by Amanda Knight</vt:lpstr>
      <vt:lpstr>Paja           Franklin Park Zoo, Photo by Ann Littlewood</vt:lpstr>
      <vt:lpstr>Arena          Zoo Dortmund, Photo by Volker Gatz</vt:lpstr>
      <vt:lpstr>Heno         (Courtesy of Smithsonian’s National Zoo) </vt:lpstr>
      <vt:lpstr>Excelsior (virutas largas y finas de madera) Monkey World, Photo by  http://www.flickr.com/photos/80625872@N00/21361795</vt:lpstr>
      <vt:lpstr>Hojas secas (Courtesy of Smithsonian’s National Zoo) </vt:lpstr>
      <vt:lpstr>Elementos que a los animales gusta recolectar (Courtesy of Smithsonian’s National Zoo)</vt:lpstr>
      <vt:lpstr>Paja     Franklin Park Zoo, Photo by Ann Littlewood </vt:lpstr>
      <vt:lpstr>Tierra       (Courtesy of Smithsonian’s National Zoo)</vt:lpstr>
      <vt:lpstr>Hojas secas  (Courtesy of Smithsonian’s National Zoo)</vt:lpstr>
      <vt:lpstr>Hojas secas    Courtesy of Smithsonian’s National Zoo</vt:lpstr>
      <vt:lpstr>Hojas secas     courtesy of Smithsonian’s National Zoo</vt:lpstr>
      <vt:lpstr>Slide 102</vt:lpstr>
      <vt:lpstr>Agradecimientos</vt:lpstr>
      <vt:lpstr>Referencias</vt:lpstr>
    </vt:vector>
  </TitlesOfParts>
  <Company>The PHX Zoo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Substrate in zoo use</dc:title>
  <dc:creator>Administrator</dc:creator>
  <cp:lastModifiedBy>Eric</cp:lastModifiedBy>
  <cp:revision>121</cp:revision>
  <dcterms:created xsi:type="dcterms:W3CDTF">2014-03-13T01:40:04Z</dcterms:created>
  <dcterms:modified xsi:type="dcterms:W3CDTF">2016-04-13T18:30:45Z</dcterms:modified>
</cp:coreProperties>
</file>