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7"/>
  </p:notesMasterIdLst>
  <p:sldIdLst>
    <p:sldId id="256" r:id="rId2"/>
    <p:sldId id="257" r:id="rId3"/>
    <p:sldId id="306" r:id="rId4"/>
    <p:sldId id="258" r:id="rId5"/>
    <p:sldId id="419" r:id="rId6"/>
    <p:sldId id="266" r:id="rId7"/>
    <p:sldId id="298" r:id="rId8"/>
    <p:sldId id="283" r:id="rId9"/>
    <p:sldId id="282" r:id="rId10"/>
    <p:sldId id="288" r:id="rId11"/>
    <p:sldId id="411" r:id="rId12"/>
    <p:sldId id="287" r:id="rId13"/>
    <p:sldId id="286" r:id="rId14"/>
    <p:sldId id="290" r:id="rId15"/>
    <p:sldId id="412" r:id="rId16"/>
    <p:sldId id="418" r:id="rId17"/>
    <p:sldId id="304" r:id="rId18"/>
    <p:sldId id="410" r:id="rId19"/>
    <p:sldId id="398" r:id="rId20"/>
    <p:sldId id="285" r:id="rId21"/>
    <p:sldId id="268" r:id="rId22"/>
    <p:sldId id="302" r:id="rId23"/>
    <p:sldId id="328" r:id="rId24"/>
    <p:sldId id="368" r:id="rId25"/>
    <p:sldId id="423" r:id="rId26"/>
    <p:sldId id="300" r:id="rId27"/>
    <p:sldId id="422" r:id="rId28"/>
    <p:sldId id="353" r:id="rId29"/>
    <p:sldId id="367" r:id="rId30"/>
    <p:sldId id="421" r:id="rId31"/>
    <p:sldId id="355" r:id="rId32"/>
    <p:sldId id="346" r:id="rId33"/>
    <p:sldId id="276" r:id="rId34"/>
    <p:sldId id="369" r:id="rId35"/>
    <p:sldId id="371" r:id="rId36"/>
    <p:sldId id="366" r:id="rId37"/>
    <p:sldId id="316" r:id="rId38"/>
    <p:sldId id="376" r:id="rId39"/>
    <p:sldId id="365" r:id="rId40"/>
    <p:sldId id="356" r:id="rId41"/>
    <p:sldId id="354" r:id="rId42"/>
    <p:sldId id="362" r:id="rId43"/>
    <p:sldId id="373" r:id="rId44"/>
    <p:sldId id="374" r:id="rId45"/>
    <p:sldId id="375" r:id="rId46"/>
    <p:sldId id="383" r:id="rId47"/>
    <p:sldId id="372" r:id="rId48"/>
    <p:sldId id="401" r:id="rId49"/>
    <p:sldId id="404" r:id="rId50"/>
    <p:sldId id="312" r:id="rId51"/>
    <p:sldId id="269" r:id="rId52"/>
    <p:sldId id="363" r:id="rId53"/>
    <p:sldId id="364" r:id="rId54"/>
    <p:sldId id="272" r:id="rId55"/>
    <p:sldId id="270" r:id="rId56"/>
    <p:sldId id="313" r:id="rId57"/>
    <p:sldId id="409" r:id="rId58"/>
    <p:sldId id="390" r:id="rId59"/>
    <p:sldId id="391" r:id="rId60"/>
    <p:sldId id="341" r:id="rId61"/>
    <p:sldId id="384" r:id="rId62"/>
    <p:sldId id="402" r:id="rId63"/>
    <p:sldId id="352" r:id="rId64"/>
    <p:sldId id="370" r:id="rId65"/>
    <p:sldId id="342" r:id="rId66"/>
    <p:sldId id="397" r:id="rId67"/>
    <p:sldId id="430" r:id="rId68"/>
    <p:sldId id="379" r:id="rId69"/>
    <p:sldId id="343" r:id="rId70"/>
    <p:sldId id="407" r:id="rId71"/>
    <p:sldId id="344" r:id="rId72"/>
    <p:sldId id="385" r:id="rId73"/>
    <p:sldId id="386" r:id="rId74"/>
    <p:sldId id="431" r:id="rId75"/>
    <p:sldId id="432" r:id="rId76"/>
    <p:sldId id="387" r:id="rId77"/>
    <p:sldId id="317" r:id="rId78"/>
    <p:sldId id="331" r:id="rId79"/>
    <p:sldId id="319" r:id="rId80"/>
    <p:sldId id="274" r:id="rId81"/>
    <p:sldId id="394" r:id="rId82"/>
    <p:sldId id="348" r:id="rId83"/>
    <p:sldId id="393" r:id="rId84"/>
    <p:sldId id="339" r:id="rId85"/>
    <p:sldId id="334" r:id="rId86"/>
    <p:sldId id="349" r:id="rId87"/>
    <p:sldId id="335" r:id="rId88"/>
    <p:sldId id="275" r:id="rId89"/>
    <p:sldId id="347" r:id="rId90"/>
    <p:sldId id="350" r:id="rId91"/>
    <p:sldId id="320" r:id="rId92"/>
    <p:sldId id="305" r:id="rId93"/>
    <p:sldId id="326" r:id="rId94"/>
    <p:sldId id="280" r:id="rId95"/>
    <p:sldId id="325" r:id="rId96"/>
    <p:sldId id="330" r:id="rId97"/>
    <p:sldId id="318" r:id="rId98"/>
    <p:sldId id="332" r:id="rId99"/>
    <p:sldId id="321" r:id="rId100"/>
    <p:sldId id="322" r:id="rId101"/>
    <p:sldId id="323" r:id="rId102"/>
    <p:sldId id="324" r:id="rId103"/>
    <p:sldId id="433" r:id="rId104"/>
    <p:sldId id="382" r:id="rId105"/>
    <p:sldId id="408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E04"/>
    <a:srgbClr val="00FFFF"/>
    <a:srgbClr val="82FB57"/>
    <a:srgbClr val="FFFF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2644" autoAdjust="0"/>
  </p:normalViewPr>
  <p:slideViewPr>
    <p:cSldViewPr>
      <p:cViewPr varScale="1">
        <p:scale>
          <a:sx n="83" d="100"/>
          <a:sy n="83" d="100"/>
        </p:scale>
        <p:origin x="-119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8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53C7F4A-FCCC-468E-97AB-F021D6346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44BE2-937B-4F3E-A18F-B5CDAC1B1DC8}" type="slidenum">
              <a:rPr lang="en-US"/>
              <a:pPr/>
              <a:t>2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google.com/imgres?imgurl=http://www.payvand.com/news/10/mar/Tehran-Zoo2.jpg&amp;imgrefurl=http://www.payvand.com/news/10/mar/1240.html&amp;usg=__v0HTHvvZus4eLdqIlqgjKQNz8sc=&amp;h=387&amp;w=595&amp;sz=76&amp;hl=en&amp;start=42&amp;zoom=1&amp;um=1&amp;itbs=1&amp;tbnid=vVdg6aILkszseM:&amp;tbnh=88&amp;tbnw=135&amp;prev=/images%3Fq%3Dold%2Bzoo%2Bphotos%26start%3D40%26um%3D1%26hl%3Den%26sa%3DN%26ndsp%3D20%26tbm%3Disch&amp;ei=ghGiTeWZHobUgAeWkvDaBQ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0271B-E933-457F-955E-3BA66B94E8F9}" type="slidenum">
              <a:rPr lang="en-US"/>
              <a:pPr/>
              <a:t>12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B5DA4-2386-48AE-A40F-0C17287CDFD1}" type="slidenum">
              <a:rPr lang="en-US"/>
              <a:pPr/>
              <a:t>13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/>
              <a:t>Sakol, 1993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5CFCF-18C1-4D96-986E-0FB8277AC20F}" type="slidenum">
              <a:rPr lang="en-US"/>
              <a:pPr/>
              <a:t>14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http://www.fotosearch.com/NGF003/72252258/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0CD85-4A98-4778-BB1E-F369E01098D9}" type="slidenum">
              <a:rPr lang="en-US"/>
              <a:pPr/>
              <a:t>15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00" smtClean="0"/>
              <a:t>http://www.guzooforever.com/theanimals.html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436A3-B176-4641-BAFD-16EB60890FA6}" type="slidenum">
              <a:rPr lang="en-US"/>
              <a:pPr/>
              <a:t>16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http://pluckandfeather.com/wp-content/uploads/2010/09/overheat.jpg</a:t>
            </a:r>
          </a:p>
          <a:p>
            <a:pPr eaLnBrk="1" hangingPunct="1"/>
            <a:r>
              <a:rPr lang="en-US" smtClean="0"/>
              <a:t>http://www.google.com/imgres?imgurl=http://www.missionfarrierschool.com/images/july/school_264.jpg&amp;imgrefurl=http://www.missionfarrierschool.com/Beau.htm&amp;h=300&amp;w=400&amp;sz=59&amp;tbnid=N2iW8To9sMMqZM:&amp;tbnh=93&amp;tbnw=124&amp;prev=/search%3Fq%3Dlaminitis%2Bin%2Bhorses%26tbm%3Disch%26tbo%3Du&amp;zoom=1&amp;q=laminitis+in+horses&amp;hl=en&amp;usg=__LljAFn4x_iCrzqMf7oGCU4pXrV4=&amp;sa=X&amp;ei=guX4TdCuBuWw0AGptfHXDQ&amp;ved=0CDQQ9QEwAw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086BD-B155-4EFB-9926-6F0A91256DBA}" type="slidenum">
              <a:rPr lang="en-US"/>
              <a:pPr/>
              <a:t>17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by Volker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 smtClean="0"/>
              <a:t>http://www.google.com/imgres?imgurl=http://www.missionfarrierschool.com/images/july/school_264.jpg&amp;imgrefurl=http://www.missionfarrierschool.com/Beau.htm&amp;h=300&amp;w=400&amp;sz=59&amp;tbnid=N2iW8To9sMMqZM:&amp;tbnh=93&amp;tbnw=124&amp;prev=/search%3Fq%3Dlaminitis%2Bin%2Bhorses%26tbm%3Disch%26tbo%3Du&amp;zoom=1&amp;q=laminitis+in+horses&amp;hl=en&amp;usg=__LljAFn4x_iCrzqMf7oGCU4pXrV4=&amp;sa=X&amp;ei=guX4TdCuBuWw0AGptfHXDQ&amp;ved=0CDQQ9QEwAw</a:t>
            </a:r>
          </a:p>
          <a:p>
            <a:pPr>
              <a:spcBef>
                <a:spcPct val="0"/>
              </a:spcBef>
              <a:defRPr/>
            </a:pP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3F224-5DFD-4B2D-9C3F-1AB5E48CAE64}" type="slidenum">
              <a:rPr lang="en-US"/>
              <a:pPr/>
              <a:t>18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Courtesy of Alan Roocroft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90A10-6FC4-4A80-A38B-D26E6CDFCDDD}" type="slidenum">
              <a:rPr lang="en-US"/>
              <a:pPr/>
              <a:t>19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Courtesy of Alan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3E457-B697-48B0-B520-2D896F6BB9EC}" type="slidenum">
              <a:rPr lang="en-US"/>
              <a:pPr/>
              <a:t>21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500" dirty="0" smtClean="0"/>
              <a:t>Enclosure without and with  substrate at the Buenos Aires Zoo</a:t>
            </a:r>
            <a:br>
              <a:rPr lang="en-US" sz="500" dirty="0" smtClean="0"/>
            </a:br>
            <a:r>
              <a:rPr lang="en-US" sz="500" dirty="0" smtClean="0"/>
              <a:t>Photo by Santiago Ricci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08AED-4FE4-4A60-8290-9C90335D37D9}" type="slidenum">
              <a:rPr lang="en-US"/>
              <a:pPr/>
              <a:t>22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391E05-E75D-4F31-B183-52B5F0D8E8FE}" type="slidenum">
              <a:rPr lang="en-US"/>
              <a:pPr/>
              <a:t>3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http://www.zslprints.com/historic_photography/photo/3425.html?pn=1&amp;so=1&amp;sci=1305752214&amp;gid=3425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C8FC8-276D-4F11-84D2-984BDB3324B0}" type="slidenum">
              <a:rPr lang="en-US"/>
              <a:pPr/>
              <a:t>23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Hay, courtesy of Smithsonian’s National Zoo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15924-C81D-4D78-99EF-EA8685A3482E}" type="slidenum">
              <a:rPr lang="en-US"/>
              <a:pPr/>
              <a:t>24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D8FE0-706C-4FAC-ABBC-48C7EE945323}" type="slidenum">
              <a:rPr lang="en-US"/>
              <a:pPr/>
              <a:t>25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Allwetterzoo Münster , photo by Martin Schuchert</a:t>
            </a:r>
          </a:p>
          <a:p>
            <a:pPr eaLnBrk="1" hangingPunct="1"/>
            <a:r>
              <a:rPr lang="en-US" smtClean="0"/>
              <a:t>1st study of 43 groups of gorillas and 68 groups of orangutans in 42 European zoos Wilson [1982].</a:t>
            </a:r>
          </a:p>
          <a:p>
            <a:pPr eaLnBrk="1" hangingPunct="1"/>
            <a:endParaRPr lang="en-US" u="sng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822E1-0B0E-4882-A114-03B27EABA456}" type="slidenum">
              <a:rPr lang="en-US"/>
              <a:pPr/>
              <a:t>26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Nürnberg</a:t>
            </a:r>
            <a:r>
              <a:rPr lang="en-US" dirty="0" smtClean="0"/>
              <a:t> Zoo, photo by Martin </a:t>
            </a:r>
            <a:r>
              <a:rPr lang="en-US" dirty="0" err="1" smtClean="0"/>
              <a:t>Schuchert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63BAC-FC61-44B8-B776-E17D855CBFF2}" type="slidenum">
              <a:rPr lang="en-US"/>
              <a:pPr/>
              <a:t>27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http://upload.wikimedia.org/wikipedia/en/5/5e/Female_Orangutan_Auckland_Zoo.JPG</a:t>
            </a:r>
          </a:p>
          <a:p>
            <a:pPr eaLnBrk="1" hangingPunct="1"/>
            <a:r>
              <a:rPr lang="en-US" smtClean="0"/>
              <a:t>http://www.google.com/imgres?imgurl=http://us.cdn4.123rf.com/168nwm/jonnysek/jonnysek0908/jonnysek090800119/5342082-very-nice-orangutan-from-the-zoo-prague.jpg&amp;imgrefurl=http://www.123rf.com/photo_5338400_very-nice-orangutan-from-the-zoo-prague.html&amp;usg=__qPmd8eBs7J8VFBMH-5qyWjDlG1c=&amp;h=168&amp;w=113&amp;sz=7&amp;hl=en&amp;start=143&amp;zoom=1&amp;um=1&amp;itbs=1&amp;tbnid=dLfXDKhNJ1wtqM:&amp;tbnh=99&amp;tbnw=67&amp;prev=/search%3Fq%3Dorangutan%2Bzoo%26start%3D140%26um%3D1%26hl%3Den%26sa%3DN%26biw%3D1004%26bih%3D637%26ndsp%3D20%26tbm%3Disch&amp;ei=Jib6TYfKDIHt0gHtxqmLAw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A9FA3-8113-4CCC-A115-E9C6D92597B1}" type="slidenum">
              <a:rPr lang="en-US"/>
              <a:pPr/>
              <a:t>28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Straw, Como Zoo, Photo by Allison Jungheim</a:t>
            </a: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b="1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D21F5-A7A5-4A65-9230-8364FF34300B}" type="slidenum">
              <a:rPr lang="en-US"/>
              <a:pPr/>
              <a:t>29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laterit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sand Brasilia Zoo, Photo by Volker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www.google.com/imgres?imgurl=http://www.spca.org.hk/welfare/images/campaigns/Chicken%2520in%2520cage%2520RSPCA.jpg&amp;imgrefurl=http://www.spca.org.hk/welfare/eng/chicken_welfare.html&amp;usg=__6CYiwtsD_3Nug7hDPJRGdUuJ5xw=&amp;h=424&amp;w=640&amp;sz=84&amp;hl=en&amp;start=16&amp;zoom=1&amp;um=1&amp;itbs=1&amp;tbnid=z2UTzhKjhdRK3M:&amp;tbnh=91&amp;tbnw=137&amp;prev=/search%3Fq%3Dbattery%2Bflooring%2Bfor%2Bchickens%26um%3D1%26hl%3Den%26sa%3DN%26biw%3D1004%26bih%3D637%26tbm%3Disch&amp;ei=yVI5TsPaLcnUgQfR0rnPB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012C5-DE02-4258-9D88-E69F93F21DD1}" type="slidenum">
              <a:rPr lang="en-US"/>
              <a:pPr/>
              <a:t>31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http://plingpling.files.wordpress.com/2009/04/baby-elephant-raya.jpg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DE262-9E26-4110-9674-5A394C14D08B}" type="slidenum">
              <a:rPr lang="en-US"/>
              <a:pPr/>
              <a:t>32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DirtPhoenix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Photo by Jim Hughes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A4DF2-592F-4228-B16F-C205776301D3}" type="slidenum">
              <a:rPr lang="en-US"/>
              <a:pPr/>
              <a:t>4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 by Balazs Buzas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CDE79-1FAE-4B03-A4F7-906857AFF94B}" type="slidenum">
              <a:rPr lang="en-US"/>
              <a:pPr/>
              <a:t>33</a:t>
            </a:fld>
            <a:endParaRPr 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Dublin Zoo,  Photo by Gerry Creighton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Alan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Tusk wear on concrete flooring has been a big problem for elephants in zoos for many years. Some zoos have even resorted to capping or metal banding the tusks so that tusk contact with the concrete is avoided”.</a:t>
            </a:r>
            <a:r>
              <a:rPr lang="en-US" dirty="0" smtClean="0"/>
              <a:t> 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91D20D-64D2-4FEF-BE0C-619E6AD5EA0B}" type="slidenum">
              <a:rPr lang="en-US"/>
              <a:pPr/>
              <a:t>34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61D3B-F5A3-487C-B453-F7CE3CACA5A6}" type="slidenum">
              <a:rPr lang="en-US"/>
              <a:pPr/>
              <a:t>35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http://zoodesign.files.wordpress.com/2008/08/brookfield-tiger.jpg and Grass at the Phoenix  Zoo, photo by Hilda Tresz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D701B-D10B-4CAF-B8DA-434C467EE9C8}" type="slidenum">
              <a:rPr lang="en-US"/>
              <a:pPr/>
              <a:t>36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Pedro raking, courtesy of Phoenix Zoo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7CDC2-9782-4A43-86EE-FD7F41A20158}" type="slidenum">
              <a:rPr lang="en-US"/>
              <a:pPr/>
              <a:t>39</a:t>
            </a:fld>
            <a:endParaRPr 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900" smtClean="0"/>
              <a:t>Lisa Ruggiero, Roger Williams Park Zoo, Rhode Island, USA Elephant facility</a:t>
            </a:r>
          </a:p>
          <a:p>
            <a:pPr eaLnBrk="1" hangingPunct="1"/>
            <a:endParaRPr lang="en-US" sz="900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A1AE8-750C-4A3C-9CB4-DC8D7169DF85}" type="slidenum">
              <a:rPr lang="en-US"/>
              <a:pPr/>
              <a:t>40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500" dirty="0" smtClean="0"/>
              <a:t>Como Zoo</a:t>
            </a:r>
            <a:r>
              <a:rPr lang="en-US" sz="900" dirty="0" smtClean="0"/>
              <a:t> , photo by Allison </a:t>
            </a:r>
            <a:r>
              <a:rPr lang="en-US" sz="900" dirty="0" err="1" smtClean="0"/>
              <a:t>Jungheim</a:t>
            </a:r>
            <a:endParaRPr lang="en-US" sz="900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42B94-5BD4-43C6-9ED8-2E61E1001FAD}" type="slidenum">
              <a:rPr lang="en-US"/>
              <a:pPr/>
              <a:t>41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800" dirty="0" smtClean="0"/>
              <a:t>Volker </a:t>
            </a:r>
            <a:r>
              <a:rPr lang="en-US" sz="800" dirty="0" err="1" smtClean="0"/>
              <a:t>Gatz</a:t>
            </a:r>
            <a:r>
              <a:rPr lang="en-US" sz="800" dirty="0" smtClean="0"/>
              <a:t> , Zoo Dortmund</a:t>
            </a:r>
            <a:br>
              <a:rPr lang="en-US" sz="800" dirty="0" smtClean="0"/>
            </a:br>
            <a:endParaRPr lang="en-US" sz="800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7DDD5-A4E5-4CE5-8244-607DD1F68CA0}" type="slidenum">
              <a:rPr lang="en-US"/>
              <a:pPr/>
              <a:t>42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700" smtClean="0"/>
              <a:t>Volker Gatz , Zoo Dortmund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C068B-16CB-4D53-8628-08A23664EDE2}" type="slidenum">
              <a:rPr lang="en-US"/>
              <a:pPr/>
              <a:t>43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 by Hilda Tresz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A572CF-B16B-47A1-829E-5B7002A0194A}" type="slidenum">
              <a:rPr lang="en-US"/>
              <a:pPr/>
              <a:t>44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2B7E8-16A7-45B2-9B18-542B625A6CDA}" type="slidenum">
              <a:rPr lang="en-US"/>
              <a:pPr/>
              <a:t>5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 by Hilda Tresz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65D19-9F01-4577-B1C3-0C9668938F2A}" type="slidenum">
              <a:rPr lang="en-US"/>
              <a:pPr/>
              <a:t>45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Allwetter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Nunberg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Photo by Martin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Schuchert</a:t>
            </a:r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Shawna Brown and unknown</a:t>
            </a:r>
          </a:p>
          <a:p>
            <a:pPr eaLnBrk="1" hangingPunct="1">
              <a:defRPr/>
            </a:pPr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D0E0B-8788-4585-A4E1-2E87B84C0B91}" type="slidenum">
              <a:rPr lang="en-US"/>
              <a:pPr/>
              <a:t>46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Allison </a:t>
            </a:r>
            <a:r>
              <a:rPr lang="en-US" dirty="0" err="1" smtClean="0"/>
              <a:t>Ballentine</a:t>
            </a:r>
            <a:r>
              <a:rPr lang="en-US" dirty="0" smtClean="0"/>
              <a:t>, Western North Carolina Nature Center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208BD-DF04-46AD-8AF4-F0D6D1E27A79}" type="slidenum">
              <a:rPr lang="en-US"/>
              <a:pPr/>
              <a:t>47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800" dirty="0" smtClean="0"/>
              <a:t>Dawn Neptune, Utah's </a:t>
            </a:r>
            <a:r>
              <a:rPr lang="en-US" sz="800" dirty="0" err="1" smtClean="0"/>
              <a:t>Hogle</a:t>
            </a:r>
            <a:r>
              <a:rPr lang="en-US" sz="800" dirty="0" smtClean="0"/>
              <a:t> Zoo </a:t>
            </a:r>
          </a:p>
          <a:p>
            <a:pPr eaLnBrk="1" hangingPunct="1"/>
            <a:r>
              <a:rPr lang="en-US" sz="800" dirty="0" smtClean="0"/>
              <a:t>Phoenix Zoo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6B537-A1DA-43C6-919C-5A8560745EEB}" type="slidenum">
              <a:rPr lang="en-US"/>
              <a:pPr/>
              <a:t>48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http://www.travelandtransitions.com/stories_photos/images/ottawa_agriculture_museum1.jpg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E4EA3-151D-4EE2-B74C-E00C9017634A}" type="slidenum">
              <a:rPr lang="en-US"/>
              <a:pPr/>
              <a:t>6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 smtClean="0"/>
              <a:t>Photo by </a:t>
            </a:r>
            <a:r>
              <a:rPr lang="en-US" b="1" dirty="0" err="1" smtClean="0"/>
              <a:t>Zofia</a:t>
            </a:r>
            <a:r>
              <a:rPr lang="en-US" b="1" dirty="0" smtClean="0"/>
              <a:t> and Stan </a:t>
            </a:r>
            <a:r>
              <a:rPr lang="en-US" b="1" dirty="0" err="1" smtClean="0"/>
              <a:t>Kurylowicz</a:t>
            </a:r>
            <a:endParaRPr lang="en-US" b="1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F4793-C5D8-4178-A7C9-2FCAA6AF4505}" type="slidenum">
              <a:rPr lang="en-US"/>
              <a:pPr/>
              <a:t>7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 by Balazs Buzas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3DEE4-99A7-40D5-AD22-EB823CB5AD35}" type="slidenum">
              <a:rPr lang="en-US"/>
              <a:pPr/>
              <a:t>9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2"/>
                </a:solidFill>
              </a:rPr>
              <a:t>Joe, the gorilla at Twycross Zoo</a:t>
            </a: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http://www.oozemagazine.co.uk/caps1.htm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A8A26-4251-4016-A9BA-989D7F2B1A5E}" type="slidenum">
              <a:rPr lang="en-US"/>
              <a:pPr/>
              <a:t>10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Visitors watch as a polar bear cub paces at the San Diego Zoo. </a:t>
            </a:r>
          </a:p>
          <a:p>
            <a:pPr eaLnBrk="1" hangingPunct="1"/>
            <a:r>
              <a:rPr lang="en-US" smtClean="0"/>
              <a:t>Photo:http://seattlepi.nwsource.com/getaways/090596/pace05_top.html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A5A56-E9AA-4593-9634-39F7027A5BC3}" type="slidenum">
              <a:rPr lang="en-US"/>
              <a:pPr/>
              <a:t>11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Courtesy of Alan Roocroft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603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3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4978EF-83B4-4BD4-9ED4-EE19294B9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1BF7A-2F48-4D1D-8E11-2FBBA722E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D5CDD-F7AA-4B8A-8907-7B1D00766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DD3C-D22D-40AD-950C-4DE1FA33B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FD099-7C76-4EC8-B01E-5D221CCFA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E8D85-A7D6-4B0D-B87E-D2393EEA3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067D-984A-4174-83B1-F60162641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2E00B-F2FD-4C2B-B8F4-00243CEE7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5C58-918B-43FC-B18F-B534AE8AA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F2D9F-24CB-4B30-AA25-8D0B72E7C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0B8AF-939C-46D2-9464-33BEBA15B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CE962-D162-4AC4-B183-B2D97695A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4472E-F4C5-419E-BDEC-AC8AAA198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69427-6EEB-420A-907F-AB013CA63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8E47-C768-4B21-A734-D516A438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499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99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99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99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99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0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1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1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01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501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50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01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1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1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EE84BD9-FA77-4350-ABA1-7872A4FDA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4" Type="http://schemas.openxmlformats.org/officeDocument/2006/relationships/hyperlink" Target="http://pluckandfeather.com/wp-content/uploads/2010/09/overheat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UHamblin\Local%20Settings\Temporary%20Internet%20Files\OLK6\Pedro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jb-ent.com/rodriguezpinestraw/images/long_needle_pinestraw.jpg&amp;imgrefurl=http://www.jb-ent.com/rodriguezpinestraw/&amp;usg=__2xhaJkOL_Uhgb9hYpJc7nTa2IK0=&amp;h=961&amp;w=1000&amp;sz=393&amp;hl=en&amp;start=7&amp;zoom=1&amp;um=1&amp;itbs=1&amp;tbnid=k1AcuPNZNL1JDM:&amp;tbnh=143&amp;tbnw=149&amp;prev=/search?q=pine+straw&amp;um=1&amp;hl=en&amp;sa=N&amp;biw=1004&amp;bih=637&amp;tbm=isch&amp;ei=xY_uTbzRIobKgQehlaSVD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hyperlink" Target="http://www.google.com/imgres?imgurl=http://3.bp.blogspot.com/-kX-JoyRhuJw/TdrFlLVSsqI/AAAAAAAADcU/yY8BxceFIzs/s400/straw.jpg&amp;imgrefurl=http://propercourse.blogspot.com/2011/05/final-straw.html&amp;usg=__C2Od0xEzVBVQRqkVQJKl0wlpzTg=&amp;h=321&amp;w=380&amp;sz=65&amp;hl=en&amp;start=2&amp;zoom=1&amp;um=1&amp;itbs=1&amp;tbnid=OfxPSirDyrGXxM:&amp;tbnh=104&amp;tbnw=123&amp;prev=/search?q=straw&amp;um=1&amp;hl=en&amp;sa=N&amp;biw=1004&amp;bih=637&amp;tbm=isch&amp;ei=fZHuTZeNGorMgQe-9ZmVDw" TargetMode="Externa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ss1\PUBLIC\Hilda%20Website\Rusted_Root_-_Send_Me_On_My_Way.mp3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Lack of substrate use in zoos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295400"/>
            <a:ext cx="75438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Arial" pitchFamily="34" charset="0"/>
              </a:rPr>
              <a:t>Hilda Tresz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Arial" pitchFamily="34" charset="0"/>
              </a:rPr>
              <a:t>Behavioral Manager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Arial" pitchFamily="34" charset="0"/>
              </a:rPr>
              <a:t>Phoenix Zoo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Arial" pitchFamily="34" charset="0"/>
              </a:rPr>
              <a:t>ICEE 2011</a:t>
            </a:r>
          </a:p>
        </p:txBody>
      </p:sp>
      <p:pic>
        <p:nvPicPr>
          <p:cNvPr id="4100" name="Picture 5" descr="straw-bale-on-fiel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36766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age19-hay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76800" y="36576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Pacing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/>
              <a:t> </a:t>
            </a:r>
            <a:r>
              <a:rPr lang="en-US" sz="2800" smtClean="0"/>
              <a:t>Repetitive ambulatory movement - transversing the same pathway at least twice (Mellen, Haye, Shepherdson, 1998).</a:t>
            </a:r>
            <a:r>
              <a:rPr lang="en-US" sz="2400" smtClean="0"/>
              <a:t> </a:t>
            </a: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200" smtClean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200" smtClean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400" smtClean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676400" y="5943600"/>
            <a:ext cx="746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1600">
              <a:latin typeface="Garamond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Dry leaves      </a:t>
            </a:r>
            <a:r>
              <a:rPr lang="en-US" sz="2400" smtClean="0"/>
              <a:t> courtesy of Smithsonian’s National Zoo</a:t>
            </a:r>
          </a:p>
        </p:txBody>
      </p:sp>
      <p:pic>
        <p:nvPicPr>
          <p:cNvPr id="10854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77900"/>
            <a:ext cx="86868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Dry leaves      </a:t>
            </a:r>
            <a:r>
              <a:rPr lang="en-US" sz="2400" smtClean="0"/>
              <a:t> courtesy of Smithsonian’s National Zoo</a:t>
            </a:r>
          </a:p>
        </p:txBody>
      </p:sp>
      <p:pic>
        <p:nvPicPr>
          <p:cNvPr id="10957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028700"/>
            <a:ext cx="86106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5334000" y="6553200"/>
            <a:ext cx="3810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Dry leaves  Courtesy of  Smithsonian’s National Zoo</a:t>
            </a: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end!</a:t>
            </a:r>
            <a:b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Or, maybe a new beginning?</a:t>
            </a:r>
          </a:p>
        </p:txBody>
      </p:sp>
      <p:pic>
        <p:nvPicPr>
          <p:cNvPr id="110596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Acknowledgement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smtClean="0">
                <a:solidFill>
                  <a:srgbClr val="00FFFF"/>
                </a:solidFill>
              </a:rPr>
              <a:t>Music by Wally Hestermann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800" b="1" smtClean="0">
              <a:solidFill>
                <a:srgbClr val="00FFFF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Special thanks to the Phoenix Zoo Management and all zoos involved for supporting behavioral enrichment and for all keepers who take time to provide proper enrichment for their animals on a daily basis.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References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Bayne K, Dexter S.L, Mainzer H, McCully C, Campbell G, Yamada F. (1992): The use of artificial turf as a foraging substrate for individually housed rhesus monkeys </a:t>
            </a:r>
            <a:r>
              <a:rPr lang="en-US" sz="2200" b="1" i="1" smtClean="0"/>
              <a:t>(Macaca mulatta).</a:t>
            </a:r>
            <a:r>
              <a:rPr lang="en-US" sz="2200" b="1" smtClean="0"/>
              <a:t> Animal Welfare 1, 39-53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Chamove, A. S., Anderson, J. R., Morgan-Jones, Susan C., Jones, Susan P. (1982): Deep woodchip litter: Hygiene, feeding, and behavioral enhancement in eight primate species. International Journal for the Study of Animal Problems, Vol 3(4), 308-318.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Hartshorne. S. (2006): An evolutionary perspective of grooming as an occupation. Journal of Occupational Science, Vol 13, No 2, 126-133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Hughes, B.O. (1976);Preference decisions of domestic hens for wire or litter floors Applied Animal Ethology, Vol 2, Issue 2: 155-165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Ludes, E., Anderson, J.R. (1996): Comparison of the behaviour of captive white-faced capuchin monkeys (Cebus capucinus) in the presence of four kinds of deep litter. Applied Animal Behaviour Science 49, 293-303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b="1" smtClean="0"/>
              <a:t>Lutz, C. K., Novak, M. A. (1995): Use of foraging racks and shavings as enrichment tools for groups of rhesus monkeys (</a:t>
            </a:r>
            <a:r>
              <a:rPr lang="en-US" sz="2200" b="1" i="1" smtClean="0"/>
              <a:t>Macaca mulatta</a:t>
            </a:r>
            <a:r>
              <a:rPr lang="en-US" sz="2200" b="1" smtClean="0"/>
              <a:t>). Zoo Biology Vol. 14, Issue 5: 463-474.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200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6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McKenzie, S.M, Chamove, A.S., Feistner, A. T. C. (2005): Floor-coverings and hanging screens alter arboreal monkey behavior. Zoo Biology Vol. 5, Issue 4: 339-348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Meller, C. L, Croney, C.C., Shepherdson, D. </a:t>
            </a:r>
            <a:r>
              <a:rPr lang="en-US" sz="2000" smtClean="0">
                <a:effectLst/>
              </a:rPr>
              <a:t> (</a:t>
            </a:r>
            <a:r>
              <a:rPr lang="en-US" sz="2000" smtClean="0"/>
              <a:t>2007):Effects of rubberized flooring on Asian elephant behavior in captivity . Zoo Biology Vol. 26, Issue 1: 51-61.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Neale, D. Egg Laying Hens, Animals Asia Foundation.</a:t>
            </a:r>
            <a:r>
              <a:rPr lang="en-US" sz="1800" smtClean="0"/>
              <a:t> </a:t>
            </a:r>
            <a:r>
              <a:rPr lang="en-US" sz="800" smtClean="0"/>
              <a:t>http://www.google.com/imgres?imgurl=http://www.spca.org.hk/welfare/images/campaigns/Chicken%2520in%2520cage%2520RSPCA.jpg&amp;imgrefurl=http://www.spca.org.hk/welfare/eng/chicken_welfare.html&amp;usg=__6CYiwtsD_3Nug7hDPJRGdUuJ5xw=&amp;h=424&amp;w=640&amp;sz=84&amp;hl=en&amp;start=16&amp;zoom=1&amp;um=1&amp;itbs=1&amp;tbnid=z2UTzhKjhdRK3M:&amp;tbnh=91&amp;tbnw=137&amp;prev=/search%3Fq%3Dbattery%2Bflooring%2Bfor%2Bchickens%26um%3D1%26hl%3Den%26sa%3DN%26biw%3D1004%26bih%3D637%26tbm%3Disch&amp;ei=yVI5TsPaLcnUgQfR0rnPBg</a:t>
            </a:r>
            <a:endParaRPr lang="en-US" sz="1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Roocroft, A. (2009): Indoors natural substrates for elephants &amp; medical issues associated with hard surfaces, Special Dedicated Issue of Animal Keepers Forum, April/May, Vol 36:210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Tripp, J.K. (1985): Increasing activity in captive orangutans: Provision of manipulable and edible materials, Zoo Biology Vol. 4, Issue 3: 225-234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Westergaard1, G.C., Fragaszy, D.M. (1985): Effects of manipulatable objects on the activity of captive capuchin monkeys (</a:t>
            </a:r>
            <a:r>
              <a:rPr lang="en-US" sz="2000" i="1" smtClean="0"/>
              <a:t>Cebus apella</a:t>
            </a:r>
            <a:r>
              <a:rPr lang="en-US" sz="2000" smtClean="0"/>
              <a:t>). Zoo Biology Vol. 4, Issue 4: 317-327.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/>
              <a:t>Wooster, D.S. (1997): Enrichment techniques for small felids at Woodland Park Zoo, Seattle. International Zoo Yb. 35: 208-212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6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Swaying</a:t>
            </a:r>
          </a:p>
        </p:txBody>
      </p:sp>
      <p:sp>
        <p:nvSpPr>
          <p:cNvPr id="351240" name="Rectangle 8"/>
          <p:cNvSpPr>
            <a:spLocks noChangeArrowheads="1"/>
          </p:cNvSpPr>
          <p:nvPr/>
        </p:nvSpPr>
        <p:spPr bwMode="auto">
          <a:xfrm>
            <a:off x="5867400" y="6226175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Courtesy of Alan Roocroft</a:t>
            </a: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304800" y="8890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/>
              <a:t>Move slowly or rhythmically backward and forward or from side to side. </a:t>
            </a:r>
          </a:p>
        </p:txBody>
      </p:sp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371600"/>
            <a:ext cx="7543800" cy="49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Auto-mutilation</a:t>
            </a:r>
            <a:endParaRPr lang="en-US" u="sng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2819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1800" smtClean="0"/>
              <a:t>      </a:t>
            </a:r>
            <a:r>
              <a:rPr lang="en-US" sz="1800" smtClean="0">
                <a:latin typeface="Arial" pitchFamily="34" charset="0"/>
              </a:rPr>
              <a:t>Some individuals turn a normal grooming behavior into an excessive cleaning behavior. This behavior, an exaggerated licking, gnawing and scratching at parts of the body, which may cause serious wounds (Meyer-Holzapfel, 1968).</a:t>
            </a:r>
            <a:r>
              <a:rPr lang="en-US" sz="1800" smtClean="0"/>
              <a:t>  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/>
              <a:t>  </a:t>
            </a:r>
            <a:r>
              <a:rPr lang="en-US" sz="2400" smtClean="0"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1600" smtClean="0">
                <a:cs typeface="Times New Roman" pitchFamily="18" charset="0"/>
              </a:rPr>
              <a:t>Photo by Lisa Knowles, Wisconsin Regional Primate Research Center</a:t>
            </a:r>
            <a:r>
              <a:rPr lang="en-US" sz="1600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/>
              <a:t>  </a:t>
            </a: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Apathy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1524000"/>
          </a:xfrm>
        </p:spPr>
        <p:txBody>
          <a:bodyPr/>
          <a:lstStyle/>
          <a:p>
            <a:pPr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smtClean="0"/>
              <a:t>    </a:t>
            </a:r>
            <a:r>
              <a:rPr lang="en-US" sz="2000" smtClean="0"/>
              <a:t>Separation from a mate or companion to which an animal is strongly attached can evoke a state of apathy comparable to depression and mourning of man (Mayer-Holzapfel, 1968).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485" name="Picture 10" descr="8-1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90600" y="1955800"/>
            <a:ext cx="75438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0487" name="Group 12"/>
          <p:cNvGrpSpPr>
            <a:grpSpLocks/>
          </p:cNvGrpSpPr>
          <p:nvPr/>
        </p:nvGrpSpPr>
        <p:grpSpPr bwMode="auto">
          <a:xfrm>
            <a:off x="6477000" y="6324600"/>
            <a:ext cx="1676400" cy="320675"/>
            <a:chOff x="-5" y="-5"/>
            <a:chExt cx="3232" cy="202"/>
          </a:xfrm>
        </p:grpSpPr>
        <p:grpSp>
          <p:nvGrpSpPr>
            <p:cNvPr id="20488" name="Group 13"/>
            <p:cNvGrpSpPr>
              <a:grpSpLocks/>
            </p:cNvGrpSpPr>
            <p:nvPr/>
          </p:nvGrpSpPr>
          <p:grpSpPr bwMode="auto">
            <a:xfrm>
              <a:off x="0" y="0"/>
              <a:ext cx="3222" cy="192"/>
              <a:chOff x="0" y="0"/>
              <a:chExt cx="3222" cy="192"/>
            </a:xfrm>
          </p:grpSpPr>
          <p:sp>
            <p:nvSpPr>
              <p:cNvPr id="20490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2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 b="1">
                  <a:latin typeface="Arial" pitchFamily="34" charset="0"/>
                </a:endParaRPr>
              </a:p>
            </p:txBody>
          </p:sp>
          <p:sp>
            <p:nvSpPr>
              <p:cNvPr id="20491" name="Rectangle 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22" cy="19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89" name="Rectangle 16"/>
            <p:cNvSpPr>
              <a:spLocks noChangeArrowheads="1"/>
            </p:cNvSpPr>
            <p:nvPr/>
          </p:nvSpPr>
          <p:spPr bwMode="auto">
            <a:xfrm>
              <a:off x="-5" y="-5"/>
              <a:ext cx="3232" cy="202"/>
            </a:xfrm>
            <a:prstGeom prst="rect">
              <a:avLst/>
            </a:prstGeom>
            <a:noFill/>
            <a:ln w="17462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 grooming</a:t>
            </a:r>
            <a:br>
              <a:rPr lang="en-US" smtClean="0"/>
            </a:br>
            <a:r>
              <a:rPr lang="en-US" sz="2400" b="0" smtClean="0"/>
              <a:t>Over addiction to care and attention to the body surface</a:t>
            </a:r>
            <a:endParaRPr lang="en-US" smtClean="0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657600" y="6400800"/>
            <a:ext cx="337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304800"/>
            <a:ext cx="2590800" cy="619918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Hypothermia</a:t>
            </a:r>
            <a:r>
              <a:rPr lang="en-US" sz="2800" smtClean="0"/>
              <a:t> </a:t>
            </a:r>
            <a:br>
              <a:rPr lang="en-US" sz="28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A potentially fatal condition, occurs when body temperature falls below 95°F (35°C). 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/>
            </a:r>
            <a:br>
              <a:rPr lang="en-US" sz="3200" smtClean="0"/>
            </a:br>
            <a:endParaRPr lang="en-US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Hyperthermia</a:t>
            </a:r>
          </a:p>
        </p:txBody>
      </p:sp>
      <p:pic>
        <p:nvPicPr>
          <p:cNvPr id="1028" name="Picture 7" descr="overheat-300x17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" y="2286000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6021388"/>
            <a:ext cx="4800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/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79375" y="1135063"/>
            <a:ext cx="5407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/>
              <a:t>Hyperthermia is an elevated body temperature due to failed thermoregulation. </a:t>
            </a:r>
          </a:p>
          <a:p>
            <a:pPr eaLnBrk="1" hangingPunct="1"/>
            <a:endParaRPr lang="en-US"/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381000" y="6400800"/>
            <a:ext cx="853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900"/>
          </a:p>
        </p:txBody>
      </p:sp>
      <p:graphicFrame>
        <p:nvGraphicFramePr>
          <p:cNvPr id="1026" name="Object 15"/>
          <p:cNvGraphicFramePr>
            <a:graphicFrameLocks noChangeAspect="1"/>
          </p:cNvGraphicFramePr>
          <p:nvPr>
            <p:ph idx="1"/>
          </p:nvPr>
        </p:nvGraphicFramePr>
        <p:xfrm>
          <a:off x="5105400" y="2257425"/>
          <a:ext cx="3733800" cy="3733800"/>
        </p:xfrm>
        <a:graphic>
          <a:graphicData uri="http://schemas.openxmlformats.org/presentationml/2006/ole">
            <p:oleObj spid="_x0000_s1026" name="Photo Editor Photo" r:id="rId6" imgW="1876190" imgH="18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 Laminitis  and other foot problems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410200" y="5464175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Giant Otter pododermatitis excessive pad wear and inflamation</a:t>
            </a:r>
          </a:p>
        </p:txBody>
      </p:sp>
      <p:pic>
        <p:nvPicPr>
          <p:cNvPr id="23556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62400" y="16764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b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28600" y="1143000"/>
            <a:ext cx="3546475" cy="4724400"/>
          </a:xfrm>
          <a:noFill/>
        </p:spPr>
      </p:pic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79375" y="5943600"/>
            <a:ext cx="4416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chemeClr val="tx2"/>
                </a:solidFill>
              </a:rPr>
              <a:t>Inflammation of sensitive layers of tissue (laminae) inside the hoof in horses and other animals.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324600"/>
            <a:ext cx="2603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 Volker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Dry skin, pressure sores, calluses and sinus growth </a:t>
            </a:r>
          </a:p>
        </p:txBody>
      </p:sp>
      <p:pic>
        <p:nvPicPr>
          <p:cNvPr id="24579" name="Picture 4" descr="Kn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2133600"/>
            <a:ext cx="4419600" cy="2973388"/>
          </a:xfrm>
          <a:noFill/>
        </p:spPr>
      </p:pic>
      <p:pic>
        <p:nvPicPr>
          <p:cNvPr id="2458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648200" y="2362200"/>
            <a:ext cx="4495800" cy="4224338"/>
          </a:xfrm>
          <a:noFill/>
        </p:spPr>
      </p:pic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228600" y="6172200"/>
            <a:ext cx="487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sz="4000" smtClean="0"/>
              <a:t>Arthritis, face and hips problems and joint swelling!!!!!!!!!!!! </a:t>
            </a:r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228600" y="6172200"/>
            <a:ext cx="487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4" name="Picture 9" descr="PICT29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219200" y="1485900"/>
            <a:ext cx="6400800" cy="4804997"/>
          </a:xfrm>
          <a:noFill/>
        </p:spPr>
      </p:pic>
      <p:sp>
        <p:nvSpPr>
          <p:cNvPr id="5" name="Rectangle 4"/>
          <p:cNvSpPr/>
          <p:nvPr/>
        </p:nvSpPr>
        <p:spPr>
          <a:xfrm>
            <a:off x="5715000" y="6488668"/>
            <a:ext cx="277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Courtesy of Alan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itchFamily="34" charset="0"/>
              </a:rPr>
              <a:t>What is this presentation about?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6553200" cy="5791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The number of zoos and other facilities that continue to house their animals on bare surfaces is </a:t>
            </a:r>
            <a:r>
              <a:rPr lang="en-US" sz="2400" dirty="0" smtClean="0">
                <a:solidFill>
                  <a:srgbClr val="FE2E04"/>
                </a:solidFill>
              </a:rPr>
              <a:t>alarming</a:t>
            </a:r>
            <a:r>
              <a:rPr lang="en-US" sz="1800" dirty="0" smtClean="0">
                <a:solidFill>
                  <a:srgbClr val="FE2E04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/>
              <a:t>Empty cages with solitary animals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/>
              <a:t>Health problems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/>
              <a:t>Lack of stimuli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This presentation will discuss: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/>
              <a:t>The many negative effects of lack of substrate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/>
              <a:t>The simplicity of providing of providing substrate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/>
              <a:t>The numerous positive effects providing substrate can have on animals.</a:t>
            </a: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3429000" y="5943600"/>
            <a:ext cx="4876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000" smtClean="0"/>
              <a:t>The magical effect of substrates!!</a:t>
            </a:r>
          </a:p>
        </p:txBody>
      </p:sp>
      <p:pic>
        <p:nvPicPr>
          <p:cNvPr id="26627" name="Picture 6" descr="straw-bale-on-fiel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2462213"/>
            <a:ext cx="4572000" cy="3824287"/>
          </a:xfrm>
          <a:noFill/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840288" y="1066800"/>
            <a:ext cx="4049712" cy="5410200"/>
          </a:xfrm>
          <a:noFill/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0"/>
            <a:ext cx="9144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Animals are immediately off of the hot/cold/wet/dry unyielding surface</a:t>
            </a:r>
          </a:p>
          <a:p>
            <a:pPr algn="ctr"/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2" name="Picture 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" y="1219200"/>
            <a:ext cx="38496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6553200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Santiago Ricci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Increased activity</a:t>
            </a:r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228600" y="6400800"/>
            <a:ext cx="658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3676650" y="1600200"/>
            <a:ext cx="501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Inactive vs. active animals</a:t>
            </a:r>
          </a:p>
        </p:txBody>
      </p:sp>
      <p:pic>
        <p:nvPicPr>
          <p:cNvPr id="28677" name="Picture 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81400" y="2514600"/>
            <a:ext cx="53086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143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6488668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Extended foraging time</a:t>
            </a: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4191000" y="64008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71600" y="838200"/>
            <a:ext cx="6945568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43400" y="6324600"/>
            <a:ext cx="457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Hay, courtesy of Smithsonian’s National Zoo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smtClean="0"/>
              <a:t/>
            </a:r>
            <a:br>
              <a:rPr lang="en-US" sz="4000" b="0" smtClean="0"/>
            </a:br>
            <a:r>
              <a:rPr lang="en-US" sz="4000" b="0" smtClean="0"/>
              <a:t>Improved diet consumption (less desirable items are being consumed again)</a:t>
            </a:r>
            <a:br>
              <a:rPr lang="en-US" sz="4000" b="0" smtClean="0"/>
            </a:br>
            <a:endParaRPr lang="en-US" sz="4000" b="0" smtClean="0"/>
          </a:p>
        </p:txBody>
      </p:sp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0" y="6553200"/>
            <a:ext cx="6372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71600" y="1524000"/>
            <a:ext cx="6629400" cy="49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105400" y="6488668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Increased manipulation, locomotion and social contact </a:t>
            </a:r>
            <a:r>
              <a:rPr lang="en-US" sz="2800" smtClean="0"/>
              <a:t>[Tripp, 1985]</a:t>
            </a:r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05200" y="2209800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228600" y="1600200"/>
            <a:ext cx="3048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Manipulative objects </a:t>
            </a:r>
            <a:r>
              <a:rPr lang="en-US" sz="2000" b="1" u="sng"/>
              <a:t>(substrate) increase activity level more than:</a:t>
            </a:r>
          </a:p>
          <a:p>
            <a:pPr>
              <a:buFontTx/>
              <a:buChar char="•"/>
            </a:pPr>
            <a:r>
              <a:rPr lang="en-US" sz="2000" b="1"/>
              <a:t>Enclosure size</a:t>
            </a:r>
          </a:p>
          <a:p>
            <a:pPr>
              <a:buFontTx/>
              <a:buChar char="•"/>
            </a:pPr>
            <a:r>
              <a:rPr lang="en-US" sz="2000" b="1"/>
              <a:t>Surface size of floor </a:t>
            </a:r>
          </a:p>
          <a:p>
            <a:pPr>
              <a:buFontTx/>
              <a:buChar char="•"/>
            </a:pPr>
            <a:r>
              <a:rPr lang="en-US" sz="2000" b="1"/>
              <a:t>Frequency of feeding</a:t>
            </a:r>
          </a:p>
          <a:p>
            <a:endParaRPr lang="en-US" sz="2000" b="1"/>
          </a:p>
          <a:p>
            <a:endParaRPr lang="en-US" sz="2000" b="1"/>
          </a:p>
          <a:p>
            <a:r>
              <a:rPr lang="en-US" sz="2000" b="1"/>
              <a:t>After extended exposure the animals still continued</a:t>
            </a:r>
            <a:r>
              <a:rPr lang="en-US" sz="2000" b="1" u="sng"/>
              <a:t> </a:t>
            </a:r>
            <a:r>
              <a:rPr lang="en-US" sz="2000" b="1"/>
              <a:t>substrate manipulation, indicating that</a:t>
            </a:r>
            <a:r>
              <a:rPr lang="en-US" sz="2000" b="1" u="sng"/>
              <a:t> novelty is not essential to elicit interest.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43815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itchFamily="2" charset="2"/>
              <a:buAutoNum type="arabicPeriod"/>
              <a:defRPr/>
            </a:pP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Decreased competition and social proximity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[Lutz, Novak, 2005]</a:t>
            </a:r>
          </a:p>
        </p:txBody>
      </p:sp>
      <p:pic>
        <p:nvPicPr>
          <p:cNvPr id="32772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76400" y="1371600"/>
            <a:ext cx="6324600" cy="474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76800" y="6324600"/>
            <a:ext cx="4091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err="1" smtClean="0"/>
              <a:t>Nürnberg</a:t>
            </a:r>
            <a:r>
              <a:rPr lang="en-US" dirty="0" smtClean="0"/>
              <a:t> Zoo, photo by Martin </a:t>
            </a:r>
            <a:r>
              <a:rPr lang="en-US" dirty="0" err="1" smtClean="0"/>
              <a:t>Schuchert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Decreased self-directed behaviors</a:t>
            </a:r>
            <a:br>
              <a:rPr lang="en-US" sz="4000" smtClean="0"/>
            </a:br>
            <a:r>
              <a:rPr lang="en-US" sz="2800" smtClean="0"/>
              <a:t>(self grooming, isolated play, and masturbation) </a:t>
            </a:r>
            <a:r>
              <a:rPr lang="en-US" sz="2000" smtClean="0"/>
              <a:t>[Tripp, 1985]</a:t>
            </a: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0" y="6172200"/>
            <a:ext cx="914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800"/>
          </a:p>
        </p:txBody>
      </p:sp>
      <p:sp>
        <p:nvSpPr>
          <p:cNvPr id="33798" name="Rectangle 13"/>
          <p:cNvSpPr>
            <a:spLocks noChangeArrowheads="1"/>
          </p:cNvSpPr>
          <p:nvPr/>
        </p:nvSpPr>
        <p:spPr bwMode="auto">
          <a:xfrm>
            <a:off x="4648200" y="5640388"/>
            <a:ext cx="3733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80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Encouraged nest building</a:t>
            </a:r>
          </a:p>
        </p:txBody>
      </p:sp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3962400" y="63246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966788"/>
            <a:ext cx="8686800" cy="579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pitchFamily="34" charset="0"/>
              </a:rPr>
              <a:t>Encouraged breeding success</a:t>
            </a: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3886200" y="64770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71600" y="838200"/>
            <a:ext cx="6705600" cy="50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0" y="60198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laterit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sand Brasilia Zoo, Photo by Volker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8800"/>
            <a:ext cx="9144000" cy="144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 more than 2000 years zoos have been keeping animals in captivity yet at some degree the </a:t>
            </a:r>
            <a:r>
              <a:rPr lang="en-US" sz="2400" dirty="0" smtClean="0">
                <a:solidFill>
                  <a:srgbClr val="FFFF66"/>
                </a:solidFill>
              </a:rPr>
              <a:t>picture today could be the same </a:t>
            </a:r>
            <a:br>
              <a:rPr lang="en-US" sz="2400" dirty="0" smtClean="0">
                <a:solidFill>
                  <a:srgbClr val="FFFF66"/>
                </a:solidFill>
              </a:rPr>
            </a:br>
            <a:r>
              <a:rPr lang="en-US" sz="2400" dirty="0" smtClean="0"/>
              <a:t>1870 and 1906</a:t>
            </a:r>
          </a:p>
        </p:txBody>
      </p: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228600" y="6324600"/>
            <a:ext cx="891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Induced egg laying     [Hughes, 1976]</a:t>
            </a:r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228600" y="4678363"/>
            <a:ext cx="3962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400" b="1"/>
              <a:t>Six out of eight hens preferred litter to battery flooring and  88% of eggs were laid on litter.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914400" y="0"/>
            <a:ext cx="7620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3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Birthing 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Stress reduced by adding escape routes </a:t>
            </a:r>
            <a:br>
              <a:rPr lang="en-US" sz="3200" smtClean="0"/>
            </a:br>
            <a:r>
              <a:rPr lang="en-US" sz="3200" smtClean="0"/>
              <a:t>and hiding places</a:t>
            </a:r>
            <a:r>
              <a:rPr lang="en-US" sz="3600" smtClean="0"/>
              <a:t> </a:t>
            </a:r>
          </a:p>
        </p:txBody>
      </p:sp>
      <p:pic>
        <p:nvPicPr>
          <p:cNvPr id="38915" name="Picture 4" descr="DSC0924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905000" y="1219200"/>
            <a:ext cx="6477000" cy="485906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3581400" y="6248400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DirtPhoenix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Photo by Jim Hughes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algn="l" eaLnBrk="1" hangingPunct="1"/>
            <a:r>
              <a:rPr lang="en-US" sz="3200" smtClean="0"/>
              <a:t/>
            </a:r>
            <a:br>
              <a:rPr lang="en-US" sz="3200" smtClean="0"/>
            </a:br>
            <a:r>
              <a:rPr lang="en-US" sz="2800" smtClean="0"/>
              <a:t>Sleeping habit improvements/Tusk wear preventions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5334000" y="6553200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838200"/>
            <a:ext cx="51054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4953000" y="2819400"/>
          <a:ext cx="3810000" cy="2851150"/>
        </p:xfrm>
        <a:graphic>
          <a:graphicData uri="http://schemas.openxmlformats.org/presentationml/2006/ole">
            <p:oleObj spid="_x0000_s39942" name="Photo Editor Photo" r:id="rId5" imgW="6095238" imgH="4563112" progId="">
              <p:embed/>
            </p:oleObj>
          </a:graphicData>
        </a:graphic>
      </p:graphicFrame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57912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150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Dublin Zoo,  Photo by Gerry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Creighton, Alan </a:t>
            </a:r>
            <a:r>
              <a:rPr lang="en-US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Playing materials</a:t>
            </a: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5410200" y="6553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8200" y="1066800"/>
            <a:ext cx="660435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00600" y="6324600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/>
            <a:r>
              <a:rPr lang="en-US" sz="4000" smtClean="0"/>
              <a:t>Aesthetic/Naturalistic exhibits</a:t>
            </a: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381000" y="6583363"/>
            <a:ext cx="7686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/>
          </a:p>
        </p:txBody>
      </p:sp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7400" y="9906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6019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Grass at the Phoenix  Zoo, photo by Hilda Tresz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Keeper enrichment- cleaning is so easy, anybody can do it!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2057400" cy="50292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2400" b="1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2400" b="1" smtClean="0"/>
          </a:p>
          <a:p>
            <a:pPr marL="609600" indent="-609600" eaLnBrk="1" hangingPunct="1">
              <a:defRPr/>
            </a:pPr>
            <a:r>
              <a:rPr lang="en-US" sz="2400" b="1" smtClean="0"/>
              <a:t>Reduced bad odor</a:t>
            </a:r>
          </a:p>
          <a:p>
            <a:pPr marL="609600" indent="-609600" eaLnBrk="1" hangingPunct="1">
              <a:defRPr/>
            </a:pPr>
            <a:r>
              <a:rPr lang="en-US" sz="2400" b="1" smtClean="0"/>
              <a:t>Less cleaning (spot cleaning vs. every day hosing)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2400" smtClean="0"/>
          </a:p>
        </p:txBody>
      </p:sp>
      <p:pic>
        <p:nvPicPr>
          <p:cNvPr id="43012" name="Picture 4" descr="C:\Documents and Settings\UHamblin\Local Settings\Temporary Internet Files\OLK6\Ped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 cstate="email"/>
          <a:srcRect/>
          <a:stretch>
            <a:fillRect/>
          </a:stretch>
        </p:blipFill>
        <p:spPr>
          <a:xfrm>
            <a:off x="2514600" y="1600200"/>
            <a:ext cx="5588000" cy="4191000"/>
          </a:xfr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810000" y="6477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Pedro raking, courtesy of Phoenix Zoo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List of substrates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Straw (barley, oats, rice, rye, and wheat)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Hay (rye, timothy, brome, fescue, Bermuda, orchard, alfalfa, clovers, forbs, etc.)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Excelsior (Wood wool)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Paper (shredded , newspaper, phone book, wrapping paper, etc.)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Clothing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Packing peanuts (edible)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Burlap bag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Dry leaves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Browse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Corncob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Mulch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600" smtClean="0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66800"/>
            <a:ext cx="40386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Garden peat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Woodchips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Wood shaving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Sawdust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Ground coco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Grass/Sod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Rubber mat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Rubber floor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Dust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Sand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Clay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Soil/Dirt/Gravel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Biofloor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And many more…….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I know (I know!) you have your </a:t>
            </a:r>
            <a:r>
              <a:rPr lang="en-US" sz="4000" smtClean="0">
                <a:solidFill>
                  <a:srgbClr val="FE2E04"/>
                </a:solidFill>
              </a:rPr>
              <a:t>concerns!</a:t>
            </a:r>
          </a:p>
        </p:txBody>
      </p:sp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2895600" y="342900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have some answers!!!!!!!!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/>
            <a:r>
              <a:rPr lang="en-US" sz="4000" b="0" smtClean="0"/>
              <a:t/>
            </a:r>
            <a:br>
              <a:rPr lang="en-US" sz="4000" b="0" smtClean="0"/>
            </a:br>
            <a:r>
              <a:rPr lang="en-US" sz="3600" b="0" smtClean="0"/>
              <a:t>Maintaining cleanliness and drainage problem?!</a:t>
            </a:r>
            <a:br>
              <a:rPr lang="en-US" sz="3600" b="0" smtClean="0"/>
            </a:br>
            <a:r>
              <a:rPr lang="en-US" sz="3600" b="0" smtClean="0"/>
              <a:t>Create natural flooring 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077200" cy="51816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sz="2000" b="1" smtClean="0"/>
          </a:p>
          <a:p>
            <a:pPr marL="609600" indent="-609600" eaLnBrk="1" hangingPunct="1"/>
            <a:r>
              <a:rPr lang="en-US" smtClean="0"/>
              <a:t>12” of crushed stone for drainage </a:t>
            </a:r>
          </a:p>
          <a:p>
            <a:pPr marL="609600" indent="-609600" eaLnBrk="1" hangingPunct="1"/>
            <a:r>
              <a:rPr lang="en-US" smtClean="0"/>
              <a:t>18”of sand on top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smtClean="0"/>
              <a:t>         </a:t>
            </a:r>
          </a:p>
          <a:p>
            <a:pPr marL="609600" indent="-609600" eaLnBrk="1" hangingPunct="1"/>
            <a:r>
              <a:rPr lang="en-US" smtClean="0"/>
              <a:t>Sand is being cleaned daily, urine spots are soaked that washes through the rock layer</a:t>
            </a:r>
          </a:p>
          <a:p>
            <a:pPr marL="609600" indent="-609600" eaLnBrk="1" hangingPunct="1"/>
            <a:r>
              <a:rPr lang="en-US" smtClean="0"/>
              <a:t>Air and sprinkler system </a:t>
            </a:r>
          </a:p>
          <a:p>
            <a:pPr marL="609600" indent="-609600" eaLnBrk="1" hangingPunct="1"/>
            <a:r>
              <a:rPr lang="en-US" smtClean="0"/>
              <a:t>Sand is switched every 6-9 months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sz="2800" smtClean="0"/>
              <a:t>                                                                                                      </a:t>
            </a:r>
            <a:endParaRPr lang="en-US" sz="2000" smtClean="0"/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Today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248400" y="6403975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 by Balazs Buzas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95400" y="5334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0" smtClean="0"/>
              <a:t>Maintaining cleanness and drainage problem</a:t>
            </a:r>
            <a:br>
              <a:rPr lang="en-US" sz="3600" b="0" smtClean="0"/>
            </a:br>
            <a:r>
              <a:rPr lang="en-US" sz="3600" b="0" smtClean="0"/>
              <a:t>Sand box for birthing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smtClean="0">
                <a:solidFill>
                  <a:srgbClr val="82FB57"/>
                </a:solidFill>
              </a:rPr>
              <a:t>Lumber</a:t>
            </a:r>
            <a:r>
              <a:rPr lang="en-US" sz="2400" b="1" smtClean="0"/>
              <a:t> </a:t>
            </a:r>
            <a:r>
              <a:rPr lang="en-US" sz="2400" smtClean="0"/>
              <a:t>around the perimeter of the stall to maintain a depth of 4-6 inches. </a:t>
            </a:r>
          </a:p>
          <a:p>
            <a:pPr eaLnBrk="1" hangingPunct="1">
              <a:defRPr/>
            </a:pPr>
            <a:r>
              <a:rPr lang="en-US" sz="2400" b="1" smtClean="0">
                <a:solidFill>
                  <a:srgbClr val="82FB57"/>
                </a:solidFill>
              </a:rPr>
              <a:t>Spot clean</a:t>
            </a:r>
            <a:r>
              <a:rPr lang="en-US" sz="2400" b="1" smtClean="0"/>
              <a:t>, </a:t>
            </a:r>
            <a:r>
              <a:rPr lang="en-US" sz="2400" smtClean="0">
                <a:solidFill>
                  <a:srgbClr val="82FB57"/>
                </a:solidFill>
              </a:rPr>
              <a:t>avoid hosing</a:t>
            </a:r>
            <a:r>
              <a:rPr lang="en-US" sz="2400" smtClean="0"/>
              <a:t>. </a:t>
            </a:r>
            <a:r>
              <a:rPr lang="en-US" sz="2400" smtClean="0">
                <a:solidFill>
                  <a:srgbClr val="82FB57"/>
                </a:solidFill>
              </a:rPr>
              <a:t>Sweep</a:t>
            </a:r>
            <a:r>
              <a:rPr lang="en-US" sz="2400" smtClean="0"/>
              <a:t>, use </a:t>
            </a:r>
            <a:r>
              <a:rPr lang="en-US" sz="2400" smtClean="0">
                <a:solidFill>
                  <a:srgbClr val="82FB57"/>
                </a:solidFill>
              </a:rPr>
              <a:t>leaf blowers</a:t>
            </a:r>
            <a:r>
              <a:rPr lang="en-US" sz="2400" smtClean="0"/>
              <a:t> before hosing.  </a:t>
            </a:r>
          </a:p>
          <a:p>
            <a:pPr eaLnBrk="1" hangingPunct="1">
              <a:defRPr/>
            </a:pPr>
            <a:r>
              <a:rPr lang="en-US" sz="2400" b="1" smtClean="0">
                <a:solidFill>
                  <a:srgbClr val="82FB57"/>
                </a:solidFill>
              </a:rPr>
              <a:t>Secondary traps</a:t>
            </a:r>
            <a:r>
              <a:rPr lang="en-US" sz="2400" b="1" smtClean="0"/>
              <a:t> </a:t>
            </a:r>
            <a:r>
              <a:rPr lang="en-US" sz="2400" smtClean="0"/>
              <a:t>installed in drains to catch smaller particles or</a:t>
            </a:r>
            <a:r>
              <a:rPr lang="en-US" sz="2400" b="1" smtClean="0">
                <a:solidFill>
                  <a:srgbClr val="82FB57"/>
                </a:solidFill>
              </a:rPr>
              <a:t> pits</a:t>
            </a:r>
            <a:r>
              <a:rPr lang="en-US" sz="2400" b="1" smtClean="0"/>
              <a:t> </a:t>
            </a:r>
            <a:r>
              <a:rPr lang="en-US" sz="2400" smtClean="0"/>
              <a:t>that multiple drains go into that have larger traps</a:t>
            </a:r>
            <a:r>
              <a:rPr lang="en-US" sz="2400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smtClean="0"/>
              <a:t>                                 </a:t>
            </a:r>
            <a:endParaRPr lang="en-US" sz="2400" smtClean="0"/>
          </a:p>
        </p:txBody>
      </p:sp>
      <p:pic>
        <p:nvPicPr>
          <p:cNvPr id="4710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410200" y="1371600"/>
            <a:ext cx="3240088" cy="4704590"/>
          </a:xfrm>
          <a:noFill/>
        </p:spPr>
      </p:pic>
      <p:sp>
        <p:nvSpPr>
          <p:cNvPr id="5" name="Rectangle 4"/>
          <p:cNvSpPr/>
          <p:nvPr/>
        </p:nvSpPr>
        <p:spPr>
          <a:xfrm>
            <a:off x="4724400" y="6488668"/>
            <a:ext cx="3294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800" dirty="0" smtClean="0"/>
              <a:t>Como Zoo</a:t>
            </a:r>
            <a:r>
              <a:rPr lang="en-US" dirty="0" smtClean="0"/>
              <a:t> , photo by Allison </a:t>
            </a:r>
            <a:r>
              <a:rPr lang="en-US" dirty="0" err="1" smtClean="0"/>
              <a:t>Jungheim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Solutions for drain problems </a:t>
            </a:r>
            <a:br>
              <a:rPr lang="en-US" sz="4000" smtClean="0"/>
            </a:br>
            <a:r>
              <a:rPr lang="en-US" sz="4000" smtClean="0"/>
              <a:t>Pool rings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4267200" cy="51816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00FFFF"/>
                </a:solidFill>
              </a:rPr>
              <a:t>Metal or plastic rings</a:t>
            </a:r>
            <a:r>
              <a:rPr lang="en-US" sz="2400" b="1" smtClean="0"/>
              <a:t> over pool drains. 10cm (3.9”) high and about 15cm (5.9”) in diameter </a:t>
            </a:r>
          </a:p>
          <a:p>
            <a:pPr eaLnBrk="1" hangingPunct="1"/>
            <a:r>
              <a:rPr lang="en-US" sz="2400" b="1" smtClean="0">
                <a:solidFill>
                  <a:srgbClr val="00FFFF"/>
                </a:solidFill>
              </a:rPr>
              <a:t>Overflows with</a:t>
            </a:r>
            <a:r>
              <a:rPr lang="en-US" sz="2400" b="1" smtClean="0"/>
              <a:t> </a:t>
            </a:r>
            <a:r>
              <a:rPr lang="en-US" sz="2400" b="1" smtClean="0">
                <a:solidFill>
                  <a:srgbClr val="00FFFF"/>
                </a:solidFill>
              </a:rPr>
              <a:t>extra mesh</a:t>
            </a:r>
            <a:r>
              <a:rPr lang="en-US" sz="2400" b="1" smtClean="0"/>
              <a:t> wire over the top </a:t>
            </a:r>
          </a:p>
          <a:p>
            <a:pPr eaLnBrk="1" hangingPunct="1"/>
            <a:r>
              <a:rPr lang="en-US" sz="2400" b="1" smtClean="0"/>
              <a:t>Drains on land covered with </a:t>
            </a:r>
            <a:r>
              <a:rPr lang="en-US" sz="2400" b="1" smtClean="0">
                <a:solidFill>
                  <a:srgbClr val="00FFFF"/>
                </a:solidFill>
              </a:rPr>
              <a:t>steel plates</a:t>
            </a:r>
            <a:r>
              <a:rPr lang="en-US" sz="2400" b="1" smtClean="0"/>
              <a:t> with ~1/2 cm (0.6”) holes drilled throughout the plate.</a:t>
            </a:r>
          </a:p>
          <a:p>
            <a:pPr eaLnBrk="1" hangingPunct="1"/>
            <a:r>
              <a:rPr lang="en-US" sz="2400" b="1" smtClean="0"/>
              <a:t>Drains with </a:t>
            </a:r>
            <a:r>
              <a:rPr lang="en-US" sz="2400" b="1" smtClean="0">
                <a:solidFill>
                  <a:srgbClr val="00FFFF"/>
                </a:solidFill>
              </a:rPr>
              <a:t>standardized plastic baskets</a:t>
            </a:r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sz="1600" smtClean="0"/>
          </a:p>
        </p:txBody>
      </p:sp>
      <p:pic>
        <p:nvPicPr>
          <p:cNvPr id="4813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72000" y="1328738"/>
            <a:ext cx="4419600" cy="2643187"/>
          </a:xfrm>
          <a:noFill/>
        </p:spPr>
      </p:pic>
      <p:pic>
        <p:nvPicPr>
          <p:cNvPr id="48133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572000" y="4214813"/>
            <a:ext cx="4419600" cy="2643187"/>
          </a:xfrm>
          <a:noFill/>
        </p:spPr>
      </p:pic>
      <p:sp>
        <p:nvSpPr>
          <p:cNvPr id="6" name="Rectangle 5"/>
          <p:cNvSpPr/>
          <p:nvPr/>
        </p:nvSpPr>
        <p:spPr>
          <a:xfrm>
            <a:off x="914400" y="6324600"/>
            <a:ext cx="284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Volker </a:t>
            </a:r>
            <a:r>
              <a:rPr lang="en-US" dirty="0" err="1" smtClean="0"/>
              <a:t>Gatz</a:t>
            </a:r>
            <a:r>
              <a:rPr lang="en-US" dirty="0" smtClean="0"/>
              <a:t> , Zoo Dortmund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 </a:t>
            </a:r>
            <a:br>
              <a:rPr lang="en-US" sz="4000" smtClean="0"/>
            </a:br>
            <a:r>
              <a:rPr lang="en-US" sz="4000" smtClean="0"/>
              <a:t>Solutions for drain problems </a:t>
            </a:r>
            <a:br>
              <a:rPr lang="en-US" sz="4000" smtClean="0"/>
            </a:br>
            <a:r>
              <a:rPr lang="en-US" sz="4000" smtClean="0"/>
              <a:t>                Log borders      </a:t>
            </a:r>
            <a:r>
              <a:rPr lang="en-US" sz="2000" smtClean="0"/>
              <a:t/>
            </a:r>
            <a:br>
              <a:rPr lang="en-US" sz="2000" smtClean="0"/>
            </a:br>
            <a:endParaRPr lang="en-US" sz="2000" smtClean="0"/>
          </a:p>
        </p:txBody>
      </p:sp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0" y="15240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95600" y="6172200"/>
            <a:ext cx="284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Volker </a:t>
            </a:r>
            <a:r>
              <a:rPr lang="en-US" dirty="0" err="1" smtClean="0"/>
              <a:t>Gatz</a:t>
            </a:r>
            <a:r>
              <a:rPr lang="en-US" dirty="0" smtClean="0"/>
              <a:t> , Zoo Dortmund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Preventing ingestion of substrate</a:t>
            </a:r>
            <a:br>
              <a:rPr lang="en-US" sz="4000" smtClean="0"/>
            </a:br>
            <a:r>
              <a:rPr lang="en-US" sz="4000" smtClean="0"/>
              <a:t> Rubber tubs and mats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00600" y="1295400"/>
            <a:ext cx="3657600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Regular fecal check</a:t>
            </a:r>
          </a:p>
          <a:p>
            <a:pPr eaLnBrk="1" hangingPunct="1">
              <a:defRPr/>
            </a:pPr>
            <a:r>
              <a:rPr lang="en-US" sz="2400" smtClean="0"/>
              <a:t>Offering diet in tubs or placing mats under feeders</a:t>
            </a:r>
          </a:p>
        </p:txBody>
      </p:sp>
      <p:pic>
        <p:nvPicPr>
          <p:cNvPr id="50180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340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800" y="1447800"/>
            <a:ext cx="3813175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420813"/>
          </a:xfrm>
        </p:spPr>
        <p:txBody>
          <a:bodyPr/>
          <a:lstStyle/>
          <a:p>
            <a:pPr eaLnBrk="1" hangingPunct="1"/>
            <a:r>
              <a:rPr lang="en-US" sz="3600" smtClean="0"/>
              <a:t>Unnecessary for tree dwelling animals, they won’t come down to the ground.               </a:t>
            </a:r>
            <a:endParaRPr lang="en-US" smtClean="0"/>
          </a:p>
        </p:txBody>
      </p:sp>
      <p:sp>
        <p:nvSpPr>
          <p:cNvPr id="270347" name="Rectangle 11"/>
          <p:cNvSpPr>
            <a:spLocks noChangeArrowheads="1"/>
          </p:cNvSpPr>
          <p:nvPr/>
        </p:nvSpPr>
        <p:spPr bwMode="auto">
          <a:xfrm>
            <a:off x="4038600" y="37338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Really?</a:t>
            </a:r>
          </a:p>
        </p:txBody>
      </p:sp>
      <p:sp>
        <p:nvSpPr>
          <p:cNvPr id="270350" name="Rectangle 14"/>
          <p:cNvSpPr>
            <a:spLocks noChangeArrowheads="1"/>
          </p:cNvSpPr>
          <p:nvPr/>
        </p:nvSpPr>
        <p:spPr bwMode="auto">
          <a:xfrm>
            <a:off x="5334000" y="66294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05" name="Picture 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57800" y="1390650"/>
            <a:ext cx="3300413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" y="14097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" y="3962400"/>
            <a:ext cx="3429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57800" y="4264025"/>
            <a:ext cx="3452813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85800" y="6488668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Are you still sure?</a:t>
            </a:r>
          </a:p>
        </p:txBody>
      </p:sp>
      <p:sp>
        <p:nvSpPr>
          <p:cNvPr id="275473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8" name="Picture 2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9200" y="3733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24400" y="914400"/>
            <a:ext cx="3632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" y="838200"/>
            <a:ext cx="347821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" y="3581400"/>
            <a:ext cx="3505200" cy="235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2116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Allwetter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Nunberg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Photo by Martin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Schuchert</a:t>
            </a:r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Shawna Brown and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Allergies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5410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4000" b="1" smtClean="0"/>
              <a:t>Do not discontinue-switch substrate</a:t>
            </a:r>
            <a:r>
              <a:rPr lang="en-US" sz="400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/>
              <a:t>“N. A. River Otter had an adverse allergic type of reaction (runny eyes, itchy skin) to </a:t>
            </a:r>
            <a:r>
              <a:rPr lang="en-US" sz="2400" smtClean="0">
                <a:solidFill>
                  <a:srgbClr val="82FB57"/>
                </a:solidFill>
              </a:rPr>
              <a:t>pine straw.</a:t>
            </a:r>
            <a:r>
              <a:rPr lang="en-US" sz="2400" smtClean="0"/>
              <a:t> Now the animals are bed with </a:t>
            </a:r>
            <a:r>
              <a:rPr lang="en-US" sz="2400" smtClean="0">
                <a:solidFill>
                  <a:srgbClr val="82FB57"/>
                </a:solidFill>
              </a:rPr>
              <a:t>yellow straw (</a:t>
            </a:r>
            <a:r>
              <a:rPr lang="en-US" sz="2400" smtClean="0"/>
              <a:t>horse straw).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/>
              <a:t>On the opposite hand, young mountain lion cubs kept on with </a:t>
            </a:r>
            <a:r>
              <a:rPr lang="en-US" sz="2400" smtClean="0">
                <a:solidFill>
                  <a:srgbClr val="82FB57"/>
                </a:solidFill>
              </a:rPr>
              <a:t>yellow straw</a:t>
            </a:r>
            <a:r>
              <a:rPr lang="en-US" sz="2400" smtClean="0"/>
              <a:t> had runny, goopy eyes with small, dusty particles in the corners of the eyes. The cougars went on a </a:t>
            </a:r>
            <a:r>
              <a:rPr lang="en-US" sz="2400" smtClean="0">
                <a:solidFill>
                  <a:srgbClr val="82FB57"/>
                </a:solidFill>
              </a:rPr>
              <a:t>pine straw bed with pine shavings</a:t>
            </a:r>
            <a:r>
              <a:rPr lang="en-US" sz="2400" smtClean="0"/>
              <a:t> for their litter box.  This has been a successful combination for them”.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</p:txBody>
      </p:sp>
      <p:pic>
        <p:nvPicPr>
          <p:cNvPr id="53252" name="Picture 8" descr="ANd9GcTChddS99WcrArN3FS_x54vhetGyGTs0Tsk2LlqAKEhEAX-ZTztneRyQbD7X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2200" y="990600"/>
            <a:ext cx="2590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0" descr="ANd9GcSvbmihuUdvPV9G3INAAkCPsoJGfrXHDsaa5wo6Fa58_JBMe_tMgOoWjtM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6096000" y="4038600"/>
            <a:ext cx="2895600" cy="2449513"/>
          </a:xfrm>
        </p:spPr>
      </p:pic>
      <p:sp>
        <p:nvSpPr>
          <p:cNvPr id="6" name="Rectangle 5"/>
          <p:cNvSpPr/>
          <p:nvPr/>
        </p:nvSpPr>
        <p:spPr>
          <a:xfrm>
            <a:off x="304800" y="632460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Allison </a:t>
            </a:r>
            <a:r>
              <a:rPr lang="en-US" dirty="0" err="1" smtClean="0"/>
              <a:t>Ballentine</a:t>
            </a:r>
            <a:r>
              <a:rPr lang="en-US" dirty="0" smtClean="0"/>
              <a:t>, Western North Carolina Nature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Pest control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5638800" cy="5562600"/>
          </a:xfrm>
        </p:spPr>
        <p:txBody>
          <a:bodyPr/>
          <a:lstStyle/>
          <a:p>
            <a:pPr eaLnBrk="1" hangingPunct="1"/>
            <a:r>
              <a:rPr lang="en-US" sz="2800" smtClean="0"/>
              <a:t>“Combat </a:t>
            </a:r>
            <a:r>
              <a:rPr lang="en-US" sz="2800" smtClean="0">
                <a:solidFill>
                  <a:srgbClr val="82FB57"/>
                </a:solidFill>
              </a:rPr>
              <a:t>MaxForce gel bait</a:t>
            </a:r>
            <a:r>
              <a:rPr lang="en-US" sz="2800" smtClean="0"/>
              <a:t> can be strategically applied safely into inaccessible areas (crevices, etc.) of the exhibit. </a:t>
            </a:r>
          </a:p>
          <a:p>
            <a:pPr eaLnBrk="1" hangingPunct="1"/>
            <a:r>
              <a:rPr lang="en-US" sz="2800" smtClean="0">
                <a:solidFill>
                  <a:srgbClr val="82FB57"/>
                </a:solidFill>
              </a:rPr>
              <a:t>Reduced hosing</a:t>
            </a:r>
            <a:r>
              <a:rPr lang="en-US" sz="2800" smtClean="0"/>
              <a:t> of exhibits everyday decreases humidity...which the roaches possibly thrive in.”</a:t>
            </a:r>
          </a:p>
          <a:p>
            <a:pPr eaLnBrk="1" hangingPunct="1"/>
            <a:r>
              <a:rPr lang="en-US" sz="2800" smtClean="0">
                <a:solidFill>
                  <a:srgbClr val="82FB57"/>
                </a:solidFill>
              </a:rPr>
              <a:t>Scorpion hunts</a:t>
            </a:r>
            <a:r>
              <a:rPr lang="en-US" sz="2800" smtClean="0"/>
              <a:t> can be organized as needed by zoo staff</a:t>
            </a:r>
            <a:endParaRPr lang="en-US" sz="1800" smtClean="0"/>
          </a:p>
          <a:p>
            <a:pPr eaLnBrk="1" hangingPunct="1">
              <a:buFont typeface="Wingdings" pitchFamily="2" charset="2"/>
              <a:buNone/>
            </a:pPr>
            <a:endParaRPr lang="en-US" sz="180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Who has time for extra cleaning?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419600" cy="5140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Farmers whose livelihood depends on </a:t>
            </a:r>
            <a:r>
              <a:rPr lang="en-US" smtClean="0">
                <a:solidFill>
                  <a:srgbClr val="82FB57"/>
                </a:solidFill>
              </a:rPr>
              <a:t>efficiency and time management</a:t>
            </a:r>
            <a:r>
              <a:rPr lang="en-US" smtClean="0"/>
              <a:t> use substrate daily</a:t>
            </a:r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190500" y="6654800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0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Conclusion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800" smtClean="0">
                <a:solidFill>
                  <a:srgbClr val="82FB57"/>
                </a:solidFill>
              </a:rPr>
              <a:t>“ What I am suggesting is not science, but merely common sense and animal health &amp; comfort.”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                Alan Roocroft (2005)</a:t>
            </a:r>
            <a:endParaRPr lang="en-US" sz="4800" smtClean="0">
              <a:solidFill>
                <a:srgbClr val="82FB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5486400" y="63246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 by Hilda Tresz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52400"/>
            <a:ext cx="7987571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6000" dirty="0" smtClean="0"/>
              <a:t>The following slides will show animals from all around the world exhibiting species-appropriate behaviors by using substrates.</a:t>
            </a:r>
          </a:p>
        </p:txBody>
      </p:sp>
      <p:pic>
        <p:nvPicPr>
          <p:cNvPr id="9" name="Rusted_Root_-_Send_Me_On_My_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5603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Shredded paper/Hay      </a:t>
            </a:r>
            <a:r>
              <a:rPr lang="en-US" sz="2000" smtClean="0"/>
              <a:t>Doha</a:t>
            </a:r>
            <a:r>
              <a:rPr lang="en-US" sz="4000" smtClean="0"/>
              <a:t> </a:t>
            </a:r>
            <a:r>
              <a:rPr lang="en-US" sz="2000" smtClean="0"/>
              <a:t>Zoo, Photo by Hilda Tresz</a:t>
            </a:r>
          </a:p>
        </p:txBody>
      </p:sp>
      <p:pic>
        <p:nvPicPr>
          <p:cNvPr id="58371" name="Picture 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9509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Mulch      </a:t>
            </a:r>
            <a:r>
              <a:rPr lang="en-US" sz="2000" smtClean="0">
                <a:latin typeface="Arial" pitchFamily="34" charset="0"/>
              </a:rPr>
              <a:t>Zoo Dortmund, Photo by Volker Gatz</a:t>
            </a:r>
          </a:p>
        </p:txBody>
      </p:sp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Pine chips      </a:t>
            </a:r>
            <a:r>
              <a:rPr lang="en-US" sz="2000" smtClean="0">
                <a:latin typeface="Arial" pitchFamily="34" charset="0"/>
              </a:rPr>
              <a:t>Zoo Dortmund, Photo by Volker Gatz</a:t>
            </a:r>
          </a:p>
        </p:txBody>
      </p:sp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008063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841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ffectLst/>
                <a:latin typeface="Palatino-Roman" charset="0"/>
                <a:cs typeface="Times New Roman" pitchFamily="18" charset="0"/>
              </a:rPr>
              <a:t>Leaves</a:t>
            </a:r>
            <a:r>
              <a:rPr lang="en-US" sz="2000" smtClean="0">
                <a:effectLst/>
                <a:latin typeface="Palatino-Roman" charset="0"/>
                <a:cs typeface="Times New Roman" pitchFamily="18" charset="0"/>
              </a:rPr>
              <a:t>   Phoenix Zoo, Photo by Hilda Tresz</a:t>
            </a:r>
            <a:br>
              <a:rPr lang="en-US" sz="2000" smtClean="0">
                <a:effectLst/>
                <a:latin typeface="Palatino-Roman" charset="0"/>
                <a:cs typeface="Times New Roman" pitchFamily="18" charset="0"/>
              </a:rPr>
            </a:br>
            <a:r>
              <a:rPr lang="en-US" sz="2800" smtClean="0">
                <a:cs typeface="Times New Roman" pitchFamily="18" charset="0"/>
              </a:rPr>
              <a:t/>
            </a:r>
            <a:br>
              <a:rPr lang="en-US" sz="2800" smtClean="0">
                <a:cs typeface="Times New Roman" pitchFamily="18" charset="0"/>
              </a:rPr>
            </a:br>
            <a:endParaRPr lang="en-US" sz="2800" smtClean="0">
              <a:cs typeface="Times New Roman" pitchFamily="18" charset="0"/>
            </a:endParaRPr>
          </a:p>
        </p:txBody>
      </p:sp>
      <p:pic>
        <p:nvPicPr>
          <p:cNvPr id="61443" name="Picture 4" descr="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642938"/>
            <a:ext cx="8001000" cy="62499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Hay/Grass         </a:t>
            </a:r>
            <a:r>
              <a:rPr lang="en-US" sz="2400" smtClean="0"/>
              <a:t>Phoenix Zoo  Photo by: Laura Love</a:t>
            </a:r>
          </a:p>
        </p:txBody>
      </p:sp>
      <p:pic>
        <p:nvPicPr>
          <p:cNvPr id="62467" name="Picture 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76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Pine shaving </a:t>
            </a:r>
            <a:r>
              <a:rPr lang="en-US" sz="2000" smtClean="0"/>
              <a:t>Dublin Zoo Photo by Gerry Creighton</a:t>
            </a: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12813"/>
            <a:ext cx="89154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Wallow      </a:t>
            </a:r>
            <a:r>
              <a:rPr lang="en-US" sz="2000" smtClean="0"/>
              <a:t>Phoenix Zoo, Photo by Hilda Tresz</a:t>
            </a:r>
            <a:br>
              <a:rPr lang="en-US" sz="2000" smtClean="0"/>
            </a:br>
            <a:endParaRPr lang="en-US" sz="2000" smtClean="0"/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     Hay               </a:t>
            </a:r>
            <a:r>
              <a:rPr lang="en-US" sz="2000" smtClean="0"/>
              <a:t>Courtesy of Phoenix Zoo</a:t>
            </a:r>
            <a:r>
              <a:rPr lang="en-US" smtClean="0"/>
              <a:t>   </a:t>
            </a:r>
          </a:p>
        </p:txBody>
      </p:sp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Sod           </a:t>
            </a:r>
            <a:r>
              <a:rPr lang="en-US" sz="2000" smtClean="0"/>
              <a:t>Phoenix Zoo, Photo by Hilda Tresz</a:t>
            </a:r>
          </a:p>
        </p:txBody>
      </p:sp>
      <p:pic>
        <p:nvPicPr>
          <p:cNvPr id="6656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291" name="Picture 7" descr="Is trere way ou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33400" y="152400"/>
            <a:ext cx="8153400" cy="6147607"/>
          </a:xfrm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209925" y="6154738"/>
            <a:ext cx="5378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1400" b="1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2195" y="6488668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/>
              <a:t>Photo by </a:t>
            </a:r>
            <a:r>
              <a:rPr lang="en-US" b="1" dirty="0" err="1" smtClean="0"/>
              <a:t>Zofia</a:t>
            </a:r>
            <a:r>
              <a:rPr lang="en-US" b="1" dirty="0" smtClean="0"/>
              <a:t> and Stan </a:t>
            </a:r>
            <a:r>
              <a:rPr lang="en-US" b="1" dirty="0" err="1" smtClean="0"/>
              <a:t>Kurylowicz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Shaving and newspaper  </a:t>
            </a:r>
            <a:r>
              <a:rPr lang="en-US" sz="1800" smtClean="0"/>
              <a:t>Phoenix zoo, Photo by Hilda Tresz</a:t>
            </a:r>
          </a:p>
        </p:txBody>
      </p:sp>
      <p:pic>
        <p:nvPicPr>
          <p:cNvPr id="6758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008063"/>
            <a:ext cx="7620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Dirt                  </a:t>
            </a:r>
            <a:r>
              <a:rPr lang="en-US" sz="2400" smtClean="0"/>
              <a:t>Phoenix Zoo, Photo by Steve Koyle</a:t>
            </a:r>
            <a:br>
              <a:rPr lang="en-US" sz="2400" smtClean="0"/>
            </a:br>
            <a:endParaRPr lang="en-US" sz="2400" smtClean="0"/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922338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Straw</a:t>
            </a:r>
          </a:p>
        </p:txBody>
      </p:sp>
      <p:pic>
        <p:nvPicPr>
          <p:cNvPr id="69635" name="Picture 5" descr="GLUECKS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0600" y="625475"/>
            <a:ext cx="73152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0" y="6172200"/>
            <a:ext cx="853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www.google.com/imgres?imgurl=http://www.domaene-mechtildshausen.de/images/content/MUTTERSA.jpg&amp;imgrefurl=http://www.domaene-mechtildshausen.de/seiten/english/schweine.php&amp;usg=__zsWXs0rMO3l-LrhO11ufOuy_QyE=&amp;h=198&amp;w=300&amp;sz=41&amp;hl=en&amp;start=353&amp;zoom=1&amp;um=1&amp;itbs=1&amp;tbnid=Ve7sJFnWisBr3M:&amp;tbnh=77&amp;tbnw=116&amp;prev=/search%3Fq%3Dpigsties%26start%3D340%26um%3D1%26hl%3Den%26sa%3DN%26biw%3D1004%26bih%3D637%26ndsp%3D20%26tbm%3Disch&amp;ei=9H32Taj6IMPYgQe3qOyuDQ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Sod             </a:t>
            </a:r>
            <a:r>
              <a:rPr lang="en-US" sz="2000" smtClean="0"/>
              <a:t>Phoenix Zoo, Photo by Amanda Donagi</a:t>
            </a:r>
          </a:p>
        </p:txBody>
      </p:sp>
      <p:pic>
        <p:nvPicPr>
          <p:cNvPr id="70659" name="Picture 4" descr="DSC00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893763"/>
            <a:ext cx="7696200" cy="577373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Shredded paper    </a:t>
            </a:r>
            <a:r>
              <a:rPr lang="en-US" sz="2000" smtClean="0"/>
              <a:t>Doha Zoo, Photo by Hilda Tresz</a:t>
            </a:r>
          </a:p>
        </p:txBody>
      </p:sp>
      <p:pic>
        <p:nvPicPr>
          <p:cNvPr id="7168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" y="1122363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Straw     </a:t>
            </a:r>
            <a:r>
              <a:rPr lang="en-US" sz="2000" smtClean="0">
                <a:effectLst/>
                <a:latin typeface="Palatino-Roman" charset="0"/>
                <a:cs typeface="Times New Roman" pitchFamily="18" charset="0"/>
              </a:rPr>
              <a:t>Phoenix Zoo, Photo by Hilda Tresz</a:t>
            </a:r>
          </a:p>
        </p:txBody>
      </p:sp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80010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77813"/>
            <a:ext cx="2819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>Ground coco</a:t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3600" smtClean="0"/>
              <a:t/>
            </a:r>
            <a:br>
              <a:rPr lang="nl-NL" sz="3600" smtClean="0"/>
            </a:br>
            <a:r>
              <a:rPr lang="nl-NL" sz="1800" smtClean="0"/>
              <a:t> Blijdorp Zoo, Photo by Rob von Loon</a:t>
            </a:r>
            <a:endParaRPr lang="en-US" sz="1800" smtClean="0"/>
          </a:p>
        </p:txBody>
      </p:sp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38" y="0"/>
            <a:ext cx="514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Leaves</a:t>
            </a:r>
          </a:p>
        </p:txBody>
      </p:sp>
      <p:pic>
        <p:nvPicPr>
          <p:cNvPr id="74755" name="Picture 5" descr="European-marbled-polecat-in-dead-leav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43000"/>
            <a:ext cx="91440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         </a:t>
            </a:r>
            <a:r>
              <a:rPr lang="en-US" sz="2400" smtClean="0"/>
              <a:t>(Courtesy of The Shape of Enrichment)</a:t>
            </a:r>
          </a:p>
        </p:txBody>
      </p:sp>
      <p:pic>
        <p:nvPicPr>
          <p:cNvPr id="7577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1022350"/>
            <a:ext cx="76200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Shavings      </a:t>
            </a:r>
            <a:r>
              <a:rPr lang="en-US" sz="2000" smtClean="0">
                <a:effectLst/>
                <a:latin typeface="Palatino-Roman" charset="0"/>
                <a:cs typeface="Times New Roman" pitchFamily="18" charset="0"/>
              </a:rPr>
              <a:t>Phoenix Zoo, Photo by Hilda Tresz</a:t>
            </a:r>
          </a:p>
        </p:txBody>
      </p:sp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5029200" y="6326188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 by Balazs Buzas</a:t>
            </a:r>
          </a:p>
        </p:txBody>
      </p:sp>
      <p:pic>
        <p:nvPicPr>
          <p:cNvPr id="14339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152400"/>
            <a:ext cx="8229600" cy="61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Mulch          </a:t>
            </a:r>
            <a:r>
              <a:rPr lang="en-US" sz="2000" smtClean="0"/>
              <a:t>Doue Lafontaine, Photo by Volker Gatz</a:t>
            </a:r>
            <a:r>
              <a:rPr lang="en-US" smtClean="0"/>
              <a:t> </a:t>
            </a:r>
          </a:p>
        </p:txBody>
      </p:sp>
      <p:pic>
        <p:nvPicPr>
          <p:cNvPr id="77827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9509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     </a:t>
            </a:r>
            <a:r>
              <a:rPr lang="en-US" sz="2000" smtClean="0">
                <a:effectLst/>
                <a:latin typeface="Palatino-Roman" charset="0"/>
                <a:cs typeface="Times New Roman" pitchFamily="18" charset="0"/>
              </a:rPr>
              <a:t>Phoenix Zoo, Photo by Hilda Tresz</a:t>
            </a:r>
          </a:p>
        </p:txBody>
      </p:sp>
      <p:pic>
        <p:nvPicPr>
          <p:cNvPr id="7885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Shredded paper  </a:t>
            </a:r>
            <a:r>
              <a:rPr lang="en-US" sz="2000" smtClean="0"/>
              <a:t>Phoenix Zoo, Photo by Amanda Knight</a:t>
            </a:r>
          </a:p>
        </p:txBody>
      </p:sp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949325"/>
            <a:ext cx="777240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Feed bag             </a:t>
            </a:r>
            <a:r>
              <a:rPr lang="en-US" sz="1800" smtClean="0"/>
              <a:t>Phoenix Zoo, photo by Niki Ciezki</a:t>
            </a:r>
          </a:p>
        </p:txBody>
      </p:sp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1063625"/>
            <a:ext cx="86868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Soil</a:t>
            </a:r>
          </a:p>
        </p:txBody>
      </p:sp>
      <p:sp>
        <p:nvSpPr>
          <p:cNvPr id="81923" name="Rectangle 6"/>
          <p:cNvSpPr>
            <a:spLocks noChangeArrowheads="1"/>
          </p:cNvSpPr>
          <p:nvPr/>
        </p:nvSpPr>
        <p:spPr bwMode="auto">
          <a:xfrm>
            <a:off x="0" y="662940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http://c.photoshelter.com/img-get/I0000Oa0CxY2XKO4/s/500/DK-19099-Gevlekte-bunzing-Vormela-peregusna.jpg</a:t>
            </a:r>
          </a:p>
        </p:txBody>
      </p:sp>
      <p:pic>
        <p:nvPicPr>
          <p:cNvPr id="81924" name="Picture 8" descr="DK-19099-Gevlekte-bunzing-Vormela-peregus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812800"/>
            <a:ext cx="8763000" cy="5849938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Moss</a:t>
            </a:r>
          </a:p>
        </p:txBody>
      </p:sp>
      <p:pic>
        <p:nvPicPr>
          <p:cNvPr id="82947" name="Picture 5" descr="ecoWildCa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800100"/>
            <a:ext cx="83058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6"/>
          <p:cNvSpPr>
            <a:spLocks noChangeArrowheads="1"/>
          </p:cNvSpPr>
          <p:nvPr/>
        </p:nvSpPr>
        <p:spPr bwMode="auto">
          <a:xfrm>
            <a:off x="1419225" y="6629400"/>
            <a:ext cx="6305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http://www.biaza.org.uk/public/images/campaigns/ecoWildCat.jpg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Dust         </a:t>
            </a:r>
            <a:r>
              <a:rPr lang="en-US" sz="2000" smtClean="0"/>
              <a:t>Phoenix Zoo, photo by Hilda Tresz</a:t>
            </a:r>
          </a:p>
        </p:txBody>
      </p:sp>
      <p:pic>
        <p:nvPicPr>
          <p:cNvPr id="83971" name="Picture 4" descr="DSC000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950913"/>
            <a:ext cx="7772400" cy="58308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Wrapping paper   </a:t>
            </a:r>
            <a:r>
              <a:rPr lang="en-US" sz="2000" smtClean="0"/>
              <a:t>Doha Zoo, Photo by Hilda Tresz</a:t>
            </a:r>
          </a:p>
        </p:txBody>
      </p:sp>
      <p:pic>
        <p:nvPicPr>
          <p:cNvPr id="84995" name="Picture 4" descr="IMG_00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1009650"/>
            <a:ext cx="7797800" cy="5848350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        </a:t>
            </a:r>
            <a:r>
              <a:rPr lang="en-US" sz="2400" smtClean="0"/>
              <a:t> courtesy of Smithsonian’s National Zoo</a:t>
            </a:r>
          </a:p>
        </p:txBody>
      </p:sp>
      <p:pic>
        <p:nvPicPr>
          <p:cNvPr id="8601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43063"/>
            <a:ext cx="91440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Straw       </a:t>
            </a:r>
            <a:r>
              <a:rPr lang="en-US" sz="2400" smtClean="0"/>
              <a:t>Bronx Zoo, Photo by Ann Littlewood</a:t>
            </a:r>
          </a:p>
        </p:txBody>
      </p:sp>
      <p:pic>
        <p:nvPicPr>
          <p:cNvPr id="8704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5400" smtClean="0"/>
              <a:t>As a result of inappropriate housing and the lack of mental stimuli, animals can develop </a:t>
            </a:r>
            <a:r>
              <a:rPr lang="en-US" sz="5400" smtClean="0">
                <a:solidFill>
                  <a:srgbClr val="FFFF66"/>
                </a:solidFill>
              </a:rPr>
              <a:t>physical or psychological illnesses, behavioral changes and abnormal behaviors.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540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Arial" pitchFamily="34" charset="0"/>
              </a:rPr>
              <a:t>Shredded paper   </a:t>
            </a:r>
            <a:r>
              <a:rPr lang="en-US" sz="1800" smtClean="0">
                <a:latin typeface="Arial" pitchFamily="34" charset="0"/>
              </a:rPr>
              <a:t>  </a:t>
            </a:r>
            <a:r>
              <a:rPr lang="en-US" sz="2000" smtClean="0">
                <a:latin typeface="Arial" pitchFamily="34" charset="0"/>
              </a:rPr>
              <a:t>Calgary Zoo, Photo by Garth Irvine</a:t>
            </a:r>
          </a:p>
        </p:txBody>
      </p:sp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665163"/>
            <a:ext cx="8229600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Edible packaging peanuts                     </a:t>
            </a:r>
            <a:r>
              <a:rPr lang="en-US" sz="2000" smtClean="0"/>
              <a:t>Phoenix Zoo, Photo by Hilda Tresz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106521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ffectLst/>
                <a:latin typeface="Palatino-Roman" charset="0"/>
                <a:cs typeface="Times New Roman" pitchFamily="18" charset="0"/>
              </a:rPr>
              <a:t>Leaves</a:t>
            </a:r>
            <a:r>
              <a:rPr lang="en-US" sz="2000" smtClean="0">
                <a:effectLst/>
                <a:latin typeface="Palatino-Roman" charset="0"/>
                <a:cs typeface="Times New Roman" pitchFamily="18" charset="0"/>
              </a:rPr>
              <a:t>         Phoenix Zoo, Photo by Hilda Tresz</a:t>
            </a:r>
            <a:br>
              <a:rPr lang="en-US" sz="2000" smtClean="0">
                <a:effectLst/>
                <a:latin typeface="Palatino-Roman" charset="0"/>
                <a:cs typeface="Times New Roman" pitchFamily="18" charset="0"/>
              </a:rPr>
            </a:br>
            <a:r>
              <a:rPr lang="en-US" sz="2800" smtClean="0">
                <a:cs typeface="Times New Roman" pitchFamily="18" charset="0"/>
              </a:rPr>
              <a:t/>
            </a:r>
            <a:br>
              <a:rPr lang="en-US" sz="2800" smtClean="0">
                <a:cs typeface="Times New Roman" pitchFamily="18" charset="0"/>
              </a:rPr>
            </a:br>
            <a:endParaRPr lang="en-US" sz="2800" smtClean="0">
              <a:cs typeface="Times New Roman" pitchFamily="18" charset="0"/>
            </a:endParaRPr>
          </a:p>
        </p:txBody>
      </p:sp>
      <p:pic>
        <p:nvPicPr>
          <p:cNvPr id="9011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Phone book      </a:t>
            </a:r>
            <a:r>
              <a:rPr lang="en-US" sz="2000" smtClean="0"/>
              <a:t>Phoenix Zoo, photo by Hilda Tresz</a:t>
            </a:r>
          </a:p>
        </p:txBody>
      </p:sp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106521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Clothing        </a:t>
            </a:r>
            <a:r>
              <a:rPr lang="en-US" sz="1800" smtClean="0"/>
              <a:t>Phoenix Zoo, courtesy of Phoenix Zoo</a:t>
            </a:r>
            <a:r>
              <a:rPr lang="en-US" smtClean="0"/>
              <a:t> </a:t>
            </a:r>
          </a:p>
        </p:txBody>
      </p:sp>
      <p:pic>
        <p:nvPicPr>
          <p:cNvPr id="9216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855663"/>
            <a:ext cx="80010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Excelsior      </a:t>
            </a:r>
            <a:r>
              <a:rPr lang="en-US" sz="2400" smtClean="0"/>
              <a:t>Phoenix Zoo, photo by Christina Goulart</a:t>
            </a:r>
          </a:p>
        </p:txBody>
      </p:sp>
      <p:pic>
        <p:nvPicPr>
          <p:cNvPr id="93187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      </a:t>
            </a:r>
            <a:r>
              <a:rPr lang="en-US" sz="2400" smtClean="0">
                <a:effectLst/>
                <a:latin typeface="Palatino-Roman" charset="0"/>
                <a:cs typeface="Times New Roman" pitchFamily="18" charset="0"/>
              </a:rPr>
              <a:t>Phoenix Zoo, Photo by Hilda Tresz</a:t>
            </a:r>
          </a:p>
        </p:txBody>
      </p:sp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027113"/>
            <a:ext cx="77724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Browse       </a:t>
            </a:r>
            <a:r>
              <a:rPr lang="en-US" sz="1800" smtClean="0"/>
              <a:t>Phoenix Zoo, Photo by Christina Goulart and Jim Hughes</a:t>
            </a:r>
          </a:p>
        </p:txBody>
      </p:sp>
      <p:pic>
        <p:nvPicPr>
          <p:cNvPr id="95235" name="Picture 6" descr="Lighten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114800" y="2351088"/>
            <a:ext cx="4800600" cy="3600450"/>
          </a:xfrm>
          <a:noFill/>
        </p:spPr>
      </p:pic>
      <p:pic>
        <p:nvPicPr>
          <p:cNvPr id="95236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16764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Mulch        </a:t>
            </a:r>
            <a:r>
              <a:rPr lang="en-US" sz="2000" smtClean="0"/>
              <a:t>Dublin Zoo, Photo by Gerry Creighton</a:t>
            </a:r>
          </a:p>
        </p:txBody>
      </p:sp>
      <p:pic>
        <p:nvPicPr>
          <p:cNvPr id="9625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Hay        </a:t>
            </a:r>
            <a:r>
              <a:rPr lang="en-US" sz="2000" smtClean="0"/>
              <a:t> (Courtesy of Smithsonian’s National Zoo)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909638"/>
            <a:ext cx="88392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Feeding Disorders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533400" y="1600200"/>
            <a:ext cx="29718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Animals in zoos with inadequate enclosures have been seen to repeatedly regurgitate and ingest food to relieve boredom.</a:t>
            </a:r>
            <a:r>
              <a:rPr lang="en-US" sz="2800">
                <a:latin typeface="Arial" pitchFamily="34" charset="0"/>
              </a:rPr>
              <a:t> 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6248400"/>
            <a:ext cx="563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Shredded paper   </a:t>
            </a:r>
            <a:r>
              <a:rPr lang="en-US" sz="2000" smtClean="0"/>
              <a:t>Phoenix Zoo, Photo by Amanda Knight</a:t>
            </a:r>
          </a:p>
        </p:txBody>
      </p:sp>
      <p:pic>
        <p:nvPicPr>
          <p:cNvPr id="9830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89376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Straw           </a:t>
            </a:r>
            <a:r>
              <a:rPr lang="en-US" sz="1800" smtClean="0"/>
              <a:t>Franklin Park Zoo, Photo by Ann Littlewood</a:t>
            </a:r>
          </a:p>
        </p:txBody>
      </p:sp>
      <p:pic>
        <p:nvPicPr>
          <p:cNvPr id="99331" name="Picture 4" descr="Ann Littlewood, Franklin Park Zoo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81000" y="722313"/>
            <a:ext cx="8229600" cy="61737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Arial" pitchFamily="34" charset="0"/>
              </a:rPr>
              <a:t>Sand          </a:t>
            </a:r>
            <a:r>
              <a:rPr lang="en-US" sz="2000" smtClean="0">
                <a:latin typeface="Arial" pitchFamily="34" charset="0"/>
              </a:rPr>
              <a:t>Zoo Dortmund</a:t>
            </a:r>
            <a:r>
              <a:rPr lang="en-US" sz="4000" smtClean="0">
                <a:latin typeface="Arial" pitchFamily="34" charset="0"/>
              </a:rPr>
              <a:t>, </a:t>
            </a:r>
            <a:r>
              <a:rPr lang="en-US" sz="2000" smtClean="0">
                <a:latin typeface="Arial" pitchFamily="34" charset="0"/>
              </a:rPr>
              <a:t>Photo by Volker Gatz</a:t>
            </a:r>
          </a:p>
        </p:txBody>
      </p:sp>
      <p:sp>
        <p:nvSpPr>
          <p:cNvPr id="100355" name="AutoShape 5" descr="9C95902E2C5C4C09832FC7FB4E2AE7E5@VolkerPC"/>
          <p:cNvSpPr>
            <a:spLocks noChangeAspect="1" noChangeArrowheads="1"/>
          </p:cNvSpPr>
          <p:nvPr/>
        </p:nvSpPr>
        <p:spPr bwMode="auto">
          <a:xfrm>
            <a:off x="155575" y="46038"/>
            <a:ext cx="20478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356" name="AutoShape 7" descr="9C95902E2C5C4C09832FC7FB4E2AE7E5@VolkerPC"/>
          <p:cNvSpPr>
            <a:spLocks noChangeAspect="1" noChangeArrowheads="1"/>
          </p:cNvSpPr>
          <p:nvPr/>
        </p:nvSpPr>
        <p:spPr bwMode="auto">
          <a:xfrm>
            <a:off x="155575" y="46038"/>
            <a:ext cx="20478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0357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658813"/>
            <a:ext cx="8763000" cy="62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Hay         </a:t>
            </a:r>
            <a:r>
              <a:rPr lang="en-US" sz="2400" smtClean="0"/>
              <a:t>(Courtesy of Smithsonian’s National Zoo)</a:t>
            </a:r>
            <a:r>
              <a:rPr lang="en-US" smtClean="0"/>
              <a:t> </a:t>
            </a:r>
          </a:p>
        </p:txBody>
      </p:sp>
      <p:pic>
        <p:nvPicPr>
          <p:cNvPr id="10137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23925"/>
            <a:ext cx="89154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Excelsior</a:t>
            </a:r>
            <a:r>
              <a:rPr lang="en-US" sz="2000" smtClean="0"/>
              <a:t>                  </a:t>
            </a:r>
            <a:r>
              <a:rPr lang="en-US" sz="1200" smtClean="0"/>
              <a:t>Monkey World, Photo by         http://www.flickr.com/photos/80625872@N00/21361795</a:t>
            </a:r>
          </a:p>
        </p:txBody>
      </p:sp>
      <p:pic>
        <p:nvPicPr>
          <p:cNvPr id="102403" name="Picture 5" descr="21361795_1e5bfa2b3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193800"/>
            <a:ext cx="80010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Dry leaves </a:t>
            </a:r>
            <a:r>
              <a:rPr lang="en-US" sz="2400" smtClean="0"/>
              <a:t>(Courtesy of Smithsonian’s National Zoo)</a:t>
            </a:r>
            <a:r>
              <a:rPr lang="en-US" smtClean="0"/>
              <a:t> </a:t>
            </a:r>
          </a:p>
        </p:txBody>
      </p:sp>
      <p:pic>
        <p:nvPicPr>
          <p:cNvPr id="103427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73125"/>
            <a:ext cx="8991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Browse       </a:t>
            </a:r>
            <a:r>
              <a:rPr lang="en-US" sz="2400" smtClean="0"/>
              <a:t>(</a:t>
            </a:r>
            <a:r>
              <a:rPr lang="en-US" sz="2000" smtClean="0"/>
              <a:t>C</a:t>
            </a:r>
            <a:r>
              <a:rPr lang="en-US" sz="2400" smtClean="0"/>
              <a:t>ourtesy of Smithsonian’s National Zoo)</a:t>
            </a:r>
          </a:p>
        </p:txBody>
      </p:sp>
      <p:pic>
        <p:nvPicPr>
          <p:cNvPr id="104451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69963"/>
            <a:ext cx="8763000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Straw     </a:t>
            </a:r>
            <a:r>
              <a:rPr lang="en-US" sz="2400" smtClean="0"/>
              <a:t>Franklin Park Zoo, Photo by Ann Littlewood</a:t>
            </a:r>
            <a:r>
              <a:rPr lang="en-US" smtClean="0"/>
              <a:t> </a:t>
            </a:r>
          </a:p>
        </p:txBody>
      </p:sp>
      <p:pic>
        <p:nvPicPr>
          <p:cNvPr id="10547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985838"/>
            <a:ext cx="83058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Soil       </a:t>
            </a:r>
            <a:r>
              <a:rPr lang="en-US" sz="2400" smtClean="0"/>
              <a:t>(Courtesy of Smithsonian’s National Zoo)</a:t>
            </a:r>
          </a:p>
        </p:txBody>
      </p:sp>
      <p:pic>
        <p:nvPicPr>
          <p:cNvPr id="10649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73125"/>
            <a:ext cx="8991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Dry leaves      </a:t>
            </a:r>
            <a:r>
              <a:rPr lang="en-US" sz="2400" smtClean="0"/>
              <a:t> (Courtesy of Smithsonian’s National Zoo)</a:t>
            </a:r>
          </a:p>
        </p:txBody>
      </p:sp>
      <p:pic>
        <p:nvPicPr>
          <p:cNvPr id="107523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028700"/>
            <a:ext cx="86106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6376</TotalTime>
  <Words>2413</Words>
  <Application>Microsoft Office PowerPoint</Application>
  <PresentationFormat>On-screen Show (4:3)</PresentationFormat>
  <Paragraphs>365</Paragraphs>
  <Slides>105</Slides>
  <Notes>43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7" baseType="lpstr">
      <vt:lpstr>Maple</vt:lpstr>
      <vt:lpstr>Photo Editor Photo</vt:lpstr>
      <vt:lpstr>Lack of substrate use in zoos</vt:lpstr>
      <vt:lpstr>What is this presentation about?</vt:lpstr>
      <vt:lpstr>For more than 2000 years zoos have been keeping animals in captivity yet at some degree the picture today could be the same  1870 and 1906</vt:lpstr>
      <vt:lpstr>Today</vt:lpstr>
      <vt:lpstr>Slide 5</vt:lpstr>
      <vt:lpstr>Slide 6</vt:lpstr>
      <vt:lpstr>Slide 7</vt:lpstr>
      <vt:lpstr>Slide 8</vt:lpstr>
      <vt:lpstr>Feeding Disorders</vt:lpstr>
      <vt:lpstr>Pacing</vt:lpstr>
      <vt:lpstr>Swaying</vt:lpstr>
      <vt:lpstr>Auto-mutilation</vt:lpstr>
      <vt:lpstr>Apathy </vt:lpstr>
      <vt:lpstr>Over grooming Over addiction to care and attention to the body surface</vt:lpstr>
      <vt:lpstr> Hypothermia      A potentially fatal condition, occurs when body temperature falls below 95°F (35°C).    </vt:lpstr>
      <vt:lpstr> Hyperthermia</vt:lpstr>
      <vt:lpstr> Laminitis  and other foot problems</vt:lpstr>
      <vt:lpstr>Dry skin, pressure sores, calluses and sinus growth </vt:lpstr>
      <vt:lpstr>Arthritis, face and hips problems and joint swelling!!!!!!!!!!!! </vt:lpstr>
      <vt:lpstr>The magical effect of substrates!!</vt:lpstr>
      <vt:lpstr>Slide 21</vt:lpstr>
      <vt:lpstr>Increased activity</vt:lpstr>
      <vt:lpstr>Extended foraging time</vt:lpstr>
      <vt:lpstr> Improved diet consumption (less desirable items are being consumed again) </vt:lpstr>
      <vt:lpstr>Increased manipulation, locomotion and social contact [Tripp, 1985]</vt:lpstr>
      <vt:lpstr>Slide 26</vt:lpstr>
      <vt:lpstr>Decreased self-directed behaviors (self grooming, isolated play, and masturbation) [Tripp, 1985]</vt:lpstr>
      <vt:lpstr>Encouraged nest building</vt:lpstr>
      <vt:lpstr>Encouraged breeding success</vt:lpstr>
      <vt:lpstr>Induced egg laying     [Hughes, 1976]</vt:lpstr>
      <vt:lpstr>Slide 31</vt:lpstr>
      <vt:lpstr>Stress reduced by adding escape routes  and hiding places </vt:lpstr>
      <vt:lpstr> Sleeping habit improvements/Tusk wear preventions</vt:lpstr>
      <vt:lpstr>Playing materials</vt:lpstr>
      <vt:lpstr>Aesthetic/Naturalistic exhibits</vt:lpstr>
      <vt:lpstr> Keeper enrichment- cleaning is so easy, anybody can do it!</vt:lpstr>
      <vt:lpstr>List of substrates</vt:lpstr>
      <vt:lpstr>I know (I know!) you have your concerns!</vt:lpstr>
      <vt:lpstr> Maintaining cleanliness and drainage problem?! Create natural flooring </vt:lpstr>
      <vt:lpstr>Maintaining cleanness and drainage problem Sand box for birthing</vt:lpstr>
      <vt:lpstr>Solutions for drain problems  Pool rings </vt:lpstr>
      <vt:lpstr>  Solutions for drain problems                  Log borders       </vt:lpstr>
      <vt:lpstr>Preventing ingestion of substrate  Rubber tubs and mats</vt:lpstr>
      <vt:lpstr>Unnecessary for tree dwelling animals, they won’t come down to the ground.               </vt:lpstr>
      <vt:lpstr>Are you still sure?</vt:lpstr>
      <vt:lpstr>Allergies</vt:lpstr>
      <vt:lpstr>Pest control</vt:lpstr>
      <vt:lpstr>Who has time for extra cleaning?</vt:lpstr>
      <vt:lpstr>Conclusion</vt:lpstr>
      <vt:lpstr>Slide 50</vt:lpstr>
      <vt:lpstr>Shredded paper/Hay      Doha Zoo, Photo by Hilda Tresz</vt:lpstr>
      <vt:lpstr>Mulch      Zoo Dortmund, Photo by Volker Gatz</vt:lpstr>
      <vt:lpstr>Pine chips      Zoo Dortmund, Photo by Volker Gatz</vt:lpstr>
      <vt:lpstr>Leaves   Phoenix Zoo, Photo by Hilda Tresz  </vt:lpstr>
      <vt:lpstr>Hay/Grass         Phoenix Zoo  Photo by: Laura Love</vt:lpstr>
      <vt:lpstr>Pine shaving Dublin Zoo Photo by Gerry Creighton</vt:lpstr>
      <vt:lpstr> Wallow      Phoenix Zoo, Photo by Hilda Tresz </vt:lpstr>
      <vt:lpstr>      Hay               Courtesy of Phoenix Zoo   </vt:lpstr>
      <vt:lpstr>Sod           Phoenix Zoo, Photo by Hilda Tresz</vt:lpstr>
      <vt:lpstr>Shaving and newspaper  Phoenix zoo, Photo by Hilda Tresz</vt:lpstr>
      <vt:lpstr> Dirt                  Phoenix Zoo, Photo by Steve Koyle </vt:lpstr>
      <vt:lpstr>Straw</vt:lpstr>
      <vt:lpstr>Sod             Phoenix Zoo, Photo by Amanda Donagi</vt:lpstr>
      <vt:lpstr>Shredded paper    Doha Zoo, Photo by Hilda Tresz</vt:lpstr>
      <vt:lpstr>Straw     Phoenix Zoo, Photo by Hilda Tresz</vt:lpstr>
      <vt:lpstr>           Ground coco        Blijdorp Zoo, Photo by Rob von Loon</vt:lpstr>
      <vt:lpstr>Leaves</vt:lpstr>
      <vt:lpstr>Hay         (Courtesy of The Shape of Enrichment)</vt:lpstr>
      <vt:lpstr>Shavings      Phoenix Zoo, Photo by Hilda Tresz</vt:lpstr>
      <vt:lpstr>Mulch          Doue Lafontaine, Photo by Volker Gatz </vt:lpstr>
      <vt:lpstr>Hay     Phoenix Zoo, Photo by Hilda Tresz</vt:lpstr>
      <vt:lpstr>Shredded paper  Phoenix Zoo, Photo by Amanda Knight</vt:lpstr>
      <vt:lpstr>Feed bag             Phoenix Zoo, photo by Niki Ciezki</vt:lpstr>
      <vt:lpstr>Soil</vt:lpstr>
      <vt:lpstr>Moss</vt:lpstr>
      <vt:lpstr>Dust         Phoenix Zoo, photo by Hilda Tresz</vt:lpstr>
      <vt:lpstr>Wrapping paper   Doha Zoo, Photo by Hilda Tresz</vt:lpstr>
      <vt:lpstr>Hay         courtesy of Smithsonian’s National Zoo</vt:lpstr>
      <vt:lpstr>Straw       Bronx Zoo, Photo by Ann Littlewood</vt:lpstr>
      <vt:lpstr>Shredded paper     Calgary Zoo, Photo by Garth Irvine</vt:lpstr>
      <vt:lpstr>Edible packaging peanuts                     Phoenix Zoo, Photo by Hilda Tresz</vt:lpstr>
      <vt:lpstr>Leaves         Phoenix Zoo, Photo by Hilda Tresz  </vt:lpstr>
      <vt:lpstr>Phone book      Phoenix Zoo, photo by Hilda Tresz</vt:lpstr>
      <vt:lpstr>Clothing        Phoenix Zoo, courtesy of Phoenix Zoo </vt:lpstr>
      <vt:lpstr>Excelsior      Phoenix Zoo, photo by Christina Goulart</vt:lpstr>
      <vt:lpstr>Hay      Phoenix Zoo, Photo by Hilda Tresz</vt:lpstr>
      <vt:lpstr>Browse       Phoenix Zoo, Photo by Christina Goulart and Jim Hughes</vt:lpstr>
      <vt:lpstr>Mulch        Dublin Zoo, Photo by Gerry Creighton</vt:lpstr>
      <vt:lpstr>Hay         (Courtesy of Smithsonian’s National Zoo)</vt:lpstr>
      <vt:lpstr>Shredded paper   Phoenix Zoo, Photo by Amanda Knight</vt:lpstr>
      <vt:lpstr>Straw           Franklin Park Zoo, Photo by Ann Littlewood</vt:lpstr>
      <vt:lpstr>Sand          Zoo Dortmund, Photo by Volker Gatz</vt:lpstr>
      <vt:lpstr>Hay         (Courtesy of Smithsonian’s National Zoo) </vt:lpstr>
      <vt:lpstr>Excelsior                  Monkey World, Photo by         http://www.flickr.com/photos/80625872@N00/21361795</vt:lpstr>
      <vt:lpstr>Dry leaves (Courtesy of Smithsonian’s National Zoo) </vt:lpstr>
      <vt:lpstr>Browse       (Courtesy of Smithsonian’s National Zoo)</vt:lpstr>
      <vt:lpstr>Straw     Franklin Park Zoo, Photo by Ann Littlewood </vt:lpstr>
      <vt:lpstr>Soil       (Courtesy of Smithsonian’s National Zoo)</vt:lpstr>
      <vt:lpstr>Dry leaves       (Courtesy of Smithsonian’s National Zoo)</vt:lpstr>
      <vt:lpstr>Dry leaves       courtesy of Smithsonian’s National Zoo</vt:lpstr>
      <vt:lpstr>Dry leaves       courtesy of Smithsonian’s National Zoo</vt:lpstr>
      <vt:lpstr>Slide 102</vt:lpstr>
      <vt:lpstr>Acknowledgement</vt:lpstr>
      <vt:lpstr>References</vt:lpstr>
      <vt:lpstr>Slide 105</vt:lpstr>
    </vt:vector>
  </TitlesOfParts>
  <Company>The PHX Zoo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Substrate in zoo use</dc:title>
  <dc:creator>Administrator</dc:creator>
  <cp:lastModifiedBy>Eric</cp:lastModifiedBy>
  <cp:revision>94</cp:revision>
  <dcterms:created xsi:type="dcterms:W3CDTF">2011-04-10T18:45:12Z</dcterms:created>
  <dcterms:modified xsi:type="dcterms:W3CDTF">2016-04-13T20:23:10Z</dcterms:modified>
</cp:coreProperties>
</file>